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0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61506" y="1814271"/>
            <a:ext cx="7891087" cy="229236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ВК</a:t>
            </a:r>
            <a:r>
              <a:rPr lang="en-US" b="1" dirty="0" smtClean="0">
                <a:solidFill>
                  <a:srgbClr val="C00000"/>
                </a:solidFill>
              </a:rPr>
              <a:t> 6.20</a:t>
            </a:r>
            <a:r>
              <a:rPr lang="ru-RU" b="1" dirty="0" smtClean="0">
                <a:solidFill>
                  <a:srgbClr val="C00000"/>
                </a:solidFill>
              </a:rPr>
              <a:t>. </a:t>
            </a:r>
            <a:r>
              <a:rPr lang="ru-RU" b="1" dirty="0">
                <a:solidFill>
                  <a:srgbClr val="C00000"/>
                </a:solidFill>
              </a:rPr>
              <a:t>КЛІНІЧНА ПАРАЗИТОЛОГІЯ ТА ТРОПІЧНА </a:t>
            </a:r>
            <a:r>
              <a:rPr lang="ru-RU" b="1" dirty="0" smtClean="0">
                <a:solidFill>
                  <a:srgbClr val="C00000"/>
                </a:solidFill>
              </a:rPr>
              <a:t>МЕДИЦИНА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Паспорт освітнього компонента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ru-RU" sz="3200" b="1" dirty="0">
                <a:solidFill>
                  <a:srgbClr val="002060"/>
                </a:solidFill>
              </a:rPr>
              <a:t>ВК </a:t>
            </a:r>
            <a:r>
              <a:rPr lang="en-US" sz="3200" b="1" dirty="0" smtClean="0">
                <a:solidFill>
                  <a:srgbClr val="002060"/>
                </a:solidFill>
              </a:rPr>
              <a:t>6.20</a:t>
            </a:r>
            <a:r>
              <a:rPr lang="ru-RU" sz="3200" b="1" dirty="0" smtClean="0">
                <a:solidFill>
                  <a:srgbClr val="002060"/>
                </a:solidFill>
              </a:rPr>
              <a:t>. </a:t>
            </a:r>
            <a:r>
              <a:rPr lang="ru-RU" sz="3200" b="1" dirty="0">
                <a:solidFill>
                  <a:srgbClr val="002060"/>
                </a:solidFill>
              </a:rPr>
              <a:t>КЛІНІЧНА ПАРАЗИТОЛОГІЯ ТА ТРОПІЧНА </a:t>
            </a:r>
            <a:r>
              <a:rPr lang="ru-RU" sz="3200" b="1" dirty="0" smtClean="0">
                <a:solidFill>
                  <a:srgbClr val="002060"/>
                </a:solidFill>
              </a:rPr>
              <a:t>МЕДИЦИНА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000" dirty="0"/>
              <a:t>Спеціальність: </a:t>
            </a:r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</a:t>
            </a:r>
            <a:r>
              <a:rPr lang="uk-UA" sz="2000" dirty="0" smtClean="0"/>
              <a:t> </a:t>
            </a:r>
            <a:r>
              <a:rPr lang="uk-UA" sz="2000" dirty="0"/>
              <a:t>Медицина</a:t>
            </a:r>
          </a:p>
          <a:p>
            <a:r>
              <a:rPr lang="uk-UA" sz="2000" dirty="0"/>
              <a:t>Курс: 5-й</a:t>
            </a:r>
          </a:p>
          <a:p>
            <a:r>
              <a:rPr lang="uk-UA" sz="2000" dirty="0"/>
              <a:t>Кредити: 2,0</a:t>
            </a:r>
          </a:p>
          <a:p>
            <a:r>
              <a:rPr lang="uk-UA" sz="2000" dirty="0"/>
              <a:t>Форма контролю: залік</a:t>
            </a:r>
          </a:p>
          <a:p>
            <a:r>
              <a:rPr lang="uk-UA" sz="2000" dirty="0"/>
              <a:t>Мова: </a:t>
            </a:r>
            <a:r>
              <a:rPr lang="uk-UA" sz="2000" dirty="0" smtClean="0"/>
              <a:t>українська</a:t>
            </a:r>
            <a:endParaRPr lang="uk-UA" sz="2000" dirty="0"/>
          </a:p>
          <a:p>
            <a:r>
              <a:rPr lang="uk-UA" sz="2000" dirty="0" err="1"/>
              <a:t>Пререквізити</a:t>
            </a:r>
            <a:r>
              <a:rPr lang="uk-UA" sz="2000" dirty="0"/>
              <a:t>: медична і біологічна фізика, морфологічні дисципліни, мікробіологія, вірусологія та імунологія, фізіологія, патологічна фізіологія, внутрішня медицина, хірургія, неврологія, дерматологія, епідеміологія, офтальмологія, фармакологія, клінічна реанімація. 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uk-UA" sz="2400" b="1" dirty="0"/>
              <a:t>глобальне мислення лікаря → впевнена діагностика рідкісних і тропічних інфекцій</a:t>
            </a: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поєднує теоретичні основи з клінічною практикою;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орієнтований на іноземних здобувачів та міжнародні стандарти медицини;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включає клінічні кейси з різних регіонів світу;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формує навички діагностики, диференційної діагностики та лікування.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92500" lnSpcReduction="10000"/>
          </a:bodyPr>
          <a:lstStyle/>
          <a:p>
            <a:r>
              <a:rPr lang="uk-UA" sz="2400" dirty="0"/>
              <a:t>клінічне вивчення паразитарних і тропічних інфекцій з урахуванням сучасних викликів глобального здоров’я та міграційних </a:t>
            </a:r>
            <a:r>
              <a:rPr lang="uk-UA" sz="2400" dirty="0" smtClean="0"/>
              <a:t>процесів;</a:t>
            </a:r>
          </a:p>
          <a:p>
            <a:r>
              <a:rPr lang="uk-UA" sz="2400" dirty="0" smtClean="0"/>
              <a:t>клінічні </a:t>
            </a:r>
            <a:r>
              <a:rPr lang="uk-UA" sz="2400" dirty="0"/>
              <a:t>прояви, діагностику, лікування та профілактику </a:t>
            </a:r>
            <a:r>
              <a:rPr lang="uk-UA" sz="2400" dirty="0" err="1"/>
              <a:t>протозойних</a:t>
            </a:r>
            <a:r>
              <a:rPr lang="uk-UA" sz="2400" dirty="0"/>
              <a:t>, </a:t>
            </a:r>
            <a:r>
              <a:rPr lang="uk-UA" sz="2400" dirty="0" err="1"/>
              <a:t>гельмінтозних</a:t>
            </a:r>
            <a:r>
              <a:rPr lang="uk-UA" sz="2400" dirty="0"/>
              <a:t> і трансмісивних захворювань, а також їх </a:t>
            </a:r>
            <a:r>
              <a:rPr lang="uk-UA" sz="2400" dirty="0" smtClean="0"/>
              <a:t>ускладнення;</a:t>
            </a:r>
          </a:p>
          <a:p>
            <a:r>
              <a:rPr lang="uk-UA" sz="2400" dirty="0" smtClean="0"/>
              <a:t>оцінка </a:t>
            </a:r>
            <a:r>
              <a:rPr lang="uk-UA" sz="2400" dirty="0"/>
              <a:t>епідеміологічного анамнезу (подорожі, міграція), </a:t>
            </a:r>
            <a:r>
              <a:rPr lang="uk-UA" sz="2400" dirty="0" smtClean="0"/>
              <a:t>проводити диференційну діагностику </a:t>
            </a:r>
            <a:r>
              <a:rPr lang="uk-UA" sz="2400" dirty="0"/>
              <a:t>«тропічних синдромів», </a:t>
            </a:r>
            <a:r>
              <a:rPr lang="uk-UA" sz="2400" dirty="0" smtClean="0"/>
              <a:t>інтерпретація </a:t>
            </a:r>
            <a:r>
              <a:rPr lang="uk-UA" sz="2400" dirty="0"/>
              <a:t>лабораторних досліджень та </a:t>
            </a:r>
            <a:r>
              <a:rPr lang="uk-UA" sz="2400" dirty="0" smtClean="0"/>
              <a:t>прийняття </a:t>
            </a:r>
            <a:r>
              <a:rPr lang="uk-UA" sz="2400" dirty="0"/>
              <a:t>клінічних рішень у нетипових для регіону випадках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2800" dirty="0"/>
              <a:t>збирати епідеміологічний анамнез (подорожі, контакти, умови проживання</a:t>
            </a:r>
            <a:r>
              <a:rPr lang="uk-UA" sz="2800" dirty="0" smtClean="0"/>
              <a:t>);</a:t>
            </a:r>
          </a:p>
          <a:p>
            <a:pPr lvl="0"/>
            <a:r>
              <a:rPr lang="uk-UA" sz="2800" dirty="0" smtClean="0"/>
              <a:t> оцінювати </a:t>
            </a:r>
            <a:r>
              <a:rPr lang="uk-UA" sz="2800" dirty="0"/>
              <a:t>клінічний стан пацієнта з підозрою на паразитарні та тропічні захворювання; </a:t>
            </a:r>
          </a:p>
          <a:p>
            <a:pPr lvl="0"/>
            <a:r>
              <a:rPr lang="uk-UA" sz="2800" dirty="0" smtClean="0"/>
              <a:t>інтерпретувати </a:t>
            </a:r>
            <a:r>
              <a:rPr lang="uk-UA" sz="2800" dirty="0"/>
              <a:t>лабораторні дослідження (мікроскопія, серологія, ПЛР); </a:t>
            </a:r>
          </a:p>
          <a:p>
            <a:pPr lvl="0"/>
            <a:r>
              <a:rPr lang="uk-UA" sz="2800" dirty="0" smtClean="0"/>
              <a:t>проводити </a:t>
            </a:r>
            <a:r>
              <a:rPr lang="uk-UA" sz="2800" dirty="0"/>
              <a:t>диференційну діагностику паразитарних і непаразитарних захворювань; </a:t>
            </a:r>
          </a:p>
          <a:p>
            <a:pPr lvl="0"/>
            <a:r>
              <a:rPr lang="uk-UA" sz="2800" dirty="0" smtClean="0"/>
              <a:t>обґрунтовувати </a:t>
            </a:r>
            <a:r>
              <a:rPr lang="uk-UA" sz="2800" dirty="0"/>
              <a:t>призначення </a:t>
            </a:r>
            <a:r>
              <a:rPr lang="uk-UA" sz="2800" dirty="0" err="1"/>
              <a:t>антипаразитарної</a:t>
            </a:r>
            <a:r>
              <a:rPr lang="uk-UA" sz="2800" dirty="0"/>
              <a:t> терапії; </a:t>
            </a:r>
          </a:p>
          <a:p>
            <a:pPr lvl="0"/>
            <a:r>
              <a:rPr lang="uk-UA" sz="2800" dirty="0" smtClean="0"/>
              <a:t>розпізнавати </a:t>
            </a:r>
            <a:r>
              <a:rPr lang="uk-UA" sz="2800" dirty="0"/>
              <a:t>ускладнення та визначати тактику допомоги при тяжких формах; </a:t>
            </a:r>
          </a:p>
          <a:p>
            <a:pPr lvl="0"/>
            <a:r>
              <a:rPr lang="uk-UA" sz="2800" dirty="0" smtClean="0"/>
              <a:t>консультувати </a:t>
            </a:r>
            <a:r>
              <a:rPr lang="uk-UA" sz="2800" dirty="0"/>
              <a:t>пацієнтів щодо профілактики (гігієна, харчування, профілактика укусів, </a:t>
            </a:r>
            <a:r>
              <a:rPr lang="uk-UA" sz="2800" dirty="0" err="1"/>
              <a:t>хіміопрофілактика</a:t>
            </a:r>
            <a:r>
              <a:rPr lang="uk-UA" sz="2800" dirty="0"/>
              <a:t>); </a:t>
            </a:r>
          </a:p>
          <a:p>
            <a:pPr lvl="0"/>
            <a:r>
              <a:rPr lang="uk-UA" sz="2800" dirty="0" smtClean="0"/>
              <a:t>застосовувати </a:t>
            </a:r>
            <a:r>
              <a:rPr lang="uk-UA" sz="2800" dirty="0"/>
              <a:t>принципи інфекційного контролю та протиепідемічних заходів. </a:t>
            </a:r>
            <a:endParaRPr lang="uk-UA" sz="2800" dirty="0" smtClean="0"/>
          </a:p>
          <a:p>
            <a:pPr marL="0" lvl="0" indent="0">
              <a:buNone/>
            </a:pPr>
            <a:r>
              <a:rPr lang="uk-UA" sz="2800" b="1" dirty="0" smtClean="0"/>
              <a:t>Сфера </a:t>
            </a:r>
            <a:r>
              <a:rPr lang="uk-UA" sz="2800" b="1" dirty="0"/>
              <a:t>застосування: </a:t>
            </a:r>
            <a:r>
              <a:rPr lang="uk-UA" sz="2800" dirty="0"/>
              <a:t>клінічна практика; інфекційні хвороби; громадське здоров’я; медична допомога мандрівникам і мігрантам; робота в ендемічних регіонах; міжнародні медичні програми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784" y="4347382"/>
            <a:ext cx="5259753" cy="2148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Ассистент ЗВО </a:t>
            </a:r>
            <a:r>
              <a:rPr lang="ru-RU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Ніна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ЖИТНЮК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5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1744082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84" y="4493846"/>
            <a:ext cx="3702298" cy="2280263"/>
          </a:xfrm>
          <a:prstGeom prst="rect">
            <a:avLst/>
          </a:prstGeom>
        </p:spPr>
      </p:pic>
      <p:pic>
        <p:nvPicPr>
          <p:cNvPr id="1026" name="Picture 2" descr="C:\Users\user\Desktop\Новая папка\Фото Кафедра інфекційних хвороб\Житнюк Ніна Володимирівна, асист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3" y="1618916"/>
            <a:ext cx="3655279" cy="24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0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112</TotalTime>
  <Words>406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6.20. КЛІНІЧНА ПАРАЗИТОЛОГІЯ ТА ТРОПІЧНА МЕДИЦИНА</vt:lpstr>
      <vt:lpstr>Паспорт освітнього компонента ВК 6.20. КЛІНІЧНА ПАРАЗИТОЛОГІЯ ТА ТРОПІЧНА МЕДИЦИНА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</cp:revision>
  <dcterms:created xsi:type="dcterms:W3CDTF">2026-04-08T10:22:59Z</dcterms:created>
  <dcterms:modified xsi:type="dcterms:W3CDTF">2026-04-27T07:34:49Z</dcterms:modified>
</cp:coreProperties>
</file>