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7" r:id="rId2"/>
    <p:sldId id="256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5680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33897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5489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4433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7719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6089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3931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0940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8588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1660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212403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16589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179494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23296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03838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2650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0614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rmAutofit/>
          </a:bodyPr>
          <a:lstStyle/>
          <a:p>
            <a:r>
              <a:rPr lang="uk-UA" sz="3600" dirty="0"/>
              <a:t>Фантомний курс з моделювання зубів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59832" y="2924944"/>
            <a:ext cx="5709320" cy="2088232"/>
          </a:xfrm>
        </p:spPr>
        <p:txBody>
          <a:bodyPr>
            <a:normAutofit fontScale="92500"/>
          </a:bodyPr>
          <a:lstStyle/>
          <a:p>
            <a:pPr marL="0" indent="0" algn="r">
              <a:buNone/>
            </a:pPr>
            <a:r>
              <a:rPr lang="uk-UA" sz="2400" dirty="0"/>
              <a:t>Кафедра ортопедичної стоматології</a:t>
            </a:r>
          </a:p>
          <a:p>
            <a:pPr algn="r"/>
            <a:r>
              <a:rPr lang="uk-UA" sz="2400" dirty="0"/>
              <a:t>Вибіркова дисципліна для підготовки </a:t>
            </a:r>
          </a:p>
          <a:p>
            <a:pPr marL="0" indent="0" algn="r">
              <a:buNone/>
            </a:pPr>
            <a:r>
              <a:rPr lang="uk-UA" sz="2400" dirty="0"/>
              <a:t>здобувачів освіти </a:t>
            </a:r>
            <a:r>
              <a:rPr lang="uk-UA" sz="2400" dirty="0" smtClean="0"/>
              <a:t>2 курсу</a:t>
            </a:r>
            <a:endParaRPr lang="uk-UA" sz="2400" dirty="0"/>
          </a:p>
          <a:p>
            <a:pPr marL="0" indent="0" algn="r">
              <a:buNone/>
            </a:pPr>
            <a:r>
              <a:rPr lang="uk-UA" sz="2400" dirty="0"/>
              <a:t>спеціальності 221 «Стоматологія»</a:t>
            </a:r>
          </a:p>
          <a:p>
            <a:endParaRPr lang="uk-UA" dirty="0"/>
          </a:p>
        </p:txBody>
      </p:sp>
      <p:pic>
        <p:nvPicPr>
          <p:cNvPr id="1026" name="Picture 2" descr="МОЛЯРЫ | МОДЕЛИРОВАНИЕ ЗУБОВ | ПРАКТИКА - YouTube">
            <a:extLst>
              <a:ext uri="{FF2B5EF4-FFF2-40B4-BE49-F238E27FC236}">
                <a16:creationId xmlns:a16="http://schemas.microsoft.com/office/drawing/2014/main" xmlns="" id="{DCE5E140-D7C6-4058-8A2F-88A777D23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62265"/>
            <a:ext cx="3048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98776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5832648" cy="922114"/>
          </a:xfrm>
        </p:spPr>
        <p:txBody>
          <a:bodyPr>
            <a:normAutofit fontScale="90000"/>
          </a:bodyPr>
          <a:lstStyle/>
          <a:p>
            <a:r>
              <a:rPr lang="en-US" b="1" u="sng" dirty="0"/>
              <a:t/>
            </a:r>
            <a:br>
              <a:rPr lang="en-US" b="1" u="sng" dirty="0"/>
            </a:br>
            <a:r>
              <a:rPr lang="uk-UA" b="1" u="sng" dirty="0"/>
              <a:t>Актуальність теми:</a:t>
            </a:r>
            <a:br>
              <a:rPr lang="uk-UA" b="1" u="sng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412776"/>
            <a:ext cx="7643192" cy="3672408"/>
          </a:xfrm>
        </p:spPr>
        <p:txBody>
          <a:bodyPr>
            <a:normAutofit/>
          </a:bodyPr>
          <a:lstStyle/>
          <a:p>
            <a:r>
              <a:rPr lang="uk-UA" dirty="0"/>
              <a:t>Знання анатомо-топографічних особливостей будови постійних зубів на різних етапах їх формування необхідних для якісного відновлення зруйнованої коронкової частини зуба, проведення профілактичних заходів.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026870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5CBA98-6590-49AB-A741-D33713F34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2098576" cy="1143000"/>
          </a:xfrm>
        </p:spPr>
        <p:txBody>
          <a:bodyPr/>
          <a:lstStyle/>
          <a:p>
            <a:r>
              <a:rPr lang="uk-UA" dirty="0"/>
              <a:t>Мета: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03CE4009-8586-4EEA-BA87-073677C53D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018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	Вивчення будови зубних рядів верхньої та нижньої щелепи, анатомічної форми коронкової частини різних груп зубів, кількість і розташування їх коренів, взаємне розміщення зубів один щодо одного в зубному ряді, набуття навичок відтворення анатомічної форми окремих зубів та фрагментів зубного ряду різними матеріалами. Це забезпечує майбутньому фахівцю вміння відновлення форми зубів та зубних рядів.</a:t>
            </a:r>
          </a:p>
        </p:txBody>
      </p:sp>
    </p:spTree>
    <p:extLst>
      <p:ext uri="{BB962C8B-B14F-4D97-AF65-F5344CB8AC3E}">
        <p14:creationId xmlns:p14="http://schemas.microsoft.com/office/powerpoint/2010/main" xmlns="" val="2055350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4968552" cy="1083370"/>
          </a:xfrm>
        </p:spPr>
        <p:txBody>
          <a:bodyPr>
            <a:normAutofit fontScale="90000"/>
          </a:bodyPr>
          <a:lstStyle/>
          <a:p>
            <a:r>
              <a:rPr lang="uk-UA" b="1" u="sng" dirty="0"/>
              <a:t/>
            </a:r>
            <a:br>
              <a:rPr lang="uk-UA" b="1" u="sng" dirty="0"/>
            </a:br>
            <a:r>
              <a:rPr lang="uk-UA" b="1" dirty="0"/>
              <a:t>Навчальні цілі:</a:t>
            </a:r>
            <a:r>
              <a:rPr lang="uk-UA" b="1" u="sng" dirty="0"/>
              <a:t/>
            </a:r>
            <a:br>
              <a:rPr lang="uk-UA" b="1" u="sng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8863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sz="3000" u="sng" dirty="0"/>
              <a:t>Знати:</a:t>
            </a:r>
          </a:p>
          <a:p>
            <a:r>
              <a:rPr lang="uk-UA" dirty="0"/>
              <a:t>анатомічну будову зубних рядів верхньої і нижньої щелепи; </a:t>
            </a:r>
          </a:p>
          <a:p>
            <a:r>
              <a:rPr lang="uk-UA" dirty="0"/>
              <a:t>поняття про контактні точки та контактні поверхні зубів;</a:t>
            </a:r>
          </a:p>
          <a:p>
            <a:r>
              <a:rPr lang="uk-UA" dirty="0"/>
              <a:t>поняття про зубну, коміркову, базальну дуги на верхній і нижній щелепі;</a:t>
            </a:r>
          </a:p>
          <a:p>
            <a:r>
              <a:rPr lang="uk-UA" dirty="0"/>
              <a:t>форму зубних рядів верхньої та нижньої щелепи;</a:t>
            </a:r>
          </a:p>
          <a:p>
            <a:r>
              <a:rPr lang="uk-UA" dirty="0"/>
              <a:t>групи зубів, їх функцію;</a:t>
            </a:r>
          </a:p>
          <a:p>
            <a:r>
              <a:rPr lang="uk-UA" dirty="0"/>
              <a:t>поверхню зуба;</a:t>
            </a:r>
          </a:p>
          <a:p>
            <a:r>
              <a:rPr lang="uk-UA" dirty="0"/>
              <a:t>позначення постійних та тимчасових зубів зубною формулою;</a:t>
            </a:r>
          </a:p>
          <a:p>
            <a:r>
              <a:rPr lang="uk-UA" dirty="0"/>
              <a:t>анатомічну будову зуба;</a:t>
            </a:r>
          </a:p>
          <a:p>
            <a:r>
              <a:rPr lang="uk-UA" dirty="0"/>
              <a:t>екватор зуба, його розміщення на різних поверхнях зубів;</a:t>
            </a:r>
          </a:p>
          <a:p>
            <a:r>
              <a:rPr lang="uk-UA" dirty="0"/>
              <a:t>поняття про клінічну й анатомічну шийку зуба;</a:t>
            </a:r>
          </a:p>
          <a:p>
            <a:r>
              <a:rPr lang="uk-UA" dirty="0"/>
              <a:t>анатомічну будову коронкової частини зубів верхньої і нижньої щелепи, кількість та форму коренів;</a:t>
            </a:r>
          </a:p>
          <a:p>
            <a:r>
              <a:rPr lang="uk-UA" dirty="0"/>
              <a:t>ознаки належності зубів до верхньої та нижньої щелепи, лівого та правого боків.</a:t>
            </a:r>
            <a:endParaRPr lang="uk-UA" u="sng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401782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642FC47-CF49-47C5-9883-18067DDE0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1594520" cy="562074"/>
          </a:xfrm>
        </p:spPr>
        <p:txBody>
          <a:bodyPr>
            <a:normAutofit fontScale="90000"/>
          </a:bodyPr>
          <a:lstStyle/>
          <a:p>
            <a:r>
              <a:rPr lang="uk-UA" u="sng" dirty="0"/>
              <a:t>вміти: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51032AAC-2501-4C6F-8C2C-B3B0EE619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14693"/>
            <a:ext cx="8229600" cy="4525963"/>
          </a:xfrm>
        </p:spPr>
        <p:txBody>
          <a:bodyPr>
            <a:normAutofit/>
          </a:bodyPr>
          <a:lstStyle/>
          <a:p>
            <a:r>
              <a:rPr lang="uk-UA" dirty="0"/>
              <a:t>моделювати за певними ознаками зуби верхньої та нижньої щелепи;</a:t>
            </a:r>
          </a:p>
          <a:p>
            <a:r>
              <a:rPr lang="uk-UA" dirty="0"/>
              <a:t>моделювати коронкову частину зубів верхньої та нижньої щелепи;</a:t>
            </a:r>
          </a:p>
          <a:p>
            <a:r>
              <a:rPr lang="uk-UA" dirty="0"/>
              <a:t>моделювати </a:t>
            </a:r>
            <a:r>
              <a:rPr lang="uk-UA" dirty="0" err="1"/>
              <a:t>напівдугу</a:t>
            </a:r>
            <a:r>
              <a:rPr lang="uk-UA" dirty="0"/>
              <a:t> фронтальної та бічної ділянки зубів верхньої та нижньої щелепи;</a:t>
            </a:r>
          </a:p>
          <a:p>
            <a:r>
              <a:rPr lang="uk-UA" dirty="0"/>
              <a:t>відтворювати анатомічну будову зубів;</a:t>
            </a:r>
          </a:p>
          <a:p>
            <a:r>
              <a:rPr lang="uk-UA" dirty="0"/>
              <a:t>відображати анатомічну форму зубів та окремих його поверхонь в малюнку.</a:t>
            </a:r>
          </a:p>
        </p:txBody>
      </p:sp>
    </p:spTree>
    <p:extLst>
      <p:ext uri="{BB962C8B-B14F-4D97-AF65-F5344CB8AC3E}">
        <p14:creationId xmlns:p14="http://schemas.microsoft.com/office/powerpoint/2010/main" xmlns="" val="1118340262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449</TotalTime>
  <Words>206</Words>
  <Application>Microsoft Office PowerPoint</Application>
  <PresentationFormat>Экран (4:3)</PresentationFormat>
  <Paragraphs>30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Грань</vt:lpstr>
      <vt:lpstr>Фантомний курс з моделювання зубів</vt:lpstr>
      <vt:lpstr> Актуальність теми: </vt:lpstr>
      <vt:lpstr>Мета:</vt:lpstr>
      <vt:lpstr> Навчальні цілі: </vt:lpstr>
      <vt:lpstr>вміти: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Фантомний курс з моделювання зубів</dc:title>
  <dc:creator>Альона Глушак</dc:creator>
  <cp:lastModifiedBy>user</cp:lastModifiedBy>
  <cp:revision>9</cp:revision>
  <dcterms:created xsi:type="dcterms:W3CDTF">2020-12-18T11:22:00Z</dcterms:created>
  <dcterms:modified xsi:type="dcterms:W3CDTF">2022-05-24T19:29:29Z</dcterms:modified>
</cp:coreProperties>
</file>