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96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58" autoAdjust="0"/>
    <p:restoredTop sz="94660"/>
  </p:normalViewPr>
  <p:slideViewPr>
    <p:cSldViewPr snapToGrid="0">
      <p:cViewPr varScale="1">
        <p:scale>
          <a:sx n="121" d="100"/>
          <a:sy n="121" d="100"/>
        </p:scale>
        <p:origin x="184" y="2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 algn="ctr"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5194" y="4352544"/>
            <a:ext cx="6801612" cy="1239894"/>
          </a:xfrm>
          <a:noFill/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30C0A-5464-4FE4-84EB-FF9C94016DF4}" type="datetimeFigureOut">
              <a:rPr lang="en-US" dirty="0"/>
              <a:t>4/22/26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0A7B3-6521-4DCA-87E5-044747A908C1}" type="datetimeFigureOut">
              <a:rPr lang="en-US" dirty="0"/>
              <a:t>4/22/26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95194" y="4352465"/>
            <a:ext cx="6801612" cy="1265082"/>
          </a:xfrm>
        </p:spPr>
        <p:txBody>
          <a:bodyPr anchor="t" anchorCtr="1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0C6404-AD6E-4860-8E75-697CA40B95DA}" type="datetimeFigureOut">
              <a:rPr lang="en-US" dirty="0"/>
              <a:t>4/22/26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81912" y="2638044"/>
            <a:ext cx="4271771" cy="310198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315" y="2638044"/>
            <a:ext cx="4270247" cy="310198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34690-1557-4C89-A502-4959FE7FAD70}" type="datetimeFigureOut">
              <a:rPr lang="en-US" dirty="0"/>
              <a:t>4/22/26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8343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83436" y="3143250"/>
            <a:ext cx="4270248" cy="259677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38316" y="3143250"/>
            <a:ext cx="4253484" cy="2596776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33831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7D4976-E339-4826-83B7-FBD03F55ECF8}" type="datetimeFigureOut">
              <a:rPr lang="en-US" dirty="0"/>
              <a:t>4/22/26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37C31-9E7A-4F99-8774-A0E530DE1A42}" type="datetimeFigureOut">
              <a:rPr lang="en-US" dirty="0"/>
              <a:t>4/22/26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8504F-A551-4DE0-9316-4DCD1D8CC752}" type="datetimeFigureOut">
              <a:rPr lang="en-US" dirty="0"/>
              <a:t>4/22/26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4672" y="2243828"/>
            <a:ext cx="4486656" cy="1141497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rm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36080" y="804672"/>
            <a:ext cx="4815840" cy="5248656"/>
          </a:xfrm>
        </p:spPr>
        <p:txBody>
          <a:bodyPr>
            <a:normAutofit/>
          </a:bodyPr>
          <a:lstStyle>
            <a:lvl1pPr>
              <a:defRPr sz="19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6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6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E4249-C0D0-4B06-8692-E8BB871AF643}" type="datetimeFigureOut">
              <a:rPr lang="en-US" dirty="0"/>
              <a:t>4/22/26</a:t>
            </a:fld>
            <a:endParaRPr lang="en-US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8523" y="2243828"/>
            <a:ext cx="4494998" cy="113464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9" y="0"/>
            <a:ext cx="6102097" cy="6858000"/>
          </a:xfrm>
          <a:solidFill>
            <a:schemeClr val="bg1">
              <a:lumMod val="85000"/>
            </a:schemeClr>
          </a:solidFill>
        </p:spPr>
        <p:txBody>
          <a:bodyPr anchor="t"/>
          <a:lstStyle>
            <a:lvl1pPr marL="0" indent="0">
              <a:buNone/>
              <a:defRPr sz="3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7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fld id="{042B0DB6-F5C7-45FB-8CF3-31B45F9C2DAC}" type="datetimeFigureOut">
              <a:rPr lang="en-US" dirty="0"/>
              <a:t>4/22/26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9C37B-1D36-470B-8223-D6C91242EC14}" type="datetimeFigureOut">
              <a:rPr lang="en-US" dirty="0"/>
              <a:t>4/22/26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3112" y="937260"/>
            <a:ext cx="1298608" cy="498348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31136" y="937260"/>
            <a:ext cx="6198489" cy="498348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6F52A-A82B-47A2-A83A-8C4C91F2D59F}" type="datetimeFigureOut">
              <a:rPr lang="en-US" dirty="0"/>
              <a:t>4/22/26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231136" y="964692"/>
            <a:ext cx="7729728" cy="1188720"/>
          </a:xfrm>
          <a:prstGeom prst="rect">
            <a:avLst/>
          </a:prstGeom>
          <a:solidFill>
            <a:schemeClr val="bg1"/>
          </a:solidFill>
          <a:ln w="317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txBody>
          <a:bodyPr vert="horz" lIns="182880" tIns="182880" rIns="182880" bIns="18288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31136" y="2638044"/>
            <a:ext cx="7729728" cy="31019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fld id="{1160EA64-D806-43AC-9DF2-F8C432F32B4C}" type="datetimeFigureOut">
              <a:rPr lang="en-US" dirty="0"/>
              <a:t>4/22/26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000"/>
            </a:srgbClr>
          </a:solidFill>
        </p:spPr>
        <p:txBody>
          <a:bodyPr vert="horz" lIns="18288" tIns="45720" rIns="18288" bIns="45720" rtlCol="0" anchor="ctr">
            <a:noAutofit/>
          </a:bodyPr>
          <a:lstStyle>
            <a:lvl1pPr algn="ctr">
              <a:defRPr sz="1100" spc="0" baseline="0">
                <a:solidFill>
                  <a:srgbClr val="FFFFFF"/>
                </a:solidFill>
              </a:defRPr>
            </a:lvl1pPr>
          </a:lstStyle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sldNum="0" hdr="0" ft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2800" kern="1200" cap="all" spc="200" baseline="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31286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8431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5735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882775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tiff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758" y="244611"/>
            <a:ext cx="1798146" cy="1712191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Прямоугольник 9"/>
          <p:cNvSpPr/>
          <p:nvPr/>
        </p:nvSpPr>
        <p:spPr>
          <a:xfrm>
            <a:off x="3045125" y="244611"/>
            <a:ext cx="7107469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Вінницький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національний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медичний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університет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pPr algn="ctr"/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ім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 М.І. Пирогова МОЗ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України</a:t>
            </a:r>
            <a:endParaRPr lang="ru-RU" sz="24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ru-RU" sz="2400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lang="ru-RU" sz="24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КАФЕДРА ПЕДІАТРІЇ №1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2079403" y="4361789"/>
            <a:ext cx="786014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СПЕЦІАЛЬНІСТЬ: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222 МЕДИЦИНА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ГАЛУЗЬ ЗНАНЬ: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22 ОХОРОНА ЗДОРОВ’Я 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ОСВІТНЬО-ПРОФЕСІЙНА ПРОГРАМА: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«МЕДИЦИНА</a:t>
            </a: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»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РІВЕНЬ ВИЩОЇ ОСВІТИ: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ДРУГИЙ (МАГІСТЕРСЬКИЙ)</a:t>
            </a:r>
          </a:p>
        </p:txBody>
      </p:sp>
      <p:sp>
        <p:nvSpPr>
          <p:cNvPr id="11" name="Заголовок 10"/>
          <p:cNvSpPr>
            <a:spLocks noGrp="1"/>
          </p:cNvSpPr>
          <p:nvPr>
            <p:ph type="ctrTitle"/>
          </p:nvPr>
        </p:nvSpPr>
        <p:spPr>
          <a:xfrm>
            <a:off x="2283691" y="2430019"/>
            <a:ext cx="7772400" cy="1470025"/>
          </a:xfrm>
        </p:spPr>
        <p:txBody>
          <a:bodyPr>
            <a:normAutofit/>
          </a:bodyPr>
          <a:lstStyle/>
          <a:p>
            <a:r>
              <a:rPr lang="ru-RU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ВК 4.1. </a:t>
            </a:r>
            <a:r>
              <a:rPr lang="uk-UA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ВИБРАНІ ПИТАННЯ СУЧАСНОЇ ПЕДІАТРІЇ</a:t>
            </a:r>
          </a:p>
        </p:txBody>
      </p:sp>
    </p:spTree>
    <p:extLst>
      <p:ext uri="{BB962C8B-B14F-4D97-AF65-F5344CB8AC3E}">
        <p14:creationId xmlns:p14="http://schemas.microsoft.com/office/powerpoint/2010/main" val="37054330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0611" y="395582"/>
            <a:ext cx="9635706" cy="1847286"/>
          </a:xfrm>
        </p:spPr>
        <p:txBody>
          <a:bodyPr>
            <a:normAutofit fontScale="90000"/>
          </a:bodyPr>
          <a:lstStyle/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Паспорт ОСВІТНЬОГО </a:t>
            </a:r>
            <a:r>
              <a:rPr lang="uk-UA"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КОМПОНЕнТА</a:t>
            </a:r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b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b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ВК 4.1.«ВИБРАНІ ПИТАННЯ СУЧАСНОЇ ПЕДІАТРІЇ» 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89825" y="2468767"/>
            <a:ext cx="9328031" cy="3750878"/>
          </a:xfrm>
        </p:spPr>
        <p:txBody>
          <a:bodyPr>
            <a:noAutofit/>
          </a:bodyPr>
          <a:lstStyle/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Спеціальність: 222 Медицина</a:t>
            </a:r>
          </a:p>
          <a:p>
            <a:r>
              <a:rPr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Курс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4-й</a:t>
            </a:r>
            <a:endParaRPr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Кредити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2,0</a:t>
            </a:r>
            <a:endParaRPr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Форма</a:t>
            </a:r>
            <a:r>
              <a:rPr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контролю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залік</a:t>
            </a:r>
            <a:endParaRPr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Мова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українська, англійська</a:t>
            </a:r>
          </a:p>
        </p:txBody>
      </p:sp>
    </p:spTree>
    <p:extLst>
      <p:ext uri="{BB962C8B-B14F-4D97-AF65-F5344CB8AC3E}">
        <p14:creationId xmlns:p14="http://schemas.microsoft.com/office/powerpoint/2010/main" val="39967693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664" y="755329"/>
            <a:ext cx="5018705" cy="1533086"/>
          </a:xfrm>
        </p:spPr>
        <p:txBody>
          <a:bodyPr>
            <a:normAutofit/>
          </a:bodyPr>
          <a:lstStyle/>
          <a:p>
            <a:r>
              <a:rPr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Чому</a:t>
            </a:r>
            <a:r>
              <a:rPr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варто</a:t>
            </a:r>
            <a:r>
              <a:rPr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обрати</a:t>
            </a:r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цей курс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682664" y="2650438"/>
            <a:ext cx="5018705" cy="2751879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КЛЮЧОВА ПЕРЕВАГА:</a:t>
            </a:r>
          </a:p>
          <a:p>
            <a:pPr algn="just"/>
            <a:r>
              <a:rPr lang="ru-RU" sz="2400" dirty="0"/>
              <a:t>﻿</a:t>
            </a:r>
            <a:r>
              <a:rPr lang="ru-RU" sz="2000" dirty="0" err="1"/>
              <a:t>Поглиблення</a:t>
            </a:r>
            <a:r>
              <a:rPr lang="ru-RU" sz="2000" dirty="0"/>
              <a:t> </a:t>
            </a:r>
            <a:r>
              <a:rPr lang="ru-RU" sz="2000" dirty="0" err="1"/>
              <a:t>теоретичних</a:t>
            </a:r>
            <a:r>
              <a:rPr lang="ru-RU" sz="2000" dirty="0"/>
              <a:t> </a:t>
            </a:r>
            <a:r>
              <a:rPr lang="ru-RU" sz="2000" dirty="0" err="1"/>
              <a:t>знань</a:t>
            </a:r>
            <a:r>
              <a:rPr lang="ru-RU" sz="2000" dirty="0"/>
              <a:t> і </a:t>
            </a:r>
            <a:r>
              <a:rPr lang="ru-RU" sz="2000" dirty="0" err="1"/>
              <a:t>формування</a:t>
            </a:r>
            <a:r>
              <a:rPr lang="ru-RU" sz="2000" dirty="0"/>
              <a:t> </a:t>
            </a:r>
            <a:r>
              <a:rPr lang="ru-RU" sz="2000" dirty="0" err="1"/>
              <a:t>практичних</a:t>
            </a:r>
            <a:r>
              <a:rPr lang="ru-RU" sz="2000" dirty="0"/>
              <a:t> </a:t>
            </a:r>
            <a:r>
              <a:rPr lang="ru-RU" sz="2000" dirty="0" err="1"/>
              <a:t>навичок</a:t>
            </a:r>
            <a:r>
              <a:rPr lang="ru-RU" sz="2000" dirty="0"/>
              <a:t> з </a:t>
            </a:r>
            <a:r>
              <a:rPr lang="ru-RU" sz="2000" dirty="0" err="1"/>
              <a:t>діагностики</a:t>
            </a:r>
            <a:r>
              <a:rPr lang="ru-RU" sz="2000" dirty="0"/>
              <a:t>, </a:t>
            </a:r>
            <a:r>
              <a:rPr lang="ru-RU" sz="2000" dirty="0" err="1"/>
              <a:t>диференційної</a:t>
            </a:r>
            <a:r>
              <a:rPr lang="ru-RU" sz="2000" dirty="0"/>
              <a:t> </a:t>
            </a:r>
            <a:r>
              <a:rPr lang="ru-RU" sz="2000" dirty="0" err="1"/>
              <a:t>діагностики</a:t>
            </a:r>
            <a:r>
              <a:rPr lang="ru-RU" sz="2000" dirty="0"/>
              <a:t> та </a:t>
            </a:r>
            <a:r>
              <a:rPr lang="ru-RU" sz="2000" dirty="0" err="1"/>
              <a:t>лікування</a:t>
            </a:r>
            <a:r>
              <a:rPr lang="ru-RU" sz="2000" dirty="0"/>
              <a:t> </a:t>
            </a:r>
            <a:r>
              <a:rPr lang="ru-RU" sz="2000" dirty="0" err="1"/>
              <a:t>найпоширеніших</a:t>
            </a:r>
            <a:r>
              <a:rPr lang="ru-RU" sz="2000" dirty="0"/>
              <a:t> </a:t>
            </a:r>
            <a:r>
              <a:rPr lang="ru-RU" sz="2000" dirty="0" err="1"/>
              <a:t>захворювань</a:t>
            </a:r>
            <a:r>
              <a:rPr lang="ru-RU" sz="2000" dirty="0"/>
              <a:t> </a:t>
            </a:r>
            <a:r>
              <a:rPr lang="ru-RU" sz="2000" dirty="0" err="1"/>
              <a:t>дитячого</a:t>
            </a:r>
            <a:r>
              <a:rPr lang="ru-RU" sz="2000" dirty="0"/>
              <a:t> </a:t>
            </a:r>
            <a:r>
              <a:rPr lang="ru-RU" sz="2000" dirty="0" err="1"/>
              <a:t>віку</a:t>
            </a:r>
            <a:r>
              <a:rPr lang="ru-RU" sz="2000" dirty="0"/>
              <a:t> з </a:t>
            </a:r>
            <a:r>
              <a:rPr lang="ru-RU" sz="2000" dirty="0" err="1"/>
              <a:t>урахуванням</a:t>
            </a:r>
            <a:r>
              <a:rPr lang="ru-RU" sz="2000" dirty="0"/>
              <a:t> </a:t>
            </a:r>
            <a:r>
              <a:rPr lang="ru-RU" sz="2000" dirty="0" err="1"/>
              <a:t>сучасних</a:t>
            </a:r>
            <a:r>
              <a:rPr lang="ru-RU" sz="2000" dirty="0"/>
              <a:t> </a:t>
            </a:r>
            <a:r>
              <a:rPr lang="ru-RU" sz="2000" dirty="0" err="1"/>
              <a:t>підходів</a:t>
            </a:r>
            <a:r>
              <a:rPr lang="ru-RU" sz="2000" dirty="0"/>
              <a:t>.</a:t>
            </a:r>
            <a:endParaRPr lang="uk-UA" sz="2000" dirty="0"/>
          </a:p>
        </p:txBody>
      </p:sp>
      <p:sp>
        <p:nvSpPr>
          <p:cNvPr id="3" name="Content Placeholder 2"/>
          <p:cNvSpPr>
            <a:spLocks noGrp="1"/>
          </p:cNvSpPr>
          <p:nvPr>
            <p:ph type="body" sz="half" idx="2"/>
          </p:nvPr>
        </p:nvSpPr>
        <p:spPr>
          <a:xfrm>
            <a:off x="6642341" y="804672"/>
            <a:ext cx="4856671" cy="3506490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uk-UA" dirty="0"/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формує клінічне мислення 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розвиває критичне мислення 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допомагає розуміти сучасну медицину 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формує професійну ідентичність лікаря</a:t>
            </a:r>
          </a:p>
        </p:txBody>
      </p:sp>
    </p:spTree>
    <p:extLst>
      <p:ext uri="{BB962C8B-B14F-4D97-AF65-F5344CB8AC3E}">
        <p14:creationId xmlns:p14="http://schemas.microsoft.com/office/powerpoint/2010/main" val="19254572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4286" y="2071299"/>
            <a:ext cx="4837003" cy="1870973"/>
          </a:xfrm>
        </p:spPr>
        <p:txBody>
          <a:bodyPr>
            <a:noAutofit/>
          </a:bodyPr>
          <a:lstStyle/>
          <a:p>
            <a:r>
              <a:rPr lang="uk-UA" sz="40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Що ви будете вивчати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461185" y="804672"/>
            <a:ext cx="5279366" cy="5248656"/>
          </a:xfrm>
        </p:spPr>
        <p:txBody>
          <a:bodyPr>
            <a:normAutofit fontScale="85000" lnSpcReduction="10000"/>
          </a:bodyPr>
          <a:lstStyle/>
          <a:p>
            <a:pPr>
              <a:buFont typeface="Wingdings" pitchFamily="2" charset="2"/>
              <a:buChar char="Ø"/>
            </a:pP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﻿• Опанування навичок збору анамнезу та клінічного обстеження дітей.</a:t>
            </a:r>
          </a:p>
          <a:p>
            <a:pPr>
              <a:buFont typeface="Wingdings" pitchFamily="2" charset="2"/>
              <a:buChar char="Ø"/>
            </a:pP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• Вивчення етіології, патогенезу та клінічних проявів захворювань дитячого віку.</a:t>
            </a:r>
          </a:p>
          <a:p>
            <a:pPr>
              <a:buFont typeface="Wingdings" pitchFamily="2" charset="2"/>
              <a:buChar char="Ø"/>
            </a:pP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• Формування вмінь складати план обстеження та інтерпретувати лабораторні й інструментальні дослідження.</a:t>
            </a:r>
          </a:p>
          <a:p>
            <a:pPr>
              <a:buFont typeface="Wingdings" pitchFamily="2" charset="2"/>
              <a:buChar char="Ø"/>
            </a:pP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• Оволодіння принципами диференційної діагностики, встановлення діагнозу та визначення лікувальної тактики.</a:t>
            </a:r>
          </a:p>
          <a:p>
            <a:pPr>
              <a:buFont typeface="Wingdings" pitchFamily="2" charset="2"/>
              <a:buChar char="Ø"/>
            </a:pP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• Засвоєння підходів до ведення невідкладних станів і надання </a:t>
            </a:r>
            <a:r>
              <a:rPr lang="uk-UA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екстренної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допомоги дітям.</a:t>
            </a:r>
          </a:p>
          <a:p>
            <a:pPr>
              <a:buFont typeface="Wingdings" pitchFamily="2" charset="2"/>
              <a:buChar char="Ø"/>
            </a:pP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• Вивчення основ медичної етики, комунікації, психологічної підтримки та паліативної допомоги.</a:t>
            </a:r>
          </a:p>
        </p:txBody>
      </p:sp>
    </p:spTree>
    <p:extLst>
      <p:ext uri="{BB962C8B-B14F-4D97-AF65-F5344CB8AC3E}">
        <p14:creationId xmlns:p14="http://schemas.microsoft.com/office/powerpoint/2010/main" val="31539488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61540" y="1691737"/>
            <a:ext cx="4880136" cy="2914768"/>
          </a:xfrm>
        </p:spPr>
        <p:txBody>
          <a:bodyPr>
            <a:noAutofit/>
          </a:bodyPr>
          <a:lstStyle/>
          <a:p>
            <a:r>
              <a:rPr lang="uk-UA" sz="3600" b="1" dirty="0">
                <a:solidFill>
                  <a:srgbClr val="002060"/>
                </a:solidFill>
              </a:rPr>
              <a:t>Що ви зможете </a:t>
            </a:r>
            <a:br>
              <a:rPr lang="uk-UA" sz="3600" b="1" dirty="0">
                <a:solidFill>
                  <a:srgbClr val="002060"/>
                </a:solidFill>
              </a:rPr>
            </a:br>
            <a:r>
              <a:rPr lang="uk-UA" sz="3600" b="1" dirty="0">
                <a:solidFill>
                  <a:srgbClr val="002060"/>
                </a:solidFill>
              </a:rPr>
              <a:t>за умови опанування курсу</a:t>
            </a:r>
            <a:endParaRPr lang="uk-UA" sz="3600" dirty="0">
              <a:solidFill>
                <a:srgbClr val="00206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215265" y="682694"/>
            <a:ext cx="5563402" cy="5492611"/>
          </a:xfrm>
        </p:spPr>
        <p:txBody>
          <a:bodyPr>
            <a:noAutofit/>
          </a:bodyPr>
          <a:lstStyle/>
          <a:p>
            <a:pPr lvl="0">
              <a:buFont typeface="Wingdings" pitchFamily="2" charset="2"/>
              <a:buChar char="Ø"/>
            </a:pPr>
            <a:r>
              <a:rPr lang="ru-RU" sz="1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﻿</a:t>
            </a:r>
            <a:r>
              <a:rPr lang="ru-RU" sz="1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Класифікувати</a:t>
            </a:r>
            <a:r>
              <a:rPr lang="ru-RU" sz="1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та </a:t>
            </a:r>
            <a:r>
              <a:rPr lang="ru-RU" sz="1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аналізувати</a:t>
            </a:r>
            <a:r>
              <a:rPr lang="ru-RU" sz="1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типову</a:t>
            </a:r>
            <a:r>
              <a:rPr lang="ru-RU" sz="1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клінічну</a:t>
            </a:r>
            <a:r>
              <a:rPr lang="ru-RU" sz="1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картину </a:t>
            </a:r>
            <a:r>
              <a:rPr lang="ru-RU" sz="1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захворювань</a:t>
            </a:r>
            <a:r>
              <a:rPr lang="ru-RU" sz="1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дитячого</a:t>
            </a:r>
            <a:r>
              <a:rPr lang="ru-RU" sz="1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віку</a:t>
            </a:r>
            <a:r>
              <a:rPr lang="ru-RU" sz="1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pPr lvl="0">
              <a:buFont typeface="Wingdings" pitchFamily="2" charset="2"/>
              <a:buChar char="Ø"/>
            </a:pPr>
            <a:r>
              <a:rPr lang="ru-RU" sz="1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Складати</a:t>
            </a:r>
            <a:r>
              <a:rPr lang="ru-RU" sz="1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план </a:t>
            </a:r>
            <a:r>
              <a:rPr lang="ru-RU" sz="1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обстеження</a:t>
            </a:r>
            <a:r>
              <a:rPr lang="ru-RU" sz="1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та </a:t>
            </a:r>
            <a:r>
              <a:rPr lang="ru-RU" sz="1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аналізувати</a:t>
            </a:r>
            <a:r>
              <a:rPr lang="ru-RU" sz="1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дані</a:t>
            </a:r>
            <a:r>
              <a:rPr lang="ru-RU" sz="1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лабораторних</a:t>
            </a:r>
            <a:r>
              <a:rPr lang="ru-RU" sz="1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і </a:t>
            </a:r>
            <a:r>
              <a:rPr lang="ru-RU" sz="1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інструментальних</a:t>
            </a:r>
            <a:r>
              <a:rPr lang="ru-RU" sz="1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досліджень</a:t>
            </a:r>
            <a:r>
              <a:rPr lang="ru-RU" sz="1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pPr lvl="0">
              <a:buFont typeface="Wingdings" pitchFamily="2" charset="2"/>
              <a:buChar char="Ø"/>
            </a:pPr>
            <a:r>
              <a:rPr lang="ru-RU" sz="1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Проводити</a:t>
            </a:r>
            <a:r>
              <a:rPr lang="ru-RU" sz="1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диференційну</a:t>
            </a:r>
            <a:r>
              <a:rPr lang="ru-RU" sz="1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діагностику</a:t>
            </a:r>
            <a:r>
              <a:rPr lang="ru-RU" sz="1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та </a:t>
            </a:r>
            <a:r>
              <a:rPr lang="ru-RU" sz="1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встановлювати</a:t>
            </a:r>
            <a:r>
              <a:rPr lang="ru-RU" sz="1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попередній</a:t>
            </a:r>
            <a:r>
              <a:rPr lang="ru-RU" sz="1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і </a:t>
            </a:r>
            <a:r>
              <a:rPr lang="ru-RU" sz="1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клінічний</a:t>
            </a:r>
            <a:r>
              <a:rPr lang="ru-RU" sz="1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діагноз</a:t>
            </a:r>
            <a:r>
              <a:rPr lang="ru-RU" sz="1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pPr lvl="0">
              <a:buFont typeface="Wingdings" pitchFamily="2" charset="2"/>
              <a:buChar char="Ø"/>
            </a:pPr>
            <a:r>
              <a:rPr lang="ru-RU" sz="1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Застосовувати</a:t>
            </a:r>
            <a:r>
              <a:rPr lang="ru-RU" sz="1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принципи</a:t>
            </a:r>
            <a:r>
              <a:rPr lang="ru-RU" sz="1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лікування</a:t>
            </a:r>
            <a:r>
              <a:rPr lang="ru-RU" sz="1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ru-RU" sz="1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реабілітації</a:t>
            </a:r>
            <a:r>
              <a:rPr lang="ru-RU" sz="1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та </a:t>
            </a:r>
            <a:r>
              <a:rPr lang="ru-RU" sz="1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профілактики</a:t>
            </a:r>
            <a:r>
              <a:rPr lang="ru-RU" sz="1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захворювань</a:t>
            </a:r>
            <a:r>
              <a:rPr lang="ru-RU" sz="1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у </a:t>
            </a:r>
            <a:r>
              <a:rPr lang="ru-RU" sz="1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дітей</a:t>
            </a:r>
            <a:r>
              <a:rPr lang="ru-RU" sz="1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pPr lvl="0">
              <a:buFont typeface="Wingdings" pitchFamily="2" charset="2"/>
              <a:buChar char="Ø"/>
            </a:pPr>
            <a:r>
              <a:rPr lang="ru-RU" sz="1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Надавати</a:t>
            </a:r>
            <a:r>
              <a:rPr lang="ru-RU" sz="1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екстрену</a:t>
            </a:r>
            <a:r>
              <a:rPr lang="ru-RU" sz="1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медичну</a:t>
            </a:r>
            <a:r>
              <a:rPr lang="ru-RU" sz="1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допомогу</a:t>
            </a:r>
            <a:r>
              <a:rPr lang="ru-RU" sz="1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при </a:t>
            </a:r>
            <a:r>
              <a:rPr lang="ru-RU" sz="1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основних</a:t>
            </a:r>
            <a:r>
              <a:rPr lang="ru-RU" sz="1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невідкладних</a:t>
            </a:r>
            <a:r>
              <a:rPr lang="ru-RU" sz="1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станах у </a:t>
            </a:r>
            <a:r>
              <a:rPr lang="ru-RU" sz="1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дітей</a:t>
            </a:r>
            <a:r>
              <a:rPr lang="ru-RU" sz="1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pPr lvl="0">
              <a:buFont typeface="Wingdings" pitchFamily="2" charset="2"/>
              <a:buChar char="Ø"/>
            </a:pPr>
            <a:r>
              <a:rPr lang="ru-RU" sz="1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Оцінювати</a:t>
            </a:r>
            <a:r>
              <a:rPr lang="ru-RU" sz="1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прогноз </a:t>
            </a:r>
            <a:r>
              <a:rPr lang="ru-RU" sz="1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захворювання</a:t>
            </a:r>
            <a:r>
              <a:rPr lang="ru-RU" sz="1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та </a:t>
            </a:r>
            <a:r>
              <a:rPr lang="ru-RU" sz="1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визначати</a:t>
            </a:r>
            <a:r>
              <a:rPr lang="ru-RU" sz="1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тактику </a:t>
            </a:r>
            <a:r>
              <a:rPr lang="ru-RU" sz="1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ведення</a:t>
            </a:r>
            <a:r>
              <a:rPr lang="ru-RU" sz="1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пацієнта</a:t>
            </a:r>
            <a:r>
              <a:rPr lang="ru-RU" sz="1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pPr lvl="0">
              <a:buFont typeface="Wingdings" pitchFamily="2" charset="2"/>
              <a:buChar char="Ø"/>
            </a:pPr>
            <a:r>
              <a:rPr lang="ru-RU" sz="1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Дотримуватися</a:t>
            </a:r>
            <a:r>
              <a:rPr lang="ru-RU" sz="1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морально-</a:t>
            </a:r>
            <a:r>
              <a:rPr lang="ru-RU" sz="1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деонтологічних</a:t>
            </a:r>
            <a:r>
              <a:rPr lang="ru-RU" sz="1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принципів</a:t>
            </a:r>
            <a:r>
              <a:rPr lang="ru-RU" sz="1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і </a:t>
            </a:r>
            <a:r>
              <a:rPr lang="ru-RU" sz="1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професійної</a:t>
            </a:r>
            <a:r>
              <a:rPr lang="ru-RU" sz="1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субординації</a:t>
            </a:r>
            <a:r>
              <a:rPr lang="ru-RU" sz="1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у </a:t>
            </a:r>
            <a:r>
              <a:rPr lang="ru-RU" sz="1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педіатрії</a:t>
            </a:r>
            <a:r>
              <a:rPr lang="ru-RU" sz="1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pPr lvl="0">
              <a:buFont typeface="Wingdings" pitchFamily="2" charset="2"/>
              <a:buChar char="Ø"/>
            </a:pPr>
            <a:r>
              <a:rPr lang="ru-RU" sz="1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Вести </a:t>
            </a:r>
            <a:r>
              <a:rPr lang="ru-RU" sz="1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медичну</a:t>
            </a:r>
            <a:r>
              <a:rPr lang="ru-RU" sz="1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документацію</a:t>
            </a:r>
            <a:r>
              <a:rPr lang="ru-RU" sz="1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</a:t>
            </a:r>
            <a:endParaRPr lang="uk-UA" sz="1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0022844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9426" y="444508"/>
            <a:ext cx="4486656" cy="1141497"/>
          </a:xfrm>
        </p:spPr>
        <p:txBody>
          <a:bodyPr>
            <a:normAutofit fontScale="90000"/>
          </a:bodyPr>
          <a:lstStyle/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Підсумковий контроль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92481" y="2130387"/>
            <a:ext cx="4815840" cy="2857459"/>
          </a:xfrm>
        </p:spPr>
        <p:txBody>
          <a:bodyPr>
            <a:normAutofit/>
          </a:bodyPr>
          <a:lstStyle/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Лекції</a:t>
            </a:r>
          </a:p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Практичні / Семінарські</a:t>
            </a:r>
          </a:p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Самостійна робота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6709911" y="1974193"/>
            <a:ext cx="5082398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28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Залік: 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 останньому практичному занятті за умов успішного проходження курсу</a:t>
            </a:r>
            <a:r>
              <a:rPr lang="en-US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(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сума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балів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за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всі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види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навчальної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діяльності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- </a:t>
            </a:r>
            <a:r>
              <a:rPr lang="en-US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122-200 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балів) і відсутності академічної заборгованості.</a:t>
            </a: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1043336" y="510644"/>
            <a:ext cx="4486656" cy="1141497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 anchorCtr="1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3200" b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Форми навчання </a:t>
            </a:r>
            <a:endParaRPr lang="uk-UA"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99393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9426" y="444508"/>
            <a:ext cx="4486656" cy="1141497"/>
          </a:xfrm>
        </p:spPr>
        <p:txBody>
          <a:bodyPr>
            <a:normAutofit fontScale="90000"/>
          </a:bodyPr>
          <a:lstStyle/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Контактна інформація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57740" y="5327093"/>
            <a:ext cx="3607682" cy="1316346"/>
          </a:xfrm>
        </p:spPr>
        <p:txBody>
          <a:bodyPr>
            <a:normAutofit/>
          </a:bodyPr>
          <a:lstStyle/>
          <a:p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Доцент ЗВО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Наталія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ЧОРНОПИЩУК</a:t>
            </a: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862181" y="329490"/>
            <a:ext cx="4598800" cy="1141497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 anchorCtr="1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РОЗРОБНИКИ КУРСУ</a:t>
            </a: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862181" y="1927856"/>
            <a:ext cx="4486656" cy="1962657"/>
          </a:xfrm>
          <a:prstGeom prst="rect">
            <a:avLst/>
          </a:prstGeom>
          <a:solidFill>
            <a:srgbClr val="FFFFFF"/>
          </a:solidFill>
          <a:ln w="31750" cap="sq">
            <a:noFill/>
            <a:miter lim="800000"/>
          </a:ln>
        </p:spPr>
        <p:txBody>
          <a:bodyPr vert="horz" lIns="182880" tIns="182880" rIns="182880" bIns="182880" rtlCol="0" anchor="ctr" anchorCtr="1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Бажано додати фото розробників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7035305" y="2408390"/>
            <a:ext cx="4505385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b="1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Контактна інформація:</a:t>
            </a:r>
            <a:endParaRPr lang="uk-UA" sz="24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uk-UA" sz="2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Вінниця, вул.Пирогова,56</a:t>
            </a:r>
          </a:p>
          <a:p>
            <a:r>
              <a:rPr lang="uk-UA" sz="2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Кафедра педіатрії №1</a:t>
            </a:r>
          </a:p>
          <a:p>
            <a:endParaRPr lang="en-GB" sz="24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pediatrics1</a:t>
            </a:r>
            <a:r>
              <a:rPr lang="en-US" sz="2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@vnmu.edu.ua</a:t>
            </a:r>
            <a:endParaRPr lang="uk-UA"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D8FBD720-A568-244D-B720-9D579BA7971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2181" y="1586005"/>
            <a:ext cx="4598800" cy="36260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8045324"/>
      </p:ext>
    </p:extLst>
  </p:cSld>
  <p:clrMapOvr>
    <a:masterClrMapping/>
  </p:clrMapOvr>
</p:sld>
</file>

<file path=ppt/theme/theme1.xml><?xml version="1.0" encoding="utf-8"?>
<a:theme xmlns:a="http://schemas.openxmlformats.org/drawingml/2006/main" name="Parcel">
  <a:themeElements>
    <a:clrScheme name="Parcel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6A21D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Parcel">
      <a:maj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Parcel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07000"/>
                <a:lumMod val="103000"/>
              </a:schemeClr>
            </a:gs>
            <a:gs pos="100000">
              <a:schemeClr val="phClr">
                <a:tint val="82000"/>
                <a:satMod val="109000"/>
                <a:lumMod val="103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3000"/>
                <a:lumMod val="100000"/>
              </a:schemeClr>
            </a:gs>
            <a:gs pos="100000">
              <a:schemeClr val="phClr">
                <a:shade val="93000"/>
                <a:satMod val="11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5880" dist="1524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prstMaterial="dkEdge">
            <a:bevelT w="0" h="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7000"/>
                <a:shade val="100000"/>
                <a:satMod val="185000"/>
                <a:lumMod val="120000"/>
              </a:schemeClr>
            </a:gs>
            <a:gs pos="100000">
              <a:schemeClr val="phClr">
                <a:tint val="96000"/>
                <a:shade val="95000"/>
                <a:satMod val="215000"/>
                <a:lumMod val="80000"/>
              </a:schemeClr>
            </a:gs>
          </a:gsLst>
          <a:path path="circle">
            <a:fillToRect l="50000" t="55000" r="125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cel" id="{8BEC4385-4EB9-4D53-BFB5-0EA123736B6D}" vid="{71C241A9-A460-4AD1-916F-25308628A5B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Посылка</Template>
  <TotalTime>1466</TotalTime>
  <Words>362</Words>
  <Application>Microsoft Macintosh PowerPoint</Application>
  <PresentationFormat>Широкоэкранный</PresentationFormat>
  <Paragraphs>54</Paragraphs>
  <Slides>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13" baseType="lpstr">
      <vt:lpstr>Arial</vt:lpstr>
      <vt:lpstr>Calibri</vt:lpstr>
      <vt:lpstr>Corbel</vt:lpstr>
      <vt:lpstr>Gill Sans MT</vt:lpstr>
      <vt:lpstr>Wingdings</vt:lpstr>
      <vt:lpstr>Parcel</vt:lpstr>
      <vt:lpstr>ВК 4.1. ВИБРАНІ ПИТАННЯ СУЧАСНОЇ ПЕДІАТРІЇ</vt:lpstr>
      <vt:lpstr>Паспорт ОСВІТНЬОГО КОМПОНЕнТА   ВК 4.1.«ВИБРАНІ ПИТАННЯ СУЧАСНОЇ ПЕДІАТРІЇ» </vt:lpstr>
      <vt:lpstr>Чому варто обрати цей курс</vt:lpstr>
      <vt:lpstr>Що ви будете вивчати</vt:lpstr>
      <vt:lpstr>Що ви зможете  за умови опанування курсу</vt:lpstr>
      <vt:lpstr>Підсумковий контроль</vt:lpstr>
      <vt:lpstr>Контактна інформація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Наталія Петрівна Чорнопищук</cp:lastModifiedBy>
  <cp:revision>13</cp:revision>
  <dcterms:created xsi:type="dcterms:W3CDTF">2026-04-08T10:22:59Z</dcterms:created>
  <dcterms:modified xsi:type="dcterms:W3CDTF">2026-04-23T08:21:24Z</dcterms:modified>
</cp:coreProperties>
</file>