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0"/>
  </p:notesMasterIdLst>
  <p:sldIdLst>
    <p:sldId id="266" r:id="rId2"/>
    <p:sldId id="258" r:id="rId3"/>
    <p:sldId id="259" r:id="rId4"/>
    <p:sldId id="260" r:id="rId5"/>
    <p:sldId id="267" r:id="rId6"/>
    <p:sldId id="261" r:id="rId7"/>
    <p:sldId id="264" r:id="rId8"/>
    <p:sldId id="265" r:id="rId9"/>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CC13BC-7CD5-45F2-D5F3-88490F1D39D6}" v="1" dt="2022-05-10T00:30:09.826"/>
    <p1510:client id="{36CB5334-DB28-3A2E-BF10-8A7AE170FFDE}" v="131" dt="2022-05-10T01:28:51.8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080AC6-081D-42AA-B691-5788DBDB624B}" type="datetimeFigureOut">
              <a:rPr lang="ru-RU" smtClean="0"/>
              <a:t>10.05.2022</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40649F-8179-45FD-B672-E22207FD13D6}" type="slidenum">
              <a:rPr lang="ru-RU" smtClean="0"/>
              <a:t>‹#›</a:t>
            </a:fld>
            <a:endParaRPr lang="ru-RU"/>
          </a:p>
        </p:txBody>
      </p:sp>
    </p:spTree>
    <p:extLst>
      <p:ext uri="{BB962C8B-B14F-4D97-AF65-F5344CB8AC3E}">
        <p14:creationId xmlns:p14="http://schemas.microsoft.com/office/powerpoint/2010/main" val="2337581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C40649F-8179-45FD-B672-E22207FD13D6}" type="slidenum">
              <a:rPr lang="ru-RU" smtClean="0"/>
              <a:t>2</a:t>
            </a:fld>
            <a:endParaRPr lang="ru-RU"/>
          </a:p>
        </p:txBody>
      </p:sp>
    </p:spTree>
    <p:extLst>
      <p:ext uri="{BB962C8B-B14F-4D97-AF65-F5344CB8AC3E}">
        <p14:creationId xmlns:p14="http://schemas.microsoft.com/office/powerpoint/2010/main" val="3974902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3D319C49-1F2B-4083-962A-77468B620990}" type="datetimeFigureOut">
              <a:rPr lang="uk-UA" smtClean="0"/>
              <a:pPr/>
              <a:t>10.05.2022</a:t>
            </a:fld>
            <a:endParaRPr lang="uk-UA"/>
          </a:p>
        </p:txBody>
      </p:sp>
      <p:sp>
        <p:nvSpPr>
          <p:cNvPr id="17" name="Нижний колонтитул 16"/>
          <p:cNvSpPr>
            <a:spLocks noGrp="1"/>
          </p:cNvSpPr>
          <p:nvPr>
            <p:ph type="ftr" sz="quarter" idx="11"/>
          </p:nvPr>
        </p:nvSpPr>
        <p:spPr>
          <a:xfrm>
            <a:off x="5410200" y="4205288"/>
            <a:ext cx="1295400" cy="457200"/>
          </a:xfrm>
        </p:spPr>
        <p:txBody>
          <a:bodyPr/>
          <a:lstStyle/>
          <a:p>
            <a:endParaRPr lang="uk-UA"/>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F94D040B-F24E-44F5-AB3E-CD404DCBEBEA}" type="slidenum">
              <a:rPr lang="uk-UA" smtClean="0"/>
              <a:pPr/>
              <a:t>‹#›</a:t>
            </a:fld>
            <a:endParaRPr lang="uk-U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3D319C49-1F2B-4083-962A-77468B620990}" type="datetimeFigureOut">
              <a:rPr lang="uk-UA" smtClean="0"/>
              <a:pPr/>
              <a:t>10.05.2022</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F94D040B-F24E-44F5-AB3E-CD404DCBEBEA}" type="slidenum">
              <a:rPr lang="uk-UA" smtClean="0"/>
              <a:pPr/>
              <a:t>‹#›</a:t>
            </a:fld>
            <a:endParaRPr lang="uk-U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Дата 3"/>
          <p:cNvSpPr>
            <a:spLocks noGrp="1"/>
          </p:cNvSpPr>
          <p:nvPr>
            <p:ph type="dt" sz="half" idx="10"/>
          </p:nvPr>
        </p:nvSpPr>
        <p:spPr/>
        <p:txBody>
          <a:bodyPr/>
          <a:lstStyle/>
          <a:p>
            <a:fld id="{3D319C49-1F2B-4083-962A-77468B620990}" type="datetimeFigureOut">
              <a:rPr lang="uk-UA" smtClean="0"/>
              <a:pPr/>
              <a:t>10.05.2022</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F94D040B-F24E-44F5-AB3E-CD404DCBEBEA}" type="slidenum">
              <a:rPr lang="uk-UA" smtClean="0"/>
              <a:pPr/>
              <a:t>‹#›</a:t>
            </a:fld>
            <a:endParaRPr lang="uk-U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3D319C49-1F2B-4083-962A-77468B620990}" type="datetimeFigureOut">
              <a:rPr lang="uk-UA" smtClean="0"/>
              <a:pPr/>
              <a:t>10.05.2022</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F94D040B-F24E-44F5-AB3E-CD404DCBEBEA}" type="slidenum">
              <a:rPr lang="uk-UA" smtClean="0"/>
              <a:pPr/>
              <a:t>‹#›</a:t>
            </a:fld>
            <a:endParaRPr lang="uk-U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26" name="Дата 25"/>
          <p:cNvSpPr>
            <a:spLocks noGrp="1"/>
          </p:cNvSpPr>
          <p:nvPr>
            <p:ph type="dt" sz="half" idx="10"/>
          </p:nvPr>
        </p:nvSpPr>
        <p:spPr/>
        <p:txBody>
          <a:bodyPr rtlCol="0"/>
          <a:lstStyle/>
          <a:p>
            <a:fld id="{3D319C49-1F2B-4083-962A-77468B620990}" type="datetimeFigureOut">
              <a:rPr lang="uk-UA" smtClean="0"/>
              <a:pPr/>
              <a:t>10.05.2022</a:t>
            </a:fld>
            <a:endParaRPr lang="uk-UA"/>
          </a:p>
        </p:txBody>
      </p:sp>
      <p:sp>
        <p:nvSpPr>
          <p:cNvPr id="27" name="Номер слайда 26"/>
          <p:cNvSpPr>
            <a:spLocks noGrp="1"/>
          </p:cNvSpPr>
          <p:nvPr>
            <p:ph type="sldNum" sz="quarter" idx="11"/>
          </p:nvPr>
        </p:nvSpPr>
        <p:spPr/>
        <p:txBody>
          <a:bodyPr rtlCol="0"/>
          <a:lstStyle/>
          <a:p>
            <a:fld id="{F94D040B-F24E-44F5-AB3E-CD404DCBEBEA}" type="slidenum">
              <a:rPr lang="uk-UA" smtClean="0"/>
              <a:pPr/>
              <a:t>‹#›</a:t>
            </a:fld>
            <a:endParaRPr lang="uk-UA"/>
          </a:p>
        </p:txBody>
      </p:sp>
      <p:sp>
        <p:nvSpPr>
          <p:cNvPr id="28" name="Нижний колонтитул 27"/>
          <p:cNvSpPr>
            <a:spLocks noGrp="1"/>
          </p:cNvSpPr>
          <p:nvPr>
            <p:ph type="ftr" sz="quarter" idx="12"/>
          </p:nvPr>
        </p:nvSpPr>
        <p:spPr/>
        <p:txBody>
          <a:bodyPr rtlCol="0"/>
          <a:lstStyle/>
          <a:p>
            <a:endParaRPr lang="uk-U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3D319C49-1F2B-4083-962A-77468B620990}" type="datetimeFigureOut">
              <a:rPr lang="uk-UA" smtClean="0"/>
              <a:pPr/>
              <a:t>10.05.2022</a:t>
            </a:fld>
            <a:endParaRPr lang="uk-UA"/>
          </a:p>
        </p:txBody>
      </p:sp>
      <p:sp>
        <p:nvSpPr>
          <p:cNvPr id="4" name="Нижний колонтитул 3"/>
          <p:cNvSpPr>
            <a:spLocks noGrp="1"/>
          </p:cNvSpPr>
          <p:nvPr>
            <p:ph type="ftr" sz="quarter" idx="11"/>
          </p:nvPr>
        </p:nvSpPr>
        <p:spPr>
          <a:xfrm>
            <a:off x="5257800" y="612648"/>
            <a:ext cx="1325880" cy="457200"/>
          </a:xfrm>
        </p:spPr>
        <p:txBody>
          <a:bodyPr/>
          <a:lstStyle/>
          <a:p>
            <a:endParaRPr lang="uk-UA"/>
          </a:p>
        </p:txBody>
      </p:sp>
      <p:sp>
        <p:nvSpPr>
          <p:cNvPr id="5" name="Номер слайда 4"/>
          <p:cNvSpPr>
            <a:spLocks noGrp="1"/>
          </p:cNvSpPr>
          <p:nvPr>
            <p:ph type="sldNum" sz="quarter" idx="12"/>
          </p:nvPr>
        </p:nvSpPr>
        <p:spPr>
          <a:xfrm>
            <a:off x="8174736" y="2272"/>
            <a:ext cx="762000" cy="365760"/>
          </a:xfrm>
        </p:spPr>
        <p:txBody>
          <a:bodyPr/>
          <a:lstStyle/>
          <a:p>
            <a:fld id="{F94D040B-F24E-44F5-AB3E-CD404DCBEBEA}" type="slidenum">
              <a:rPr lang="uk-UA" smtClean="0"/>
              <a:pPr/>
              <a:t>‹#›</a:t>
            </a:fld>
            <a:endParaRPr lang="uk-U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D319C49-1F2B-4083-962A-77468B620990}" type="datetimeFigureOut">
              <a:rPr lang="uk-UA" smtClean="0"/>
              <a:pPr/>
              <a:t>10.05.2022</a:t>
            </a:fld>
            <a:endParaRPr lang="uk-UA"/>
          </a:p>
        </p:txBody>
      </p:sp>
      <p:sp>
        <p:nvSpPr>
          <p:cNvPr id="3" name="Нижний колонтитул 2"/>
          <p:cNvSpPr>
            <a:spLocks noGrp="1"/>
          </p:cNvSpPr>
          <p:nvPr>
            <p:ph type="ftr" sz="quarter" idx="11"/>
          </p:nvPr>
        </p:nvSpPr>
        <p:spPr/>
        <p:txBody>
          <a:bodyPr/>
          <a:lstStyle/>
          <a:p>
            <a:endParaRPr lang="uk-UA"/>
          </a:p>
        </p:txBody>
      </p:sp>
      <p:sp>
        <p:nvSpPr>
          <p:cNvPr id="4" name="Номер слайда 3"/>
          <p:cNvSpPr>
            <a:spLocks noGrp="1"/>
          </p:cNvSpPr>
          <p:nvPr>
            <p:ph type="sldNum" sz="quarter" idx="12"/>
          </p:nvPr>
        </p:nvSpPr>
        <p:spPr/>
        <p:txBody>
          <a:bodyPr/>
          <a:lstStyle/>
          <a:p>
            <a:fld id="{F94D040B-F24E-44F5-AB3E-CD404DCBEBEA}" type="slidenum">
              <a:rPr lang="uk-UA" smtClean="0"/>
              <a:pPr/>
              <a:t>‹#›</a:t>
            </a:fld>
            <a:endParaRPr lang="uk-U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3D319C49-1F2B-4083-962A-77468B620990}" type="datetimeFigureOut">
              <a:rPr lang="uk-UA" smtClean="0"/>
              <a:pPr/>
              <a:t>10.05.2022</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F94D040B-F24E-44F5-AB3E-CD404DCBEBEA}" type="slidenum">
              <a:rPr lang="uk-UA" smtClean="0"/>
              <a:pPr/>
              <a:t>‹#›</a:t>
            </a:fld>
            <a:endParaRPr lang="uk-U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3D319C49-1F2B-4083-962A-77468B620990}" type="datetimeFigureOut">
              <a:rPr lang="uk-UA" smtClean="0"/>
              <a:pPr/>
              <a:t>10.05.2022</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F94D040B-F24E-44F5-AB3E-CD404DCBEBEA}" type="slidenum">
              <a:rPr lang="uk-UA" smtClean="0"/>
              <a:pPr/>
              <a:t>‹#›</a:t>
            </a:fld>
            <a:endParaRPr lang="uk-U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3D319C49-1F2B-4083-962A-77468B620990}" type="datetimeFigureOut">
              <a:rPr lang="uk-UA" smtClean="0"/>
              <a:pPr/>
              <a:t>10.05.2022</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F94D040B-F24E-44F5-AB3E-CD404DCBEBEA}" type="slidenum">
              <a:rPr lang="uk-UA" smtClean="0"/>
              <a:pPr/>
              <a:t>‹#›</a:t>
            </a:fld>
            <a:endParaRPr lang="uk-U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3D319C49-1F2B-4083-962A-77468B620990}" type="datetimeFigureOut">
              <a:rPr lang="uk-UA" smtClean="0"/>
              <a:pPr/>
              <a:t>10.05.2022</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F94D040B-F24E-44F5-AB3E-CD404DCBEBEA}" type="slidenum">
              <a:rPr lang="uk-UA" smtClean="0"/>
              <a:pPr/>
              <a:t>‹#›</a:t>
            </a:fld>
            <a:endParaRPr lang="uk-U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3D319C49-1F2B-4083-962A-77468B620990}" type="datetimeFigureOut">
              <a:rPr lang="uk-UA" smtClean="0"/>
              <a:pPr/>
              <a:t>10.05.2022</a:t>
            </a:fld>
            <a:endParaRPr lang="uk-UA"/>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uk-UA"/>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F94D040B-F24E-44F5-AB3E-CD404DCBEBEA}" type="slidenum">
              <a:rPr lang="uk-UA" smtClean="0"/>
              <a:pPr/>
              <a:t>‹#›</a:t>
            </a:fld>
            <a:endParaRPr lang="uk-UA"/>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717279" y="474880"/>
            <a:ext cx="7990656" cy="1785949"/>
          </a:xfrm>
          <a:prstGeom prst="rect">
            <a:avLst/>
          </a:prstGeom>
        </p:spPr>
        <p:txBody>
          <a:bodyPr vert="horz" lIns="91440" tIns="45720" rIns="91440" bIns="45720" anchor="ct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algn="ctr">
              <a:spcBef>
                <a:spcPts val="0"/>
              </a:spcBef>
            </a:pPr>
            <a:r>
              <a:rPr lang="en-US" sz="2200" dirty="0">
                <a:latin typeface="Times New Roman"/>
                <a:cs typeface="Times New Roman"/>
              </a:rPr>
              <a:t>National Pirogov Memorial Medical University, Vinnytsya</a:t>
            </a:r>
            <a:r>
              <a:rPr lang="ru-RU" sz="2200" dirty="0">
                <a:latin typeface="Times New Roman" panose="02020603050405020304" pitchFamily="18" charset="0"/>
                <a:cs typeface="Times New Roman" panose="02020603050405020304" pitchFamily="18" charset="0"/>
              </a:rPr>
              <a:t/>
            </a:r>
            <a:br>
              <a:rPr lang="ru-RU" sz="2200" dirty="0">
                <a:latin typeface="Times New Roman" panose="02020603050405020304" pitchFamily="18" charset="0"/>
                <a:cs typeface="Times New Roman" panose="02020603050405020304" pitchFamily="18" charset="0"/>
              </a:rPr>
            </a:br>
            <a:r>
              <a:rPr lang="en-US" sz="2200" dirty="0">
                <a:latin typeface="Times New Roman"/>
                <a:cs typeface="Times New Roman"/>
              </a:rPr>
              <a:t>Department of Internal medicine №1</a:t>
            </a:r>
            <a:endParaRPr lang="uk-UA" sz="2000">
              <a:solidFill>
                <a:schemeClr val="tx1"/>
              </a:solidFill>
              <a:latin typeface="Times New Roman"/>
              <a:cs typeface="Times New Roman"/>
            </a:endParaRPr>
          </a:p>
        </p:txBody>
      </p:sp>
      <p:sp>
        <p:nvSpPr>
          <p:cNvPr id="5" name="Подзаголовок 2"/>
          <p:cNvSpPr txBox="1">
            <a:spLocks/>
          </p:cNvSpPr>
          <p:nvPr/>
        </p:nvSpPr>
        <p:spPr>
          <a:xfrm>
            <a:off x="320119" y="2636912"/>
            <a:ext cx="8784976" cy="3600400"/>
          </a:xfrm>
          <a:prstGeom prst="rect">
            <a:avLst/>
          </a:prstGeom>
        </p:spPr>
        <p:txBody>
          <a:bodyPr vert="horz" lIns="91440" tIns="45720" rIns="91440" bIns="45720" anchor="t">
            <a:norm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indent="-255905" algn="ctr">
              <a:buNone/>
            </a:pPr>
            <a:r>
              <a:rPr lang="en-US" sz="2200" dirty="0">
                <a:ea typeface="+mn-lt"/>
                <a:cs typeface="+mn-lt"/>
              </a:rPr>
              <a:t> </a:t>
            </a:r>
            <a:r>
              <a:rPr lang="en-US" sz="3200" b="1" dirty="0">
                <a:latin typeface="Times New Roman"/>
                <a:ea typeface="+mn-lt"/>
                <a:cs typeface="+mn-lt"/>
              </a:rPr>
              <a:t>EС 4.7 Selected issues of clinical nephrology</a:t>
            </a:r>
            <a:endParaRPr lang="uk-UA" sz="3200" b="1" dirty="0">
              <a:latin typeface="Georgia"/>
            </a:endParaRPr>
          </a:p>
          <a:p>
            <a:pPr marL="109220" indent="0" algn="ctr">
              <a:buNone/>
            </a:pPr>
            <a:endParaRPr lang="uk-UA" sz="2200" dirty="0">
              <a:latin typeface="Georgia"/>
              <a:cs typeface="Times New Roman" pitchFamily="18" charset="0"/>
            </a:endParaRPr>
          </a:p>
          <a:p>
            <a:pPr marL="0" indent="0" algn="ctr">
              <a:buNone/>
            </a:pPr>
            <a:r>
              <a:rPr lang="en-US" altLang="uk-UA" sz="2200" dirty="0">
                <a:latin typeface="Times New Roman"/>
                <a:cs typeface="Times New Roman"/>
              </a:rPr>
              <a:t>Educational discipline (elective course) for training</a:t>
            </a:r>
          </a:p>
          <a:p>
            <a:pPr marL="0" indent="0" algn="ctr">
              <a:buNone/>
            </a:pPr>
            <a:r>
              <a:rPr lang="en-US" altLang="uk-UA" sz="2200" dirty="0">
                <a:latin typeface="Times New Roman"/>
                <a:cs typeface="Times New Roman"/>
              </a:rPr>
              <a:t> (master's) second level of higher education</a:t>
            </a:r>
          </a:p>
          <a:p>
            <a:pPr marL="0" indent="0" algn="ctr">
              <a:buNone/>
            </a:pPr>
            <a:r>
              <a:rPr lang="en-US" altLang="uk-UA" sz="2200" dirty="0">
                <a:latin typeface="Times New Roman"/>
                <a:cs typeface="Times New Roman"/>
              </a:rPr>
              <a:t>educational qualification "Master of Medicine"</a:t>
            </a:r>
          </a:p>
          <a:p>
            <a:pPr marL="0" indent="0" algn="ctr">
              <a:buNone/>
            </a:pPr>
            <a:r>
              <a:rPr lang="en-US" sz="2200" dirty="0">
                <a:latin typeface="Times New Roman"/>
                <a:cs typeface="Times New Roman"/>
              </a:rPr>
              <a:t>field of knowledge 22 "Health"</a:t>
            </a:r>
          </a:p>
          <a:p>
            <a:pPr marL="0" indent="0" algn="ctr">
              <a:buNone/>
            </a:pPr>
            <a:r>
              <a:rPr lang="en-US" sz="2200" dirty="0">
                <a:latin typeface="Times New Roman"/>
                <a:cs typeface="Times New Roman"/>
              </a:rPr>
              <a:t>specialty 222 "Medicine"</a:t>
            </a:r>
          </a:p>
          <a:p>
            <a:pPr marL="0" indent="0" algn="ctr">
              <a:buNone/>
            </a:pPr>
            <a:r>
              <a:rPr lang="en-US" sz="2200" dirty="0">
                <a:latin typeface="Times New Roman"/>
                <a:ea typeface="+mn-lt"/>
                <a:cs typeface="+mn-lt"/>
              </a:rPr>
              <a:t>Course </a:t>
            </a:r>
            <a:r>
              <a:rPr lang="en-US" sz="2200" dirty="0">
                <a:latin typeface="Times New Roman"/>
                <a:ea typeface="+mn-lt"/>
                <a:cs typeface="+mn-lt"/>
              </a:rPr>
              <a:t>4</a:t>
            </a:r>
            <a:endParaRPr lang="en-US" sz="2200" dirty="0">
              <a:latin typeface="Times New Roman"/>
            </a:endParaRPr>
          </a:p>
          <a:p>
            <a:pPr marL="0" indent="0" algn="ctr">
              <a:buNone/>
            </a:pPr>
            <a:endParaRPr lang="en-US" sz="2400" dirty="0">
              <a:latin typeface="Times New Roman" pitchFamily="18" charset="0"/>
              <a:cs typeface="Times New Roman" pitchFamily="18" charset="0"/>
            </a:endParaRP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720627"/>
            <a:ext cx="1348392" cy="12944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13468" y="427356"/>
            <a:ext cx="1022690" cy="1587727"/>
          </a:xfrm>
          <a:prstGeom prst="rect">
            <a:avLst/>
          </a:prstGeom>
        </p:spPr>
      </p:pic>
    </p:spTree>
    <p:extLst>
      <p:ext uri="{BB962C8B-B14F-4D97-AF65-F5344CB8AC3E}">
        <p14:creationId xmlns:p14="http://schemas.microsoft.com/office/powerpoint/2010/main" val="601793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7224" y="428604"/>
            <a:ext cx="7829576" cy="500066"/>
          </a:xfrm>
        </p:spPr>
        <p:txBody>
          <a:bodyPr vert="horz" lIns="91440" tIns="45720" rIns="91440" bIns="45720" anchor="ctr">
            <a:noAutofit/>
          </a:bodyPr>
          <a:lstStyle/>
          <a:p>
            <a:pPr algn="ctr"/>
            <a:r>
              <a:rPr lang="en-US" sz="2800" b="1" dirty="0">
                <a:latin typeface="Times New Roman"/>
                <a:cs typeface="Times New Roman"/>
              </a:rPr>
              <a:t>Actuality</a:t>
            </a:r>
            <a:endParaRPr lang="uk-UA" sz="2800" b="1" dirty="0">
              <a:latin typeface="Times New Roman" pitchFamily="18" charset="0"/>
              <a:cs typeface="Times New Roman"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33106" y="1340768"/>
            <a:ext cx="3510894" cy="2793062"/>
          </a:xfrm>
          <a:prstGeom prst="rect">
            <a:avLst/>
          </a:prstGeom>
        </p:spPr>
      </p:pic>
      <p:sp>
        <p:nvSpPr>
          <p:cNvPr id="5" name="Прямоугольник 4"/>
          <p:cNvSpPr/>
          <p:nvPr/>
        </p:nvSpPr>
        <p:spPr>
          <a:xfrm>
            <a:off x="179512" y="1091341"/>
            <a:ext cx="5400600" cy="3416320"/>
          </a:xfrm>
          <a:prstGeom prst="rect">
            <a:avLst/>
          </a:prstGeom>
        </p:spPr>
        <p:txBody>
          <a:bodyPr wrap="square">
            <a:spAutoFit/>
          </a:bodyPr>
          <a:lstStyle/>
          <a:p>
            <a:pPr marL="285750" indent="-285750" algn="just">
              <a:lnSpc>
                <a:spcPct val="120000"/>
              </a:lnSpc>
              <a:buFont typeface="Arial" panose="020B0604020202020204" pitchFamily="34" charset="0"/>
              <a:buChar char="•"/>
            </a:pPr>
            <a:r>
              <a:rPr lang="en-US" sz="2000" dirty="0">
                <a:latin typeface="Times New Roman" pitchFamily="18" charset="0"/>
                <a:cs typeface="Times New Roman" pitchFamily="18" charset="0"/>
              </a:rPr>
              <a:t>The burden of Chronic Kidney Disease (CKD) is increasing worldwide.</a:t>
            </a:r>
          </a:p>
          <a:p>
            <a:pPr marL="285750" indent="-285750" algn="just">
              <a:lnSpc>
                <a:spcPct val="120000"/>
              </a:lnSpc>
              <a:buFont typeface="Arial" panose="020B0604020202020204" pitchFamily="34" charset="0"/>
              <a:buChar char="•"/>
            </a:pPr>
            <a:r>
              <a:rPr lang="en-US" sz="2000" dirty="0">
                <a:latin typeface="Times New Roman"/>
                <a:ea typeface="Calibri"/>
                <a:cs typeface="Times New Roman"/>
              </a:rPr>
              <a:t>According to Global, regional, and national burden of chronic kidney disease, 1990–2017: a systematic analysis for the Global Burden of Disease Study 2017</a:t>
            </a:r>
            <a:r>
              <a:rPr lang="en-US" sz="2000" baseline="30000" dirty="0">
                <a:latin typeface="Times New Roman"/>
                <a:ea typeface="Calibri"/>
                <a:cs typeface="Times New Roman"/>
              </a:rPr>
              <a:t> 1</a:t>
            </a:r>
            <a:r>
              <a:rPr lang="en-US" sz="2000" dirty="0">
                <a:latin typeface="Times New Roman"/>
                <a:ea typeface="Calibri"/>
                <a:cs typeface="Times New Roman"/>
              </a:rPr>
              <a:t> data globally, in 2017, 1.2 million  people died from CKD. In 2017, 697.5 million cases of all-stage CKD were recorded, for a global prevalence of 9.1%.</a:t>
            </a:r>
          </a:p>
        </p:txBody>
      </p:sp>
      <p:sp>
        <p:nvSpPr>
          <p:cNvPr id="7" name="Прямоугольник 6"/>
          <p:cNvSpPr/>
          <p:nvPr/>
        </p:nvSpPr>
        <p:spPr>
          <a:xfrm>
            <a:off x="159562" y="4507139"/>
            <a:ext cx="8856984" cy="2123658"/>
          </a:xfrm>
          <a:prstGeom prst="rect">
            <a:avLst/>
          </a:prstGeom>
        </p:spPr>
        <p:txBody>
          <a:bodyPr wrap="square">
            <a:spAutoFit/>
          </a:bodyPr>
          <a:lstStyle/>
          <a:p>
            <a:pPr marL="285750" indent="-285750" algn="just">
              <a:lnSpc>
                <a:spcPct val="120000"/>
              </a:lnSpc>
              <a:buFont typeface="Arial" panose="020B0604020202020204" pitchFamily="34" charset="0"/>
              <a:buChar char="•"/>
            </a:pPr>
            <a:r>
              <a:rPr lang="en-US" sz="2000" dirty="0">
                <a:latin typeface="Times New Roman" pitchFamily="18" charset="0"/>
                <a:cs typeface="Times New Roman" pitchFamily="18" charset="0"/>
              </a:rPr>
              <a:t>Early detection and treatment of CKD using readily available, inexpensive therapies can slow or prevent progression to end-stage renal disease (ESRD). </a:t>
            </a:r>
            <a:endParaRPr lang="uk-UA" sz="2000" dirty="0">
              <a:latin typeface="Times New Roman" pitchFamily="18" charset="0"/>
              <a:cs typeface="Times New Roman" pitchFamily="18" charset="0"/>
            </a:endParaRPr>
          </a:p>
          <a:p>
            <a:pPr algn="just">
              <a:buNone/>
            </a:pPr>
            <a:endParaRPr lang="uk-UA" sz="2400" dirty="0">
              <a:latin typeface="Times New Roman" pitchFamily="18" charset="0"/>
              <a:cs typeface="Times New Roman" pitchFamily="18" charset="0"/>
            </a:endParaRPr>
          </a:p>
          <a:p>
            <a:pPr algn="just">
              <a:buNone/>
            </a:pPr>
            <a:endParaRPr lang="uk-UA" sz="2400" dirty="0">
              <a:latin typeface="Times New Roman" pitchFamily="18" charset="0"/>
              <a:cs typeface="Times New Roman" pitchFamily="18" charset="0"/>
            </a:endParaRPr>
          </a:p>
          <a:p>
            <a:pPr algn="just">
              <a:buNone/>
            </a:pPr>
            <a:endParaRPr lang="uk-UA" sz="2400" dirty="0">
              <a:latin typeface="Times New Roman" pitchFamily="18" charset="0"/>
              <a:cs typeface="Times New Roman" pitchFamily="18" charset="0"/>
            </a:endParaRPr>
          </a:p>
          <a:p>
            <a:pPr algn="just">
              <a:buNone/>
            </a:pPr>
            <a:r>
              <a:rPr lang="en-US" sz="1200" baseline="30000" dirty="0">
                <a:latin typeface="Times New Roman"/>
                <a:ea typeface="Calibri"/>
                <a:cs typeface="Times New Roman"/>
              </a:rPr>
              <a:t>1 </a:t>
            </a:r>
            <a:r>
              <a:rPr lang="en-US" sz="1200" dirty="0">
                <a:latin typeface="Times New Roman" pitchFamily="18" charset="0"/>
                <a:cs typeface="Times New Roman" pitchFamily="18" charset="0"/>
              </a:rPr>
              <a:t>https://www.thelancet.com/article/S0140-6736(20)30045-3/fulltext</a:t>
            </a:r>
            <a:endParaRPr lang="uk-UA" sz="12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78617" y="703915"/>
            <a:ext cx="8229600" cy="4709851"/>
          </a:xfrm>
        </p:spPr>
        <p:txBody>
          <a:bodyPr vert="horz" lIns="91440" tIns="45720" rIns="91440" bIns="45720" anchor="t">
            <a:normAutofit/>
          </a:bodyPr>
          <a:lstStyle/>
          <a:p>
            <a:pPr marL="109220" indent="0" algn="just">
              <a:buNone/>
            </a:pPr>
            <a:r>
              <a:rPr lang="en-US" sz="2400" b="1" dirty="0">
                <a:latin typeface="Times New Roman"/>
                <a:ea typeface="+mn-lt"/>
                <a:cs typeface="+mn-lt"/>
              </a:rPr>
              <a:t>The purpose of the discipline</a:t>
            </a:r>
            <a:endParaRPr lang="uk-UA" dirty="0">
              <a:latin typeface="Times New Roman"/>
            </a:endParaRPr>
          </a:p>
          <a:p>
            <a:pPr marL="109220" indent="0" algn="just">
              <a:buNone/>
            </a:pPr>
            <a:r>
              <a:rPr lang="en-US" sz="2400" dirty="0">
                <a:latin typeface="Times New Roman"/>
                <a:cs typeface="Times New Roman"/>
              </a:rPr>
              <a:t>The purpose of teaching the discipline is to acquire and deepen knowledge, skills, abilities and other competencies in nephrology, necessary in professional activities based on the educational and professional program of the specialist.</a:t>
            </a:r>
            <a:endParaRPr lang="en-US" dirty="0">
              <a:latin typeface="Georgia"/>
              <a:ea typeface="+mn-lt"/>
              <a:cs typeface="+mn-lt"/>
            </a:endParaRPr>
          </a:p>
          <a:p>
            <a:pPr indent="-255905" algn="just">
              <a:buNone/>
            </a:pPr>
            <a:r>
              <a:rPr lang="en-US" sz="2400" b="1" dirty="0">
                <a:latin typeface="Times New Roman"/>
                <a:ea typeface="+mn-lt"/>
                <a:cs typeface="+mn-lt"/>
              </a:rPr>
              <a:t>The subject of the discipline</a:t>
            </a:r>
            <a:endParaRPr lang="en-US" b="1" dirty="0">
              <a:latin typeface="Times New Roman"/>
              <a:cs typeface="Times New Roman"/>
            </a:endParaRPr>
          </a:p>
          <a:p>
            <a:pPr marL="109220" indent="0" algn="just">
              <a:buNone/>
            </a:pPr>
            <a:r>
              <a:rPr lang="en-US" sz="2400" dirty="0">
                <a:latin typeface="Times New Roman"/>
                <a:ea typeface="+mn-lt"/>
                <a:cs typeface="+mn-lt"/>
              </a:rPr>
              <a:t>Kidney disease</a:t>
            </a:r>
            <a:endParaRPr lang="en-US" dirty="0">
              <a:latin typeface="Times New Roman"/>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946" y="3861048"/>
            <a:ext cx="7900978" cy="276534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0478" y="380207"/>
            <a:ext cx="8015286" cy="698420"/>
          </a:xfrm>
        </p:spPr>
        <p:txBody>
          <a:bodyPr>
            <a:normAutofit/>
          </a:bodyPr>
          <a:lstStyle/>
          <a:p>
            <a:pPr algn="ctr"/>
            <a:r>
              <a:rPr lang="en-US" sz="3200" b="1" dirty="0">
                <a:latin typeface="Times New Roman" pitchFamily="18" charset="0"/>
                <a:cs typeface="Times New Roman" pitchFamily="18" charset="0"/>
              </a:rPr>
              <a:t>Discipline tasks</a:t>
            </a:r>
            <a:endParaRPr lang="uk-UA" sz="3200" dirty="0">
              <a:latin typeface="Times New Roman" pitchFamily="18" charset="0"/>
              <a:cs typeface="Times New Roman" pitchFamily="18" charset="0"/>
            </a:endParaRPr>
          </a:p>
        </p:txBody>
      </p:sp>
      <p:sp>
        <p:nvSpPr>
          <p:cNvPr id="4" name="Прямоугольник 3"/>
          <p:cNvSpPr/>
          <p:nvPr/>
        </p:nvSpPr>
        <p:spPr>
          <a:xfrm>
            <a:off x="4150560" y="975776"/>
            <a:ext cx="4860032" cy="2554545"/>
          </a:xfrm>
          <a:prstGeom prst="rect">
            <a:avLst/>
          </a:prstGeom>
        </p:spPr>
        <p:txBody>
          <a:bodyPr wrap="square">
            <a:spAutoFit/>
          </a:bodyPr>
          <a:lstStyle/>
          <a:p>
            <a:pPr marL="285750" lvl="0" indent="-285750" algn="just">
              <a:buFont typeface="Arial" panose="020B0604020202020204" pitchFamily="34" charset="0"/>
              <a:buChar char="•"/>
            </a:pPr>
            <a:r>
              <a:rPr lang="en-US" sz="2000" dirty="0">
                <a:latin typeface="Times New Roman" pitchFamily="18" charset="0"/>
                <a:cs typeface="Times New Roman" pitchFamily="18" charset="0"/>
              </a:rPr>
              <a:t>Development of clinical thinking.</a:t>
            </a:r>
          </a:p>
          <a:p>
            <a:pPr marL="285750" lvl="0" indent="-285750" algn="just">
              <a:buFont typeface="Arial" panose="020B0604020202020204" pitchFamily="34" charset="0"/>
              <a:buChar char="•"/>
            </a:pPr>
            <a:r>
              <a:rPr lang="en-US" sz="2000" dirty="0">
                <a:latin typeface="Times New Roman" pitchFamily="18" charset="0"/>
                <a:cs typeface="Times New Roman" pitchFamily="18" charset="0"/>
              </a:rPr>
              <a:t>Deepening knowledge of the epidemiology, etiology, pathogenesis and features of primary and secondary kidney diseases, new methods of treatment and prevention of nephropathy according to the recommendations of the standards of evidence-based medicine.</a:t>
            </a: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127" y="1074402"/>
            <a:ext cx="3752201" cy="2304256"/>
          </a:xfrm>
          <a:prstGeom prst="rect">
            <a:avLst/>
          </a:prstGeom>
        </p:spPr>
      </p:pic>
      <p:sp>
        <p:nvSpPr>
          <p:cNvPr id="6" name="Прямоугольник 5"/>
          <p:cNvSpPr/>
          <p:nvPr/>
        </p:nvSpPr>
        <p:spPr>
          <a:xfrm>
            <a:off x="0" y="4000845"/>
            <a:ext cx="5112568" cy="3170099"/>
          </a:xfrm>
          <a:prstGeom prst="rect">
            <a:avLst/>
          </a:prstGeom>
        </p:spPr>
        <p:txBody>
          <a:bodyPr wrap="square" lIns="91440" tIns="45720" rIns="91440" bIns="45720" anchor="t">
            <a:spAutoFit/>
          </a:bodyPr>
          <a:lstStyle/>
          <a:p>
            <a:pPr marL="342900" lvl="0" indent="-342900" algn="just">
              <a:buFont typeface="Arial"/>
              <a:buChar char="•"/>
            </a:pPr>
            <a:r>
              <a:rPr lang="en-US" sz="2000" dirty="0">
                <a:latin typeface="Times New Roman" pitchFamily="18" charset="0"/>
                <a:cs typeface="Times New Roman" pitchFamily="18" charset="0"/>
              </a:rPr>
              <a:t>Improving practical skills and mastering modern methods of examination of patients with kidney disease, interpretation of clinical, laboratory, instrumental and morphological diagnostic methods.</a:t>
            </a:r>
            <a:endParaRPr lang="uk-UA" dirty="0"/>
          </a:p>
          <a:p>
            <a:pPr marL="342900" indent="-342900" algn="just">
              <a:buFont typeface="Arial"/>
              <a:buChar char="•"/>
            </a:pPr>
            <a:r>
              <a:rPr lang="en-US" sz="2000" dirty="0">
                <a:latin typeface="Times New Roman"/>
                <a:ea typeface="+mn-lt"/>
                <a:cs typeface="+mn-lt"/>
              </a:rPr>
              <a:t>To determine the tactics of the patient, to prescribe modern treatment for kidney disease, to form a medical route; determine the prognosis and efficiency of patients with kidney disease.</a:t>
            </a:r>
            <a:endParaRPr lang="en-US" dirty="0">
              <a:latin typeface="Times New Roman"/>
              <a:cs typeface="Times New Roman"/>
            </a:endParaRPr>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072" y="4011229"/>
            <a:ext cx="3650589" cy="234979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404664"/>
            <a:ext cx="8229600" cy="936104"/>
          </a:xfrm>
        </p:spPr>
        <p:txBody>
          <a:bodyPr>
            <a:normAutofit/>
          </a:bodyPr>
          <a:lstStyle/>
          <a:p>
            <a:pPr algn="ctr"/>
            <a:r>
              <a:rPr lang="en-US" sz="3200" b="1" dirty="0">
                <a:latin typeface="Times New Roman" panose="02020603050405020304" pitchFamily="18" charset="0"/>
                <a:cs typeface="Times New Roman" panose="02020603050405020304" pitchFamily="18" charset="0"/>
              </a:rPr>
              <a:t>Learning outcomes</a:t>
            </a:r>
            <a:endParaRPr lang="ru-RU" sz="32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1197562"/>
            <a:ext cx="8229600" cy="3096344"/>
          </a:xfrm>
        </p:spPr>
        <p:txBody>
          <a:bodyPr vert="horz" lIns="91440" tIns="45720" rIns="91440" bIns="45720" anchor="t">
            <a:normAutofit lnSpcReduction="10000"/>
          </a:bodyPr>
          <a:lstStyle/>
          <a:p>
            <a:pPr marL="109855" indent="0" algn="just">
              <a:buNone/>
            </a:pPr>
            <a:r>
              <a:rPr lang="en-US" sz="2000" u="sng" dirty="0">
                <a:latin typeface="Times New Roman" panose="02020603050405020304" pitchFamily="18" charset="0"/>
                <a:ea typeface="+mn-lt"/>
                <a:cs typeface="Times New Roman" panose="02020603050405020304" pitchFamily="18" charset="0"/>
              </a:rPr>
              <a:t>Integral competence:</a:t>
            </a:r>
            <a:endParaRPr lang="uk-UA" u="sng" dirty="0">
              <a:latin typeface="Times New Roman" panose="02020603050405020304" pitchFamily="18" charset="0"/>
              <a:ea typeface="+mn-lt"/>
              <a:cs typeface="Times New Roman" panose="02020603050405020304" pitchFamily="18" charset="0"/>
            </a:endParaRPr>
          </a:p>
          <a:p>
            <a:pPr indent="-255905" algn="just"/>
            <a:r>
              <a:rPr lang="en-US" sz="2000" dirty="0">
                <a:latin typeface="Times New Roman" panose="02020603050405020304" pitchFamily="18" charset="0"/>
                <a:ea typeface="+mn-lt"/>
                <a:cs typeface="Times New Roman" panose="02020603050405020304" pitchFamily="18" charset="0"/>
              </a:rPr>
              <a:t>ability to solve complex problems, including research and innovation in medicine,</a:t>
            </a:r>
            <a:endParaRPr lang="en-US" dirty="0">
              <a:latin typeface="Times New Roman" panose="02020603050405020304" pitchFamily="18" charset="0"/>
              <a:ea typeface="+mn-lt"/>
              <a:cs typeface="Times New Roman" panose="02020603050405020304" pitchFamily="18" charset="0"/>
            </a:endParaRPr>
          </a:p>
          <a:p>
            <a:pPr indent="-255905" algn="just"/>
            <a:r>
              <a:rPr lang="en-US" sz="2000" dirty="0">
                <a:latin typeface="Times New Roman" panose="02020603050405020304" pitchFamily="18" charset="0"/>
                <a:ea typeface="+mn-lt"/>
                <a:cs typeface="Times New Roman" panose="02020603050405020304" pitchFamily="18" charset="0"/>
              </a:rPr>
              <a:t>ability to continue learning with a high degree of </a:t>
            </a:r>
            <a:r>
              <a:rPr lang="en-US" sz="2000" dirty="0" smtClean="0">
                <a:latin typeface="Times New Roman" panose="02020603050405020304" pitchFamily="18" charset="0"/>
                <a:ea typeface="+mn-lt"/>
                <a:cs typeface="Times New Roman" panose="02020603050405020304" pitchFamily="18" charset="0"/>
              </a:rPr>
              <a:t>autonomy.</a:t>
            </a:r>
            <a:endParaRPr lang="en-US" dirty="0">
              <a:latin typeface="Times New Roman" panose="02020603050405020304" pitchFamily="18" charset="0"/>
              <a:cs typeface="Times New Roman" panose="02020603050405020304" pitchFamily="18" charset="0"/>
            </a:endParaRPr>
          </a:p>
          <a:p>
            <a:pPr marL="109855" indent="0" algn="just">
              <a:buNone/>
            </a:pPr>
            <a:r>
              <a:rPr lang="en-US" sz="2000" u="sng" dirty="0">
                <a:latin typeface="Times New Roman" panose="02020603050405020304" pitchFamily="18" charset="0"/>
                <a:ea typeface="+mn-lt"/>
                <a:cs typeface="Times New Roman" panose="02020603050405020304" pitchFamily="18" charset="0"/>
              </a:rPr>
              <a:t>Program learning outcomes:</a:t>
            </a:r>
            <a:r>
              <a:rPr lang="en-US" sz="2000" dirty="0">
                <a:latin typeface="Times New Roman" panose="02020603050405020304" pitchFamily="18" charset="0"/>
                <a:ea typeface="+mn-lt"/>
                <a:cs typeface="Times New Roman" panose="02020603050405020304" pitchFamily="18" charset="0"/>
              </a:rPr>
              <a:t> </a:t>
            </a:r>
            <a:endParaRPr lang="ru-RU" sz="2000" dirty="0">
              <a:latin typeface="Times New Roman" panose="02020603050405020304" pitchFamily="18" charset="0"/>
              <a:ea typeface="+mn-lt"/>
              <a:cs typeface="Times New Roman" panose="02020603050405020304" pitchFamily="18" charset="0"/>
            </a:endParaRPr>
          </a:p>
          <a:p>
            <a:pPr indent="-255905" algn="just"/>
            <a:r>
              <a:rPr lang="en-US" sz="2000" dirty="0">
                <a:latin typeface="Times New Roman" panose="02020603050405020304" pitchFamily="18" charset="0"/>
                <a:ea typeface="+mn-lt"/>
                <a:cs typeface="Times New Roman" panose="02020603050405020304" pitchFamily="18" charset="0"/>
              </a:rPr>
              <a:t>collect medical information about the patient and analyze clinical data of a patient with kidney disease, evaluate information about the diagnosis using a standard procedure based on laboratory and instrumental studies, determine the diagnostic and therapeutic approach to kidney disease management.</a:t>
            </a:r>
            <a:endParaRPr lang="ru-RU" sz="2000" dirty="0">
              <a:latin typeface="Times New Roman" panose="02020603050405020304" pitchFamily="18" charset="0"/>
              <a:ea typeface="+mn-lt"/>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162" y="4281035"/>
            <a:ext cx="3868128" cy="2304256"/>
          </a:xfrm>
          <a:prstGeom prst="rect">
            <a:avLst/>
          </a:prstGeom>
        </p:spPr>
      </p:pic>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t="4557" b="12203"/>
          <a:stretch/>
        </p:blipFill>
        <p:spPr>
          <a:xfrm>
            <a:off x="5220072" y="4293096"/>
            <a:ext cx="3023882" cy="2317597"/>
          </a:xfrm>
          <a:prstGeom prst="rect">
            <a:avLst/>
          </a:prstGeom>
        </p:spPr>
      </p:pic>
    </p:spTree>
    <p:extLst>
      <p:ext uri="{BB962C8B-B14F-4D97-AF65-F5344CB8AC3E}">
        <p14:creationId xmlns:p14="http://schemas.microsoft.com/office/powerpoint/2010/main" val="1919815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7224" y="785794"/>
            <a:ext cx="7829576" cy="928694"/>
          </a:xfrm>
        </p:spPr>
        <p:txBody>
          <a:bodyPr>
            <a:normAutofit/>
          </a:bodyPr>
          <a:lstStyle/>
          <a:p>
            <a:r>
              <a:rPr lang="en-US" sz="3600" dirty="0">
                <a:latin typeface="Times New Roman" pitchFamily="18" charset="0"/>
                <a:cs typeface="Times New Roman" pitchFamily="18" charset="0"/>
              </a:rPr>
              <a:t>Types of training sessions:</a:t>
            </a:r>
            <a:endParaRPr lang="uk-UA" sz="3600" dirty="0">
              <a:latin typeface="Times New Roman" pitchFamily="18" charset="0"/>
              <a:cs typeface="Times New Roman" pitchFamily="18" charset="0"/>
            </a:endParaRPr>
          </a:p>
        </p:txBody>
      </p:sp>
      <p:sp>
        <p:nvSpPr>
          <p:cNvPr id="3" name="Содержимое 2"/>
          <p:cNvSpPr>
            <a:spLocks noGrp="1"/>
          </p:cNvSpPr>
          <p:nvPr>
            <p:ph idx="1"/>
          </p:nvPr>
        </p:nvSpPr>
        <p:spPr>
          <a:xfrm>
            <a:off x="442065" y="2348880"/>
            <a:ext cx="8229600" cy="3948470"/>
          </a:xfrm>
        </p:spPr>
        <p:txBody>
          <a:bodyPr vert="horz" lIns="91440" tIns="45720" rIns="91440" bIns="45720" anchor="t">
            <a:normAutofit/>
          </a:bodyPr>
          <a:lstStyle/>
          <a:p>
            <a:pPr marL="109855" indent="0">
              <a:buNone/>
            </a:pPr>
            <a:endParaRPr lang="en-US" sz="2400" dirty="0"/>
          </a:p>
          <a:p>
            <a:pPr indent="-255905"/>
            <a:r>
              <a:rPr lang="en-US" sz="2400" dirty="0">
                <a:latin typeface="Times New Roman" panose="02020603050405020304" pitchFamily="18" charset="0"/>
                <a:ea typeface="+mn-lt"/>
                <a:cs typeface="Times New Roman" panose="02020603050405020304" pitchFamily="18" charset="0"/>
              </a:rPr>
              <a:t>Practical training</a:t>
            </a:r>
            <a:endParaRPr lang="en-US" dirty="0">
              <a:latin typeface="Times New Roman" panose="02020603050405020304" pitchFamily="18" charset="0"/>
              <a:ea typeface="+mn-lt"/>
              <a:cs typeface="Times New Roman" panose="02020603050405020304" pitchFamily="18" charset="0"/>
            </a:endParaRPr>
          </a:p>
          <a:p>
            <a:pPr indent="-255905"/>
            <a:r>
              <a:rPr lang="en-US" sz="2400" dirty="0">
                <a:latin typeface="Times New Roman" panose="02020603050405020304" pitchFamily="18" charset="0"/>
                <a:ea typeface="+mn-lt"/>
                <a:cs typeface="Times New Roman" panose="02020603050405020304" pitchFamily="18" charset="0"/>
              </a:rPr>
              <a:t>Lectures</a:t>
            </a:r>
            <a:endParaRPr lang="en-US" dirty="0">
              <a:latin typeface="Times New Roman" panose="02020603050405020304" pitchFamily="18" charset="0"/>
              <a:cs typeface="Times New Roman" panose="02020603050405020304" pitchFamily="18" charset="0"/>
            </a:endParaRPr>
          </a:p>
          <a:p>
            <a:pPr indent="-255905"/>
            <a:r>
              <a:rPr lang="en-US" sz="2400" dirty="0">
                <a:latin typeface="Times New Roman" panose="02020603050405020304" pitchFamily="18" charset="0"/>
                <a:ea typeface="+mn-lt"/>
                <a:cs typeface="Times New Roman" panose="02020603050405020304" pitchFamily="18" charset="0"/>
              </a:rPr>
              <a:t>Independent work of student</a:t>
            </a:r>
            <a:endParaRPr lang="en-US" dirty="0">
              <a:latin typeface="Times New Roman" panose="02020603050405020304" pitchFamily="18" charset="0"/>
              <a:ea typeface="+mn-lt"/>
              <a:cs typeface="Times New Roman" panose="02020603050405020304" pitchFamily="18" charset="0"/>
            </a:endParaRPr>
          </a:p>
          <a:p>
            <a:pPr indent="-255905"/>
            <a:r>
              <a:rPr lang="en-US" sz="2400" dirty="0">
                <a:latin typeface="Times New Roman" panose="02020603050405020304" pitchFamily="18" charset="0"/>
                <a:ea typeface="+mn-lt"/>
                <a:cs typeface="Times New Roman" panose="02020603050405020304" pitchFamily="18" charset="0"/>
              </a:rPr>
              <a:t>Individual student work</a:t>
            </a:r>
            <a:endParaRPr lang="ru-RU" dirty="0">
              <a:latin typeface="Times New Roman" panose="02020603050405020304" pitchFamily="18" charset="0"/>
              <a:ea typeface="+mn-lt"/>
              <a:cs typeface="Times New Roman" panose="02020603050405020304" pitchFamily="18" charset="0"/>
            </a:endParaRPr>
          </a:p>
          <a:p>
            <a:pPr indent="-255905">
              <a:buNone/>
            </a:pPr>
            <a:endParaRPr lang="uk-UA" sz="2400" dirty="0">
              <a:latin typeface="Times New Roman" pitchFamily="18" charset="0"/>
              <a:cs typeface="Times New Roman" pitchFamily="18" charset="0"/>
            </a:endParaRPr>
          </a:p>
          <a:p>
            <a:pPr indent="-255905">
              <a:buNone/>
            </a:pPr>
            <a:r>
              <a:rPr lang="uk-UA" sz="2400" dirty="0">
                <a:latin typeface="Times New Roman" pitchFamily="18" charset="0"/>
                <a:cs typeface="Times New Roman" pitchFamily="18" charset="0"/>
              </a:rPr>
              <a:t> </a:t>
            </a:r>
            <a:r>
              <a:rPr lang="en-US" sz="3200" b="1" dirty="0">
                <a:latin typeface="Times New Roman" pitchFamily="18" charset="0"/>
                <a:cs typeface="Times New Roman" pitchFamily="18" charset="0"/>
              </a:rPr>
              <a:t> Study form  - full-time</a:t>
            </a:r>
            <a:endParaRPr lang="uk-UA" sz="2400" dirty="0">
              <a:latin typeface="Times New Roman" pitchFamily="18" charset="0"/>
              <a:cs typeface="Times New Roman"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87289" y="1951395"/>
            <a:ext cx="3384376" cy="338437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14356"/>
            <a:ext cx="8229600" cy="571504"/>
          </a:xfrm>
        </p:spPr>
        <p:txBody>
          <a:bodyPr>
            <a:normAutofit fontScale="90000"/>
          </a:bodyPr>
          <a:lstStyle/>
          <a:p>
            <a:pPr algn="ctr"/>
            <a:r>
              <a:rPr lang="en-US" b="1" dirty="0">
                <a:latin typeface="Times New Roman" pitchFamily="18" charset="0"/>
                <a:cs typeface="Times New Roman" pitchFamily="18" charset="0"/>
              </a:rPr>
              <a:t>Teaching methods</a:t>
            </a:r>
            <a:endParaRPr lang="uk-UA" b="1" dirty="0"/>
          </a:p>
        </p:txBody>
      </p:sp>
      <p:sp>
        <p:nvSpPr>
          <p:cNvPr id="3" name="Содержимое 2"/>
          <p:cNvSpPr>
            <a:spLocks noGrp="1"/>
          </p:cNvSpPr>
          <p:nvPr>
            <p:ph idx="1"/>
          </p:nvPr>
        </p:nvSpPr>
        <p:spPr>
          <a:xfrm>
            <a:off x="9631" y="1285860"/>
            <a:ext cx="8229600" cy="2143140"/>
          </a:xfrm>
        </p:spPr>
        <p:txBody>
          <a:bodyPr>
            <a:normAutofit/>
          </a:bodyPr>
          <a:lstStyle/>
          <a:p>
            <a:pPr>
              <a:buNone/>
            </a:pPr>
            <a:r>
              <a:rPr lang="uk-UA" sz="2000" u="sng" dirty="0">
                <a:latin typeface="Times New Roman" pitchFamily="18" charset="0"/>
                <a:cs typeface="Times New Roman" pitchFamily="18" charset="0"/>
              </a:rPr>
              <a:t>  </a:t>
            </a:r>
            <a:r>
              <a:rPr lang="en-US" sz="2000" u="sng" dirty="0">
                <a:latin typeface="Times New Roman" pitchFamily="18" charset="0"/>
                <a:cs typeface="Times New Roman" pitchFamily="18" charset="0"/>
              </a:rPr>
              <a:t>Visual</a:t>
            </a:r>
            <a:r>
              <a:rPr lang="uk-UA" sz="2000" u="sng" dirty="0">
                <a:latin typeface="Times New Roman" pitchFamily="18" charset="0"/>
                <a:cs typeface="Times New Roman" pitchFamily="18" charset="0"/>
              </a:rPr>
              <a:t>:</a:t>
            </a:r>
            <a:r>
              <a:rPr lang="uk-UA" sz="2000" dirty="0">
                <a:latin typeface="Times New Roman" pitchFamily="18" charset="0"/>
                <a:cs typeface="Times New Roman" pitchFamily="18" charset="0"/>
              </a:rPr>
              <a:t> </a:t>
            </a:r>
            <a:endParaRPr lang="en-US"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demonstration of a thematic patient on a practical classes;</a:t>
            </a:r>
          </a:p>
          <a:p>
            <a:r>
              <a:rPr lang="en-US" sz="2000" dirty="0">
                <a:latin typeface="Times New Roman" pitchFamily="18" charset="0"/>
                <a:cs typeface="Times New Roman" pitchFamily="18" charset="0"/>
              </a:rPr>
              <a:t>demonstration of medical history, results of laboratory and functional investigation;</a:t>
            </a:r>
          </a:p>
          <a:p>
            <a:r>
              <a:rPr lang="en-US" sz="2000" dirty="0">
                <a:latin typeface="Times New Roman" pitchFamily="18" charset="0"/>
                <a:cs typeface="Times New Roman" pitchFamily="18" charset="0"/>
              </a:rPr>
              <a:t>video method;</a:t>
            </a:r>
          </a:p>
          <a:p>
            <a:r>
              <a:rPr lang="en-US" sz="2000" dirty="0">
                <a:latin typeface="Times New Roman" pitchFamily="18" charset="0"/>
                <a:cs typeface="Times New Roman" pitchFamily="18" charset="0"/>
              </a:rPr>
              <a:t>demonstration of drugs.</a:t>
            </a:r>
          </a:p>
        </p:txBody>
      </p:sp>
      <p:sp>
        <p:nvSpPr>
          <p:cNvPr id="4" name="Прямоугольник 3"/>
          <p:cNvSpPr/>
          <p:nvPr/>
        </p:nvSpPr>
        <p:spPr>
          <a:xfrm>
            <a:off x="179512" y="3380125"/>
            <a:ext cx="4932040" cy="3477875"/>
          </a:xfrm>
          <a:prstGeom prst="rect">
            <a:avLst/>
          </a:prstGeom>
        </p:spPr>
        <p:txBody>
          <a:bodyPr wrap="square">
            <a:spAutoFit/>
          </a:bodyPr>
          <a:lstStyle/>
          <a:p>
            <a:pPr marL="109728" indent="0" algn="just">
              <a:buNone/>
            </a:pPr>
            <a:r>
              <a:rPr lang="en-US" sz="2000" u="sng" dirty="0">
                <a:latin typeface="Times New Roman" pitchFamily="18" charset="0"/>
                <a:cs typeface="Times New Roman" pitchFamily="18" charset="0"/>
              </a:rPr>
              <a:t>Practical:</a:t>
            </a:r>
          </a:p>
          <a:p>
            <a:pPr marL="285750" indent="-285750" algn="just">
              <a:buFont typeface="Arial" panose="020B0604020202020204" pitchFamily="34" charset="0"/>
              <a:buChar char="•"/>
            </a:pPr>
            <a:r>
              <a:rPr lang="en-US" sz="2000" dirty="0">
                <a:latin typeface="Times New Roman" pitchFamily="18" charset="0"/>
                <a:cs typeface="Times New Roman" pitchFamily="18" charset="0"/>
              </a:rPr>
              <a:t>physical methods of examination of a patient with kidney disease (examination, palpation, percussion, auscultation, conducting cardiopulmonary resuscitation);</a:t>
            </a:r>
          </a:p>
          <a:p>
            <a:pPr marL="285750" indent="-285750" algn="just">
              <a:buFont typeface="Arial" panose="020B0604020202020204" pitchFamily="34" charset="0"/>
              <a:buChar char="•"/>
            </a:pPr>
            <a:r>
              <a:rPr lang="en-US" sz="2000" dirty="0">
                <a:latin typeface="Times New Roman" pitchFamily="18" charset="0"/>
                <a:cs typeface="Times New Roman" pitchFamily="18" charset="0"/>
              </a:rPr>
              <a:t>evaluation of laboratory and functional investigation of the patient;</a:t>
            </a:r>
          </a:p>
          <a:p>
            <a:pPr marL="285750" indent="-285750" algn="just">
              <a:buFont typeface="Arial" panose="020B0604020202020204" pitchFamily="34" charset="0"/>
              <a:buChar char="•"/>
            </a:pPr>
            <a:r>
              <a:rPr lang="en-US" sz="2000" dirty="0">
                <a:latin typeface="Times New Roman" pitchFamily="18" charset="0"/>
                <a:cs typeface="Times New Roman" pitchFamily="18" charset="0"/>
              </a:rPr>
              <a:t>formulation of the diagnosis, writing of the plan of investigation and treatment management of the patient;</a:t>
            </a:r>
          </a:p>
          <a:p>
            <a:pPr marL="285750" indent="-285750" algn="just">
              <a:buFont typeface="Arial" panose="020B0604020202020204" pitchFamily="34" charset="0"/>
              <a:buChar char="•"/>
            </a:pPr>
            <a:r>
              <a:rPr lang="en-US" sz="2000" dirty="0">
                <a:latin typeface="Times New Roman" pitchFamily="18" charset="0"/>
                <a:cs typeface="Times New Roman" pitchFamily="18" charset="0"/>
              </a:rPr>
              <a:t>writing recipes.</a:t>
            </a:r>
            <a:endParaRPr lang="uk-UA" sz="2000" dirty="0">
              <a:latin typeface="Times New Roman" pitchFamily="18" charset="0"/>
              <a:cs typeface="Times New Roman" pitchFamily="18" charset="0"/>
            </a:endParaRPr>
          </a:p>
        </p:txBody>
      </p:sp>
      <p:pic>
        <p:nvPicPr>
          <p:cNvPr id="5" name="Рисунок 4"/>
          <p:cNvPicPr>
            <a:picLocks noChangeAspect="1"/>
          </p:cNvPicPr>
          <p:nvPr/>
        </p:nvPicPr>
        <p:blipFill rotWithShape="1">
          <a:blip r:embed="rId2">
            <a:extLst>
              <a:ext uri="{28A0092B-C50C-407E-A947-70E740481C1C}">
                <a14:useLocalDpi xmlns:a14="http://schemas.microsoft.com/office/drawing/2010/main" val="0"/>
              </a:ext>
            </a:extLst>
          </a:blip>
          <a:srcRect l="17171"/>
          <a:stretch/>
        </p:blipFill>
        <p:spPr>
          <a:xfrm>
            <a:off x="5292080" y="3834684"/>
            <a:ext cx="3707904" cy="283467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939" y="624108"/>
            <a:ext cx="8229600" cy="857256"/>
          </a:xfrm>
        </p:spPr>
        <p:txBody>
          <a:bodyPr/>
          <a:lstStyle/>
          <a:p>
            <a:r>
              <a:rPr lang="en-US" dirty="0">
                <a:latin typeface="Times New Roman" pitchFamily="18" charset="0"/>
                <a:cs typeface="Times New Roman" pitchFamily="18" charset="0"/>
              </a:rPr>
              <a:t>Logistics</a:t>
            </a:r>
            <a:endParaRPr lang="uk-UA" dirty="0">
              <a:latin typeface="Times New Roman" pitchFamily="18" charset="0"/>
              <a:cs typeface="Times New Roman" pitchFamily="18" charset="0"/>
            </a:endParaRPr>
          </a:p>
        </p:txBody>
      </p:sp>
      <p:sp>
        <p:nvSpPr>
          <p:cNvPr id="3" name="Содержимое 2"/>
          <p:cNvSpPr>
            <a:spLocks noGrp="1"/>
          </p:cNvSpPr>
          <p:nvPr>
            <p:ph idx="1"/>
          </p:nvPr>
        </p:nvSpPr>
        <p:spPr>
          <a:xfrm>
            <a:off x="22640" y="4437112"/>
            <a:ext cx="9014199" cy="1705376"/>
          </a:xfrm>
        </p:spPr>
        <p:txBody>
          <a:bodyPr vert="horz" lIns="91440" tIns="45720" rIns="91440" bIns="45720" anchor="t">
            <a:normAutofit fontScale="92500" lnSpcReduction="10000"/>
          </a:bodyPr>
          <a:lstStyle/>
          <a:p>
            <a:pPr marL="109855" indent="0" algn="just">
              <a:buNone/>
            </a:pPr>
            <a:r>
              <a:rPr lang="en-US" sz="2000" dirty="0" smtClean="0">
                <a:latin typeface="Times New Roman" pitchFamily="18" charset="0"/>
                <a:cs typeface="Times New Roman" pitchFamily="18" charset="0"/>
              </a:rPr>
              <a:t>- </a:t>
            </a:r>
            <a:r>
              <a:rPr lang="en-US" sz="2400" dirty="0" smtClean="0">
                <a:latin typeface="Times New Roman"/>
                <a:cs typeface="Times New Roman"/>
              </a:rPr>
              <a:t>To </a:t>
            </a:r>
            <a:r>
              <a:rPr lang="en-US" sz="2400" dirty="0">
                <a:latin typeface="Times New Roman"/>
                <a:cs typeface="Times New Roman"/>
              </a:rPr>
              <a:t>implement the educational process, classrooms are equipped with computers with video cameras and microphones and have access to high-quality and high-speed Internet, which allows quick access to modern online GFR calculators, cardiovascular risk calculators and the latest international guidelines.</a:t>
            </a:r>
          </a:p>
          <a:p>
            <a:pPr indent="-255905"/>
            <a:endParaRPr lang="uk-UA" sz="2000" dirty="0"/>
          </a:p>
          <a:p>
            <a:pPr indent="-255905"/>
            <a:endParaRPr lang="uk-UA" sz="2000" dirty="0"/>
          </a:p>
        </p:txBody>
      </p:sp>
      <p:sp>
        <p:nvSpPr>
          <p:cNvPr id="4" name="Прямоугольник 3"/>
          <p:cNvSpPr/>
          <p:nvPr/>
        </p:nvSpPr>
        <p:spPr>
          <a:xfrm>
            <a:off x="107504" y="1611504"/>
            <a:ext cx="5222954" cy="2554545"/>
          </a:xfrm>
          <a:prstGeom prst="rect">
            <a:avLst/>
          </a:prstGeom>
        </p:spPr>
        <p:txBody>
          <a:bodyPr wrap="square">
            <a:spAutoFit/>
          </a:bodyPr>
          <a:lstStyle/>
          <a:p>
            <a:pPr marL="342900" indent="-342900" algn="just">
              <a:buFont typeface="Arial" panose="020B0604020202020204" pitchFamily="34" charset="0"/>
              <a:buChar char="•"/>
            </a:pPr>
            <a:r>
              <a:rPr lang="en-US" sz="2000" dirty="0">
                <a:latin typeface="Times New Roman" pitchFamily="18" charset="0"/>
                <a:cs typeface="Times New Roman" pitchFamily="18" charset="0"/>
              </a:rPr>
              <a:t>Practical classes are held in classrooms on the basis of the Center of Nephrology and Dialysis "</a:t>
            </a:r>
            <a:r>
              <a:rPr lang="en-US" sz="2000" dirty="0" err="1">
                <a:latin typeface="Times New Roman" pitchFamily="18" charset="0"/>
                <a:cs typeface="Times New Roman" pitchFamily="18" charset="0"/>
              </a:rPr>
              <a:t>Vinnytsia</a:t>
            </a:r>
            <a:r>
              <a:rPr lang="en-US" sz="2000" dirty="0">
                <a:latin typeface="Times New Roman" pitchFamily="18" charset="0"/>
                <a:cs typeface="Times New Roman" pitchFamily="18" charset="0"/>
              </a:rPr>
              <a:t> Regional Clinical Hospital named after </a:t>
            </a:r>
            <a:r>
              <a:rPr lang="en-US" sz="2000" dirty="0" err="1" smtClean="0">
                <a:latin typeface="Times New Roman" pitchFamily="18" charset="0"/>
                <a:cs typeface="Times New Roman" pitchFamily="18" charset="0"/>
              </a:rPr>
              <a:t>M.I.Pirogov</a:t>
            </a:r>
            <a:r>
              <a:rPr lang="en-US" sz="2000" dirty="0">
                <a:latin typeface="Times New Roman" pitchFamily="18" charset="0"/>
                <a:cs typeface="Times New Roman" pitchFamily="18" charset="0"/>
              </a:rPr>
              <a:t>", where the internal medicine chair </a:t>
            </a:r>
            <a:r>
              <a:rPr lang="ru-RU" sz="2000" dirty="0">
                <a:latin typeface="Times New Roman" pitchFamily="18" charset="0"/>
                <a:cs typeface="Times New Roman" pitchFamily="18" charset="0"/>
              </a:rPr>
              <a:t>№</a:t>
            </a:r>
            <a:r>
              <a:rPr lang="en-US" sz="2000" dirty="0">
                <a:latin typeface="Times New Roman" pitchFamily="18" charset="0"/>
                <a:cs typeface="Times New Roman" pitchFamily="18" charset="0"/>
              </a:rPr>
              <a:t>1 is based</a:t>
            </a:r>
            <a:endParaRPr lang="uk-UA" sz="2000" dirty="0">
              <a:latin typeface="Times New Roman" pitchFamily="18" charset="0"/>
              <a:cs typeface="Times New Roman" pitchFamily="18" charset="0"/>
            </a:endParaRPr>
          </a:p>
          <a:p>
            <a:pPr marL="800100" lvl="1" indent="-342900">
              <a:buFont typeface="Arial" panose="020B0604020202020204" pitchFamily="34" charset="0"/>
              <a:buChar char="•"/>
            </a:pPr>
            <a:r>
              <a:rPr lang="en-US" sz="2000" dirty="0">
                <a:latin typeface="Times New Roman" pitchFamily="18" charset="0"/>
                <a:cs typeface="Times New Roman" pitchFamily="18" charset="0"/>
              </a:rPr>
              <a:t>Department of Nephrology with peritoneal dialysis</a:t>
            </a:r>
          </a:p>
          <a:p>
            <a:pPr marL="800100" lvl="1" indent="-342900">
              <a:buFont typeface="Arial" panose="020B0604020202020204" pitchFamily="34" charset="0"/>
              <a:buChar char="•"/>
            </a:pPr>
            <a:r>
              <a:rPr lang="en-US" sz="2000" dirty="0">
                <a:latin typeface="Times New Roman" pitchFamily="18" charset="0"/>
                <a:cs typeface="Times New Roman" pitchFamily="18" charset="0"/>
              </a:rPr>
              <a:t>Department of chronic hemodialysis</a:t>
            </a:r>
            <a:endParaRPr lang="en-US" sz="2400" dirty="0">
              <a:latin typeface="Times New Roman" pitchFamily="18" charset="0"/>
              <a:cs typeface="Times New Roman" pitchFamily="18" charset="0"/>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5321" y="1052736"/>
            <a:ext cx="3621519" cy="3384376"/>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Urban</Template>
  <TotalTime>514</TotalTime>
  <Words>467</Words>
  <Application>Microsoft Office PowerPoint</Application>
  <PresentationFormat>Экран (4:3)</PresentationFormat>
  <Paragraphs>57</Paragraphs>
  <Slides>8</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8</vt:i4>
      </vt:variant>
    </vt:vector>
  </HeadingPairs>
  <TitlesOfParts>
    <vt:vector size="15" baseType="lpstr">
      <vt:lpstr>Arial</vt:lpstr>
      <vt:lpstr>Calibri</vt:lpstr>
      <vt:lpstr>Georgia</vt:lpstr>
      <vt:lpstr>Times New Roman</vt:lpstr>
      <vt:lpstr>Trebuchet MS</vt:lpstr>
      <vt:lpstr>Wingdings 2</vt:lpstr>
      <vt:lpstr>Городская</vt:lpstr>
      <vt:lpstr>Презентация PowerPoint</vt:lpstr>
      <vt:lpstr>Actuality</vt:lpstr>
      <vt:lpstr>Презентация PowerPoint</vt:lpstr>
      <vt:lpstr>Discipline tasks</vt:lpstr>
      <vt:lpstr>Learning outcomes</vt:lpstr>
      <vt:lpstr>Types of training sessions:</vt:lpstr>
      <vt:lpstr>Teaching methods</vt:lpstr>
      <vt:lpstr>Logistics</vt:lpstr>
    </vt:vector>
  </TitlesOfParts>
  <Company>CtrlSoft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Вінницький національний медичний університет ім.М.І.Пирогова кафедра внутрішньої медицини №1</dc:title>
  <dc:creator>Елена</dc:creator>
  <cp:lastModifiedBy>Olena</cp:lastModifiedBy>
  <cp:revision>139</cp:revision>
  <dcterms:created xsi:type="dcterms:W3CDTF">2020-12-16T05:52:30Z</dcterms:created>
  <dcterms:modified xsi:type="dcterms:W3CDTF">2022-05-10T09:26:35Z</dcterms:modified>
</cp:coreProperties>
</file>