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5" r:id="rId4"/>
    <p:sldId id="266" r:id="rId5"/>
    <p:sldId id="262" r:id="rId6"/>
    <p:sldId id="263" r:id="rId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t>06.05.2021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06.05.2021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
        <p:nvSpPr>
          <p:cNvPr id="7" name="Title 6"/>
          <p:cNvSpPr>
            <a:spLocks noGrp="1"/>
          </p:cNvSpPr>
          <p:nvPr>
            <p:ph type="title"/>
          </p:nvPr>
        </p:nvSpPr>
        <p:spPr/>
        <p:txBody>
          <a:bodyPr/>
          <a:lstStyle/>
          <a:p>
            <a:r>
              <a:rPr lang="ru-RU" smtClean="0"/>
              <a:t>Образец заголовка</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06.05.2021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5" name="Date Placeholder 4"/>
          <p:cNvSpPr>
            <a:spLocks noGrp="1"/>
          </p:cNvSpPr>
          <p:nvPr>
            <p:ph type="dt" sz="half" idx="10"/>
          </p:nvPr>
        </p:nvSpPr>
        <p:spPr/>
        <p:txBody>
          <a:bodyPr/>
          <a:lstStyle/>
          <a:p>
            <a:fld id="{B4C71EC6-210F-42DE-9C53-41977AD35B3D}" type="datetimeFigureOut">
              <a:rPr lang="ru-RU" smtClean="0"/>
              <a:t>06.05.2021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
        <p:nvSpPr>
          <p:cNvPr id="9" name="Content Placeholder 8"/>
          <p:cNvSpPr>
            <a:spLocks noGrp="1"/>
          </p:cNvSpPr>
          <p:nvPr>
            <p:ph sz="quarter" idx="13"/>
          </p:nvPr>
        </p:nvSpPr>
        <p:spPr>
          <a:xfrm>
            <a:off x="676655"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4C71EC6-210F-42DE-9C53-41977AD35B3D}" type="datetimeFigureOut">
              <a:rPr lang="ru-RU" smtClean="0"/>
              <a:t>06.05.2021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B4C71EC6-210F-42DE-9C53-41977AD35B3D}" type="datetimeFigureOut">
              <a:rPr lang="ru-RU" smtClean="0"/>
              <a:t>06.05.2021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B4C71EC6-210F-42DE-9C53-41977AD35B3D}" type="datetimeFigureOut">
              <a:rPr lang="ru-RU" smtClean="0"/>
              <a:t>06.05.2021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B4C71EC6-210F-42DE-9C53-41977AD35B3D}" type="datetimeFigureOut">
              <a:rPr lang="ru-RU" smtClean="0"/>
              <a:t>06.05.2021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ru-RU" smtClean="0"/>
              <a:t>Образец заголовка</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06.05.2021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06.05.2021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06.05.2021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B4C71EC6-210F-42DE-9C53-41977AD35B3D}" type="datetimeFigureOut">
              <a:rPr lang="ru-RU" smtClean="0"/>
              <a:t>06.05.2021</a:t>
            </a:fld>
            <a:endParaRPr lang="ru-RU"/>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ru-RU"/>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B19B0651-EE4F-4900-A07F-96A6BFA9D0F0}" type="slidenum">
              <a:rPr lang="ru-RU" smtClean="0"/>
              <a:t>‹#›</a:t>
            </a:fld>
            <a:endParaRPr lang="ru-RU"/>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827584" y="19650"/>
            <a:ext cx="7772400" cy="1800200"/>
          </a:xfrm>
        </p:spPr>
        <p:txBody>
          <a:bodyPr>
            <a:normAutofit/>
          </a:bodyPr>
          <a:lstStyle/>
          <a:p>
            <a:r>
              <a:rPr lang="de-DE" b="1" dirty="0">
                <a:solidFill>
                  <a:schemeClr val="bg1"/>
                </a:solidFill>
                <a:effectLst>
                  <a:outerShdw blurRad="38100" dist="38100" dir="2700000" algn="tl">
                    <a:srgbClr val="000000">
                      <a:alpha val="43137"/>
                    </a:srgbClr>
                  </a:outerShdw>
                </a:effectLst>
              </a:rPr>
              <a:t>QUALITY CONTROL OF MEDICINES</a:t>
            </a:r>
            <a:endParaRPr lang="ru-RU" b="1" dirty="0">
              <a:solidFill>
                <a:schemeClr val="bg1"/>
              </a:solidFill>
              <a:effectLst>
                <a:outerShdw blurRad="38100" dist="38100" dir="2700000" algn="tl">
                  <a:srgbClr val="000000">
                    <a:alpha val="43137"/>
                  </a:srgbClr>
                </a:outerShdw>
              </a:effectLst>
            </a:endParaRPr>
          </a:p>
        </p:txBody>
      </p:sp>
      <p:sp>
        <p:nvSpPr>
          <p:cNvPr id="3" name="Подзаголовок 2"/>
          <p:cNvSpPr>
            <a:spLocks noGrp="1"/>
          </p:cNvSpPr>
          <p:nvPr>
            <p:ph type="subTitle" idx="1"/>
          </p:nvPr>
        </p:nvSpPr>
        <p:spPr>
          <a:xfrm>
            <a:off x="827584" y="1700808"/>
            <a:ext cx="7848873" cy="1008112"/>
          </a:xfrm>
        </p:spPr>
        <p:txBody>
          <a:bodyPr/>
          <a:lstStyle/>
          <a:p>
            <a:r>
              <a:rPr lang="de-DE" b="1" dirty="0">
                <a:solidFill>
                  <a:schemeClr val="bg1"/>
                </a:solidFill>
              </a:rPr>
              <a:t>https://</a:t>
            </a:r>
            <a:r>
              <a:rPr lang="de-DE" b="1" dirty="0" smtClean="0">
                <a:solidFill>
                  <a:schemeClr val="bg1"/>
                </a:solidFill>
              </a:rPr>
              <a:t>vnmu.edu.ua/en/department/department/</a:t>
            </a:r>
            <a:endParaRPr lang="ru-RU" b="1" dirty="0">
              <a:solidFill>
                <a:schemeClr val="bg1"/>
              </a:solidFill>
            </a:endParaRPr>
          </a:p>
        </p:txBody>
      </p:sp>
      <p:pic>
        <p:nvPicPr>
          <p:cNvPr id="5" name="Picture 2" descr="C:\Users\user\Downloads\qc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1" y="2105892"/>
            <a:ext cx="8703920" cy="47521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206928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179512" y="188640"/>
            <a:ext cx="8964488" cy="6048672"/>
          </a:xfrm>
        </p:spPr>
        <p:txBody>
          <a:bodyPr>
            <a:noAutofit/>
          </a:bodyPr>
          <a:lstStyle/>
          <a:p>
            <a:pPr marL="0" indent="0">
              <a:buNone/>
            </a:pPr>
            <a:r>
              <a:rPr lang="en-US" b="1" u="sng" dirty="0">
                <a:solidFill>
                  <a:schemeClr val="tx1"/>
                </a:solidFill>
              </a:rPr>
              <a:t>Annotation. </a:t>
            </a:r>
            <a:r>
              <a:rPr lang="en-US" dirty="0">
                <a:solidFill>
                  <a:schemeClr val="tx1"/>
                </a:solidFill>
              </a:rPr>
              <a:t>The development of the pharmaceutical industry must comply with international standards, in the first place is the quality of the drug and the qualifications of a pharmaceutical worker both in matters of pharmacology and pharmaceutical chemistry. Thus, at the state level, the foundation is being created for the effective work of pharmaceutical manufacturers in matters of quality control of their </a:t>
            </a:r>
            <a:r>
              <a:rPr lang="en-US" dirty="0" smtClean="0">
                <a:solidFill>
                  <a:schemeClr val="tx1"/>
                </a:solidFill>
              </a:rPr>
              <a:t>own production</a:t>
            </a:r>
            <a:r>
              <a:rPr lang="en-US" dirty="0">
                <a:solidFill>
                  <a:schemeClr val="tx1"/>
                </a:solidFill>
              </a:rPr>
              <a:t>.</a:t>
            </a:r>
            <a:endParaRPr lang="ru-RU" dirty="0">
              <a:solidFill>
                <a:schemeClr val="tx1"/>
              </a:solidFill>
            </a:endParaRPr>
          </a:p>
        </p:txBody>
      </p:sp>
      <p:pic>
        <p:nvPicPr>
          <p:cNvPr id="2051" name="Picture 3" descr="C:\Users\user\Downloads\unnamed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20982" y="3140968"/>
            <a:ext cx="5615314" cy="37170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640120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457200" y="0"/>
            <a:ext cx="8229600" cy="3356992"/>
          </a:xfrm>
        </p:spPr>
        <p:txBody>
          <a:bodyPr>
            <a:noAutofit/>
          </a:bodyPr>
          <a:lstStyle/>
          <a:p>
            <a:r>
              <a:rPr lang="en-US" sz="2800" b="1" u="sng" dirty="0" smtClean="0">
                <a:solidFill>
                  <a:schemeClr val="tx1"/>
                </a:solidFill>
                <a:latin typeface="Times New Roman" panose="02020603050405020304" pitchFamily="18" charset="0"/>
                <a:cs typeface="Times New Roman" panose="02020603050405020304" pitchFamily="18" charset="0"/>
              </a:rPr>
              <a:t>The purpose of </a:t>
            </a:r>
            <a:r>
              <a:rPr lang="en-US" sz="2800" b="1" u="sng" dirty="0">
                <a:solidFill>
                  <a:schemeClr val="tx1"/>
                </a:solidFill>
                <a:latin typeface="Times New Roman" panose="02020603050405020304" pitchFamily="18" charset="0"/>
                <a:cs typeface="Times New Roman" panose="02020603050405020304" pitchFamily="18" charset="0"/>
              </a:rPr>
              <a:t>the </a:t>
            </a:r>
            <a:r>
              <a:rPr lang="en-US" sz="2800" b="1" u="sng" dirty="0" smtClean="0">
                <a:solidFill>
                  <a:schemeClr val="tx1"/>
                </a:solidFill>
                <a:latin typeface="Times New Roman" panose="02020603050405020304" pitchFamily="18" charset="0"/>
                <a:cs typeface="Times New Roman" panose="02020603050405020304" pitchFamily="18" charset="0"/>
              </a:rPr>
              <a:t>discipline:</a:t>
            </a:r>
            <a:r>
              <a:rPr lang="en-US" sz="2800" dirty="0">
                <a:solidFill>
                  <a:schemeClr val="tx1"/>
                </a:solidFill>
                <a:latin typeface="Times New Roman" panose="02020603050405020304" pitchFamily="18" charset="0"/>
                <a:cs typeface="Times New Roman" panose="02020603050405020304" pitchFamily="18" charset="0"/>
              </a:rPr>
              <a:t/>
            </a:r>
            <a:br>
              <a:rPr lang="en-US" sz="2800" dirty="0">
                <a:solidFill>
                  <a:schemeClr val="tx1"/>
                </a:solidFill>
                <a:latin typeface="Times New Roman" panose="02020603050405020304" pitchFamily="18" charset="0"/>
                <a:cs typeface="Times New Roman" panose="02020603050405020304" pitchFamily="18" charset="0"/>
              </a:rPr>
            </a:br>
            <a:r>
              <a:rPr lang="en-US" sz="2000" dirty="0">
                <a:solidFill>
                  <a:schemeClr val="tx1"/>
                </a:solidFill>
                <a:latin typeface="Times New Roman" panose="02020603050405020304" pitchFamily="18" charset="0"/>
                <a:cs typeface="Times New Roman" panose="02020603050405020304" pitchFamily="18" charset="0"/>
              </a:rPr>
              <a:t/>
            </a:r>
            <a:br>
              <a:rPr lang="en-US" sz="2000" dirty="0">
                <a:solidFill>
                  <a:schemeClr val="tx1"/>
                </a:solidFill>
                <a:latin typeface="Times New Roman" panose="02020603050405020304" pitchFamily="18" charset="0"/>
                <a:cs typeface="Times New Roman" panose="02020603050405020304" pitchFamily="18" charset="0"/>
              </a:rPr>
            </a:br>
            <a:r>
              <a:rPr lang="en-US" sz="2400" dirty="0" smtClean="0">
                <a:solidFill>
                  <a:schemeClr val="tx1"/>
                </a:solidFill>
                <a:latin typeface="Times New Roman" panose="02020603050405020304" pitchFamily="18" charset="0"/>
                <a:cs typeface="Times New Roman" panose="02020603050405020304" pitchFamily="18" charset="0"/>
              </a:rPr>
              <a:t>The main </a:t>
            </a:r>
            <a:r>
              <a:rPr lang="en-US" sz="2400" dirty="0">
                <a:solidFill>
                  <a:schemeClr val="tx1"/>
                </a:solidFill>
                <a:latin typeface="Times New Roman" panose="02020603050405020304" pitchFamily="18" charset="0"/>
                <a:cs typeface="Times New Roman" panose="02020603050405020304" pitchFamily="18" charset="0"/>
              </a:rPr>
              <a:t>goal of the course on </a:t>
            </a:r>
            <a:r>
              <a:rPr lang="en-US" sz="2400" dirty="0" smtClean="0">
                <a:solidFill>
                  <a:schemeClr val="tx1"/>
                </a:solidFill>
                <a:latin typeface="Times New Roman" panose="02020603050405020304" pitchFamily="18" charset="0"/>
                <a:cs typeface="Times New Roman" panose="02020603050405020304" pitchFamily="18" charset="0"/>
              </a:rPr>
              <a:t>Quality Control </a:t>
            </a:r>
            <a:r>
              <a:rPr lang="en-US" sz="2400" dirty="0">
                <a:solidFill>
                  <a:schemeClr val="tx1"/>
                </a:solidFill>
                <a:latin typeface="Times New Roman" panose="02020603050405020304" pitchFamily="18" charset="0"/>
                <a:cs typeface="Times New Roman" panose="02020603050405020304" pitchFamily="18" charset="0"/>
              </a:rPr>
              <a:t>of medicines in a pharmaceutical university is to provide future pharmacists with a set of knowledge on quality control of medicines, taking into account the modern development of the pharmaceutical industry.</a:t>
            </a:r>
            <a:endParaRPr lang="ru-RU" sz="2400" dirty="0">
              <a:solidFill>
                <a:schemeClr val="tx1"/>
              </a:solidFill>
              <a:latin typeface="Times New Roman" panose="02020603050405020304" pitchFamily="18" charset="0"/>
              <a:cs typeface="Times New Roman" panose="02020603050405020304" pitchFamily="18" charset="0"/>
            </a:endParaRPr>
          </a:p>
        </p:txBody>
      </p:sp>
      <p:pic>
        <p:nvPicPr>
          <p:cNvPr id="6" name="Объект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9512" y="2852936"/>
            <a:ext cx="8640960" cy="3921936"/>
          </a:xfrm>
        </p:spPr>
      </p:pic>
    </p:spTree>
    <p:extLst>
      <p:ext uri="{BB962C8B-B14F-4D97-AF65-F5344CB8AC3E}">
        <p14:creationId xmlns:p14="http://schemas.microsoft.com/office/powerpoint/2010/main" val="39961257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5527" y="2492896"/>
            <a:ext cx="8656953" cy="4365104"/>
          </a:xfrm>
        </p:spPr>
      </p:pic>
      <p:sp>
        <p:nvSpPr>
          <p:cNvPr id="3" name="Заголовок 2"/>
          <p:cNvSpPr>
            <a:spLocks noGrp="1"/>
          </p:cNvSpPr>
          <p:nvPr>
            <p:ph type="title"/>
          </p:nvPr>
        </p:nvSpPr>
        <p:spPr>
          <a:xfrm>
            <a:off x="346363" y="476672"/>
            <a:ext cx="8229600" cy="2088232"/>
          </a:xfrm>
        </p:spPr>
        <p:txBody>
          <a:bodyPr>
            <a:normAutofit fontScale="90000"/>
          </a:bodyPr>
          <a:lstStyle/>
          <a:p>
            <a:r>
              <a:rPr lang="en-US" sz="2700" b="1" u="sng" dirty="0">
                <a:solidFill>
                  <a:schemeClr val="tx1"/>
                </a:solidFill>
                <a:latin typeface="Times New Roman" panose="02020603050405020304" pitchFamily="18" charset="0"/>
                <a:cs typeface="Times New Roman" panose="02020603050405020304" pitchFamily="18" charset="0"/>
              </a:rPr>
              <a:t>The format of the </a:t>
            </a:r>
            <a:r>
              <a:rPr lang="en-US" sz="2700" b="1" u="sng" dirty="0" smtClean="0">
                <a:solidFill>
                  <a:schemeClr val="tx1"/>
                </a:solidFill>
                <a:latin typeface="Times New Roman" panose="02020603050405020304" pitchFamily="18" charset="0"/>
                <a:cs typeface="Times New Roman" panose="02020603050405020304" pitchFamily="18" charset="0"/>
              </a:rPr>
              <a:t>discipline</a:t>
            </a:r>
            <a:r>
              <a:rPr lang="en-US" sz="2000" dirty="0" smtClean="0">
                <a:solidFill>
                  <a:schemeClr val="tx1"/>
                </a:solidFill>
                <a:latin typeface="Times New Roman" panose="02020603050405020304" pitchFamily="18" charset="0"/>
                <a:cs typeface="Times New Roman" panose="02020603050405020304" pitchFamily="18" charset="0"/>
              </a:rPr>
              <a:t/>
            </a:r>
            <a:br>
              <a:rPr lang="en-US" sz="2000" dirty="0" smtClean="0">
                <a:solidFill>
                  <a:schemeClr val="tx1"/>
                </a:solidFill>
                <a:latin typeface="Times New Roman" panose="02020603050405020304" pitchFamily="18" charset="0"/>
                <a:cs typeface="Times New Roman" panose="02020603050405020304" pitchFamily="18" charset="0"/>
              </a:rPr>
            </a:b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a:solidFill>
                  <a:schemeClr val="tx1"/>
                </a:solidFill>
                <a:latin typeface="Times New Roman" panose="02020603050405020304" pitchFamily="18" charset="0"/>
                <a:cs typeface="Times New Roman" panose="02020603050405020304" pitchFamily="18" charset="0"/>
              </a:rPr>
              <a:t>(</a:t>
            </a:r>
            <a:r>
              <a:rPr lang="en-US" sz="2700" i="1" dirty="0">
                <a:solidFill>
                  <a:schemeClr val="tx1"/>
                </a:solidFill>
                <a:latin typeface="Times New Roman" panose="02020603050405020304" pitchFamily="18" charset="0"/>
                <a:cs typeface="Times New Roman" panose="02020603050405020304" pitchFamily="18" charset="0"/>
              </a:rPr>
              <a:t>lectures, practical exercises, </a:t>
            </a:r>
            <a:r>
              <a:rPr lang="en-US" sz="2700" i="1" dirty="0" smtClean="0">
                <a:solidFill>
                  <a:schemeClr val="tx1"/>
                </a:solidFill>
                <a:latin typeface="Times New Roman" panose="02020603050405020304" pitchFamily="18" charset="0"/>
                <a:cs typeface="Times New Roman" panose="02020603050405020304" pitchFamily="18" charset="0"/>
              </a:rPr>
              <a:t>student’s </a:t>
            </a:r>
            <a:r>
              <a:rPr lang="en-US" sz="2700" i="1" dirty="0">
                <a:solidFill>
                  <a:schemeClr val="tx1"/>
                </a:solidFill>
                <a:latin typeface="Times New Roman" panose="02020603050405020304" pitchFamily="18" charset="0"/>
                <a:cs typeface="Times New Roman" panose="02020603050405020304" pitchFamily="18" charset="0"/>
              </a:rPr>
              <a:t>independent work</a:t>
            </a:r>
            <a:r>
              <a:rPr lang="en-US" sz="2700" dirty="0">
                <a:solidFill>
                  <a:schemeClr val="tx1"/>
                </a:solidFill>
                <a:latin typeface="Times New Roman" panose="02020603050405020304" pitchFamily="18" charset="0"/>
                <a:cs typeface="Times New Roman" panose="02020603050405020304" pitchFamily="18" charset="0"/>
              </a:rPr>
              <a:t>) to expand the worldview, accumulate and consolidate knowledge and understanding of the inner work of pharmaceutical enterprises, laboratories, </a:t>
            </a:r>
            <a:r>
              <a:rPr lang="en-US" sz="2700" dirty="0" smtClean="0">
                <a:solidFill>
                  <a:schemeClr val="tx1"/>
                </a:solidFill>
                <a:latin typeface="Times New Roman" panose="02020603050405020304" pitchFamily="18" charset="0"/>
                <a:cs typeface="Times New Roman" panose="02020603050405020304" pitchFamily="18" charset="0"/>
              </a:rPr>
              <a:t>pharmacies, </a:t>
            </a:r>
            <a:r>
              <a:rPr lang="en-US" sz="2700" dirty="0">
                <a:solidFill>
                  <a:schemeClr val="tx1"/>
                </a:solidFill>
                <a:latin typeface="Times New Roman" panose="02020603050405020304" pitchFamily="18" charset="0"/>
                <a:cs typeface="Times New Roman" panose="02020603050405020304" pitchFamily="18" charset="0"/>
              </a:rPr>
              <a:t>the State Medicines </a:t>
            </a:r>
            <a:r>
              <a:rPr lang="en-US" sz="2700" dirty="0" smtClean="0">
                <a:solidFill>
                  <a:schemeClr val="tx1"/>
                </a:solidFill>
                <a:latin typeface="Times New Roman" panose="02020603050405020304" pitchFamily="18" charset="0"/>
                <a:cs typeface="Times New Roman" panose="02020603050405020304" pitchFamily="18" charset="0"/>
              </a:rPr>
              <a:t>Service, </a:t>
            </a:r>
            <a:r>
              <a:rPr lang="en-US" sz="2700" dirty="0" err="1" smtClean="0">
                <a:solidFill>
                  <a:schemeClr val="tx1"/>
                </a:solidFill>
                <a:latin typeface="Times New Roman" panose="02020603050405020304" pitchFamily="18" charset="0"/>
                <a:cs typeface="Times New Roman" panose="02020603050405020304" pitchFamily="18" charset="0"/>
              </a:rPr>
              <a:t>etc</a:t>
            </a:r>
            <a:endParaRPr lang="ru-RU" sz="27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45723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3002254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51520" y="0"/>
            <a:ext cx="8640960" cy="2062103"/>
          </a:xfrm>
          <a:prstGeom prst="rect">
            <a:avLst/>
          </a:prstGeom>
        </p:spPr>
        <p:txBody>
          <a:bodyPr wrap="square">
            <a:spAutoFit/>
          </a:bodyPr>
          <a:lstStyle/>
          <a:p>
            <a:pPr algn="ctr"/>
            <a:endParaRPr lang="ru-RU" sz="3200" b="1" dirty="0" smtClean="0">
              <a:solidFill>
                <a:schemeClr val="tx2">
                  <a:lumMod val="75000"/>
                </a:schemeClr>
              </a:solidFill>
              <a:effectLst>
                <a:outerShdw blurRad="38100" dist="38100" dir="2700000" algn="tl">
                  <a:srgbClr val="000000">
                    <a:alpha val="43137"/>
                  </a:srgbClr>
                </a:outerShdw>
              </a:effectLst>
            </a:endParaRPr>
          </a:p>
          <a:p>
            <a:pPr algn="ctr"/>
            <a:r>
              <a:rPr lang="en-US" sz="3200" b="1" dirty="0" smtClean="0">
                <a:solidFill>
                  <a:schemeClr val="bg1"/>
                </a:solidFill>
                <a:effectLst>
                  <a:outerShdw blurRad="38100" dist="38100" dir="2700000" algn="tl">
                    <a:srgbClr val="000000">
                      <a:alpha val="43137"/>
                    </a:srgbClr>
                  </a:outerShdw>
                </a:effectLst>
              </a:rPr>
              <a:t>We are waiting for you all at </a:t>
            </a:r>
            <a:r>
              <a:rPr lang="en-US" sz="3200" b="1" dirty="0">
                <a:solidFill>
                  <a:schemeClr val="bg1"/>
                </a:solidFill>
                <a:effectLst>
                  <a:outerShdw blurRad="38100" dist="38100" dir="2700000" algn="tl">
                    <a:srgbClr val="000000">
                      <a:alpha val="43137"/>
                    </a:srgbClr>
                  </a:outerShdw>
                </a:effectLst>
              </a:rPr>
              <a:t>the </a:t>
            </a:r>
            <a:r>
              <a:rPr lang="en-US" sz="3200" b="1" dirty="0" smtClean="0">
                <a:solidFill>
                  <a:schemeClr val="bg1"/>
                </a:solidFill>
                <a:effectLst>
                  <a:outerShdw blurRad="38100" dist="38100" dir="2700000" algn="tl">
                    <a:srgbClr val="000000">
                      <a:alpha val="43137"/>
                    </a:srgbClr>
                  </a:outerShdw>
                </a:effectLst>
              </a:rPr>
              <a:t>Pharmaceutical Chemistry     department!</a:t>
            </a:r>
            <a:endParaRPr lang="ru-RU" sz="3200" b="1" dirty="0">
              <a:solidFill>
                <a:schemeClr val="bg1"/>
              </a:solidFill>
              <a:effectLst>
                <a:outerShdw blurRad="38100" dist="38100" dir="2700000" algn="tl">
                  <a:srgbClr val="000000">
                    <a:alpha val="43137"/>
                  </a:srgbClr>
                </a:outerShdw>
              </a:effectLst>
            </a:endParaRPr>
          </a:p>
        </p:txBody>
      </p:sp>
      <p:pic>
        <p:nvPicPr>
          <p:cNvPr id="4098" name="Picture 2" descr="C:\Users\user\Downloads\pills.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23528" y="2492896"/>
            <a:ext cx="8640960" cy="43651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620601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Волна">
  <a:themeElements>
    <a:clrScheme name="Волна">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Аспект">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Волна">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106</TotalTime>
  <Words>100</Words>
  <Application>Microsoft Office PowerPoint</Application>
  <PresentationFormat>Экран (4:3)</PresentationFormat>
  <Paragraphs>7</Paragraphs>
  <Slides>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6</vt:i4>
      </vt:variant>
    </vt:vector>
  </HeadingPairs>
  <TitlesOfParts>
    <vt:vector size="7" baseType="lpstr">
      <vt:lpstr>Волна</vt:lpstr>
      <vt:lpstr>QUALITY CONTROL OF MEDICINES</vt:lpstr>
      <vt:lpstr>Презентация PowerPoint</vt:lpstr>
      <vt:lpstr>The purpose of the discipline:  The main goal of the course on Quality Control of medicines in a pharmaceutical university is to provide future pharmacists with a set of knowledge on quality control of medicines, taking into account the modern development of the pharmaceutical industry.</vt:lpstr>
      <vt:lpstr>The format of the discipline  (lectures, practical exercises, student’s independent work) to expand the worldview, accumulate and consolidate knowledge and understanding of the inner work of pharmaceutical enterprises, laboratories, pharmacies, the State Medicines Service, etc</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КОНТРОЛЬ ЯКОСТІ ЛІКАРСЬКИХ ЗАСОБІВ  </dc:title>
  <dc:creator>user</dc:creator>
  <cp:lastModifiedBy>user</cp:lastModifiedBy>
  <cp:revision>11</cp:revision>
  <dcterms:created xsi:type="dcterms:W3CDTF">2021-03-23T20:37:40Z</dcterms:created>
  <dcterms:modified xsi:type="dcterms:W3CDTF">2021-05-06T07:51:16Z</dcterms:modified>
</cp:coreProperties>
</file>