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8288000" cy="10287000"/>
  <p:notesSz cx="18288000" cy="10287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1"/>
  </p:normalViewPr>
  <p:slideViewPr>
    <p:cSldViewPr>
      <p:cViewPr varScale="1">
        <p:scale>
          <a:sx n="65" d="100"/>
          <a:sy n="65" d="100"/>
        </p:scale>
        <p:origin x="968" y="21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5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722269" y="9027902"/>
            <a:ext cx="8565730" cy="1259097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44466" y="454819"/>
            <a:ext cx="295793" cy="1147355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462212" y="0"/>
            <a:ext cx="4607379" cy="189927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779666" y="1806387"/>
            <a:ext cx="7305040" cy="69030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7997" cy="10286999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38224" y="231705"/>
            <a:ext cx="16181523" cy="9566904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16463640" y="8692852"/>
            <a:ext cx="793750" cy="788035"/>
          </a:xfrm>
          <a:custGeom>
            <a:avLst/>
            <a:gdLst/>
            <a:ahLst/>
            <a:cxnLst/>
            <a:rect l="l" t="t" r="r" b="b"/>
            <a:pathLst>
              <a:path w="793750" h="788034">
                <a:moveTo>
                  <a:pt x="399566" y="787811"/>
                </a:moveTo>
                <a:lnTo>
                  <a:pt x="393906" y="787811"/>
                </a:lnTo>
                <a:lnTo>
                  <a:pt x="342129" y="784395"/>
                </a:lnTo>
                <a:lnTo>
                  <a:pt x="291678" y="774316"/>
                </a:lnTo>
                <a:lnTo>
                  <a:pt x="243164" y="757827"/>
                </a:lnTo>
                <a:lnTo>
                  <a:pt x="197201" y="735182"/>
                </a:lnTo>
                <a:lnTo>
                  <a:pt x="154399" y="706635"/>
                </a:lnTo>
                <a:lnTo>
                  <a:pt x="115373" y="672439"/>
                </a:lnTo>
                <a:lnTo>
                  <a:pt x="81176" y="633412"/>
                </a:lnTo>
                <a:lnTo>
                  <a:pt x="52629" y="590611"/>
                </a:lnTo>
                <a:lnTo>
                  <a:pt x="29984" y="544647"/>
                </a:lnTo>
                <a:lnTo>
                  <a:pt x="13495" y="496133"/>
                </a:lnTo>
                <a:lnTo>
                  <a:pt x="3416" y="445682"/>
                </a:lnTo>
                <a:lnTo>
                  <a:pt x="0" y="393906"/>
                </a:lnTo>
                <a:lnTo>
                  <a:pt x="3416" y="342129"/>
                </a:lnTo>
                <a:lnTo>
                  <a:pt x="13495" y="291678"/>
                </a:lnTo>
                <a:lnTo>
                  <a:pt x="29984" y="243164"/>
                </a:lnTo>
                <a:lnTo>
                  <a:pt x="52629" y="197201"/>
                </a:lnTo>
                <a:lnTo>
                  <a:pt x="81176" y="154399"/>
                </a:lnTo>
                <a:lnTo>
                  <a:pt x="115373" y="115372"/>
                </a:lnTo>
                <a:lnTo>
                  <a:pt x="154399" y="81176"/>
                </a:lnTo>
                <a:lnTo>
                  <a:pt x="197201" y="52629"/>
                </a:lnTo>
                <a:lnTo>
                  <a:pt x="243164" y="29984"/>
                </a:lnTo>
                <a:lnTo>
                  <a:pt x="291678" y="13495"/>
                </a:lnTo>
                <a:lnTo>
                  <a:pt x="342129" y="3416"/>
                </a:lnTo>
                <a:lnTo>
                  <a:pt x="393906" y="0"/>
                </a:lnTo>
                <a:lnTo>
                  <a:pt x="399566" y="0"/>
                </a:lnTo>
                <a:lnTo>
                  <a:pt x="451342" y="3416"/>
                </a:lnTo>
                <a:lnTo>
                  <a:pt x="501793" y="13495"/>
                </a:lnTo>
                <a:lnTo>
                  <a:pt x="550307" y="29984"/>
                </a:lnTo>
                <a:lnTo>
                  <a:pt x="596270" y="52629"/>
                </a:lnTo>
                <a:lnTo>
                  <a:pt x="639072" y="81176"/>
                </a:lnTo>
                <a:lnTo>
                  <a:pt x="678099" y="115372"/>
                </a:lnTo>
                <a:lnTo>
                  <a:pt x="712296" y="154399"/>
                </a:lnTo>
                <a:lnTo>
                  <a:pt x="740843" y="197201"/>
                </a:lnTo>
                <a:lnTo>
                  <a:pt x="763488" y="243164"/>
                </a:lnTo>
                <a:lnTo>
                  <a:pt x="779977" y="291678"/>
                </a:lnTo>
                <a:lnTo>
                  <a:pt x="790056" y="342129"/>
                </a:lnTo>
                <a:lnTo>
                  <a:pt x="793472" y="393906"/>
                </a:lnTo>
                <a:lnTo>
                  <a:pt x="790056" y="445682"/>
                </a:lnTo>
                <a:lnTo>
                  <a:pt x="779977" y="496133"/>
                </a:lnTo>
                <a:lnTo>
                  <a:pt x="763488" y="544647"/>
                </a:lnTo>
                <a:lnTo>
                  <a:pt x="740843" y="590611"/>
                </a:lnTo>
                <a:lnTo>
                  <a:pt x="712296" y="633412"/>
                </a:lnTo>
                <a:lnTo>
                  <a:pt x="678099" y="672439"/>
                </a:lnTo>
                <a:lnTo>
                  <a:pt x="639072" y="706635"/>
                </a:lnTo>
                <a:lnTo>
                  <a:pt x="596270" y="735182"/>
                </a:lnTo>
                <a:lnTo>
                  <a:pt x="550307" y="757827"/>
                </a:lnTo>
                <a:lnTo>
                  <a:pt x="501793" y="774316"/>
                </a:lnTo>
                <a:lnTo>
                  <a:pt x="451342" y="784395"/>
                </a:lnTo>
                <a:lnTo>
                  <a:pt x="399566" y="78781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16688195" y="8955034"/>
            <a:ext cx="361950" cy="266700"/>
          </a:xfrm>
          <a:custGeom>
            <a:avLst/>
            <a:gdLst/>
            <a:ahLst/>
            <a:cxnLst/>
            <a:rect l="l" t="t" r="r" b="b"/>
            <a:pathLst>
              <a:path w="361950" h="266700">
                <a:moveTo>
                  <a:pt x="327014" y="119563"/>
                </a:moveTo>
                <a:lnTo>
                  <a:pt x="327014" y="143861"/>
                </a:lnTo>
                <a:lnTo>
                  <a:pt x="5430" y="143782"/>
                </a:lnTo>
                <a:lnTo>
                  <a:pt x="0" y="138336"/>
                </a:lnTo>
                <a:lnTo>
                  <a:pt x="0" y="124916"/>
                </a:lnTo>
                <a:lnTo>
                  <a:pt x="5430" y="119500"/>
                </a:lnTo>
                <a:lnTo>
                  <a:pt x="327014" y="119563"/>
                </a:lnTo>
                <a:close/>
              </a:path>
              <a:path w="361950" h="266700">
                <a:moveTo>
                  <a:pt x="361609" y="123901"/>
                </a:moveTo>
                <a:lnTo>
                  <a:pt x="361609" y="139523"/>
                </a:lnTo>
                <a:lnTo>
                  <a:pt x="260383" y="266009"/>
                </a:lnTo>
                <a:lnTo>
                  <a:pt x="254278" y="266699"/>
                </a:lnTo>
                <a:lnTo>
                  <a:pt x="252539" y="266699"/>
                </a:lnTo>
                <a:lnTo>
                  <a:pt x="244530" y="260279"/>
                </a:lnTo>
                <a:lnTo>
                  <a:pt x="242961" y="256748"/>
                </a:lnTo>
                <a:lnTo>
                  <a:pt x="242961" y="250532"/>
                </a:lnTo>
                <a:lnTo>
                  <a:pt x="243824" y="247848"/>
                </a:lnTo>
                <a:lnTo>
                  <a:pt x="327014" y="143861"/>
                </a:lnTo>
                <a:lnTo>
                  <a:pt x="327014" y="80661"/>
                </a:lnTo>
                <a:lnTo>
                  <a:pt x="361609" y="123901"/>
                </a:lnTo>
                <a:close/>
              </a:path>
              <a:path w="361950" h="266700">
                <a:moveTo>
                  <a:pt x="327014" y="80661"/>
                </a:moveTo>
                <a:lnTo>
                  <a:pt x="327014" y="119563"/>
                </a:lnTo>
                <a:lnTo>
                  <a:pt x="244530" y="16433"/>
                </a:lnTo>
                <a:lnTo>
                  <a:pt x="243824" y="15512"/>
                </a:lnTo>
                <a:lnTo>
                  <a:pt x="242961" y="12859"/>
                </a:lnTo>
                <a:lnTo>
                  <a:pt x="242961" y="6696"/>
                </a:lnTo>
                <a:lnTo>
                  <a:pt x="244530" y="3164"/>
                </a:lnTo>
                <a:lnTo>
                  <a:pt x="245629" y="2259"/>
                </a:lnTo>
                <a:lnTo>
                  <a:pt x="248443" y="0"/>
                </a:lnTo>
                <a:lnTo>
                  <a:pt x="262477" y="0"/>
                </a:lnTo>
                <a:lnTo>
                  <a:pt x="327014" y="80661"/>
                </a:lnTo>
                <a:close/>
              </a:path>
            </a:pathLst>
          </a:custGeom>
          <a:solidFill>
            <a:srgbClr val="0DAC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16000" y="312092"/>
            <a:ext cx="16256000" cy="104626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727206" y="1643686"/>
            <a:ext cx="9677400" cy="6473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30177" y="1531537"/>
            <a:ext cx="13213715" cy="152019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0"/>
              </a:spcBef>
            </a:pPr>
            <a:r>
              <a:rPr sz="2900" spc="-65" dirty="0">
                <a:solidFill>
                  <a:srgbClr val="FFFFFF"/>
                </a:solidFill>
                <a:latin typeface="Arial Black"/>
                <a:cs typeface="Arial Black"/>
              </a:rPr>
              <a:t>Вıнницький</a:t>
            </a:r>
            <a:r>
              <a:rPr sz="2900" spc="-29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900" spc="-100" dirty="0">
                <a:solidFill>
                  <a:srgbClr val="FFFFFF"/>
                </a:solidFill>
                <a:latin typeface="Arial Black"/>
                <a:cs typeface="Arial Black"/>
              </a:rPr>
              <a:t>нацıональний</a:t>
            </a:r>
            <a:r>
              <a:rPr sz="2900" spc="-29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900" spc="-40" dirty="0">
                <a:solidFill>
                  <a:srgbClr val="FFFFFF"/>
                </a:solidFill>
                <a:latin typeface="Arial Black"/>
                <a:cs typeface="Arial Black"/>
              </a:rPr>
              <a:t>медичний</a:t>
            </a:r>
            <a:r>
              <a:rPr sz="2900" spc="-29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900" spc="-95" dirty="0">
                <a:solidFill>
                  <a:srgbClr val="FFFFFF"/>
                </a:solidFill>
                <a:latin typeface="Arial Black"/>
                <a:cs typeface="Arial Black"/>
              </a:rPr>
              <a:t>унıверситет</a:t>
            </a:r>
            <a:r>
              <a:rPr sz="2900" spc="-29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900" spc="-65" dirty="0">
                <a:solidFill>
                  <a:srgbClr val="FFFFFF"/>
                </a:solidFill>
                <a:latin typeface="Arial Black"/>
                <a:cs typeface="Arial Black"/>
              </a:rPr>
              <a:t>ıм</a:t>
            </a:r>
            <a:r>
              <a:rPr sz="2900" b="1" spc="-65" dirty="0">
                <a:solidFill>
                  <a:srgbClr val="FFFFFF"/>
                </a:solidFill>
                <a:latin typeface="Tahoma"/>
                <a:cs typeface="Tahoma"/>
              </a:rPr>
              <a:t>.</a:t>
            </a:r>
            <a:r>
              <a:rPr sz="2900" b="1" spc="-17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2900" spc="-55" dirty="0">
                <a:solidFill>
                  <a:srgbClr val="FFFFFF"/>
                </a:solidFill>
                <a:latin typeface="Arial Black"/>
                <a:cs typeface="Arial Black"/>
              </a:rPr>
              <a:t>М</a:t>
            </a:r>
            <a:r>
              <a:rPr sz="2900" b="1" spc="-55" dirty="0">
                <a:solidFill>
                  <a:srgbClr val="FFFFFF"/>
                </a:solidFill>
                <a:latin typeface="Tahoma"/>
                <a:cs typeface="Tahoma"/>
              </a:rPr>
              <a:t>.</a:t>
            </a:r>
            <a:r>
              <a:rPr sz="2900" spc="-55" dirty="0">
                <a:solidFill>
                  <a:srgbClr val="FFFFFF"/>
                </a:solidFill>
                <a:latin typeface="Arial Black"/>
                <a:cs typeface="Arial Black"/>
              </a:rPr>
              <a:t>І</a:t>
            </a:r>
            <a:r>
              <a:rPr sz="2900" b="1" spc="-55" dirty="0">
                <a:solidFill>
                  <a:srgbClr val="FFFFFF"/>
                </a:solidFill>
                <a:latin typeface="Tahoma"/>
                <a:cs typeface="Tahoma"/>
              </a:rPr>
              <a:t>.</a:t>
            </a:r>
            <a:r>
              <a:rPr sz="2900" b="1" spc="-17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2900" spc="-10" dirty="0">
                <a:solidFill>
                  <a:srgbClr val="FFFFFF"/>
                </a:solidFill>
                <a:latin typeface="Arial Black"/>
                <a:cs typeface="Arial Black"/>
              </a:rPr>
              <a:t>Пирогова</a:t>
            </a:r>
            <a:endParaRPr sz="29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  <a:spcBef>
                <a:spcPts val="865"/>
              </a:spcBef>
            </a:pPr>
            <a:endParaRPr sz="2900">
              <a:latin typeface="Arial Black"/>
              <a:cs typeface="Arial Black"/>
            </a:endParaRPr>
          </a:p>
          <a:p>
            <a:pPr algn="ctr">
              <a:lnSpc>
                <a:spcPct val="100000"/>
              </a:lnSpc>
            </a:pPr>
            <a:r>
              <a:rPr sz="2750" spc="-215" dirty="0">
                <a:solidFill>
                  <a:srgbClr val="FFFFFF"/>
                </a:solidFill>
                <a:latin typeface="Arial Black"/>
                <a:cs typeface="Arial Black"/>
              </a:rPr>
              <a:t>Кафедра</a:t>
            </a:r>
            <a:r>
              <a:rPr sz="2750" spc="-29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750" spc="-114" dirty="0">
                <a:solidFill>
                  <a:srgbClr val="FFFFFF"/>
                </a:solidFill>
                <a:latin typeface="Arial Black"/>
                <a:cs typeface="Arial Black"/>
              </a:rPr>
              <a:t>менеджменту</a:t>
            </a:r>
            <a:r>
              <a:rPr sz="2750" spc="-29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750" spc="-45" dirty="0">
                <a:solidFill>
                  <a:srgbClr val="FFFFFF"/>
                </a:solidFill>
                <a:latin typeface="Arial Black"/>
                <a:cs typeface="Arial Black"/>
              </a:rPr>
              <a:t>та</a:t>
            </a:r>
            <a:r>
              <a:rPr sz="2750" spc="-29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Arial Black"/>
                <a:cs typeface="Arial Black"/>
              </a:rPr>
              <a:t>маркетингу</a:t>
            </a:r>
            <a:endParaRPr sz="2750">
              <a:latin typeface="Arial Black"/>
              <a:cs typeface="Arial Blac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530772" y="4302394"/>
            <a:ext cx="13212444" cy="316801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sz="3900" spc="-215" dirty="0">
                <a:solidFill>
                  <a:srgbClr val="FFFFFF"/>
                </a:solidFill>
                <a:latin typeface="Arial Black"/>
                <a:cs typeface="Arial Black"/>
              </a:rPr>
              <a:t>Презентацıя</a:t>
            </a:r>
            <a:r>
              <a:rPr sz="3900" spc="-40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3900" spc="-114" dirty="0">
                <a:solidFill>
                  <a:srgbClr val="FFFFFF"/>
                </a:solidFill>
                <a:latin typeface="Arial Black"/>
                <a:cs typeface="Arial Black"/>
              </a:rPr>
              <a:t>вибıркової</a:t>
            </a:r>
            <a:r>
              <a:rPr sz="3900" spc="-40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3900" spc="-10" dirty="0">
                <a:solidFill>
                  <a:srgbClr val="FFFFFF"/>
                </a:solidFill>
                <a:latin typeface="Arial Black"/>
                <a:cs typeface="Arial Black"/>
              </a:rPr>
              <a:t>дисциплıни</a:t>
            </a:r>
            <a:endParaRPr sz="3900">
              <a:latin typeface="Arial Black"/>
              <a:cs typeface="Arial Black"/>
            </a:endParaRPr>
          </a:p>
          <a:p>
            <a:pPr marL="12065" marR="5080" algn="ctr">
              <a:lnSpc>
                <a:spcPct val="110400"/>
              </a:lnSpc>
              <a:spcBef>
                <a:spcPts val="4170"/>
              </a:spcBef>
            </a:pPr>
            <a:r>
              <a:rPr sz="6000" spc="-254" dirty="0">
                <a:solidFill>
                  <a:srgbClr val="FFFFFF"/>
                </a:solidFill>
                <a:latin typeface="Arial Black"/>
                <a:cs typeface="Arial Black"/>
              </a:rPr>
              <a:t>Прикладнı</a:t>
            </a:r>
            <a:r>
              <a:rPr sz="6000" spc="-69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6000" spc="-100" dirty="0">
                <a:solidFill>
                  <a:srgbClr val="FFFFFF"/>
                </a:solidFill>
                <a:latin typeface="Arial Black"/>
                <a:cs typeface="Arial Black"/>
              </a:rPr>
              <a:t>методи</a:t>
            </a:r>
            <a:r>
              <a:rPr sz="6000" spc="-69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6000" spc="-265" dirty="0">
                <a:solidFill>
                  <a:srgbClr val="FFFFFF"/>
                </a:solidFill>
                <a:latin typeface="Arial Black"/>
                <a:cs typeface="Arial Black"/>
              </a:rPr>
              <a:t>економıчного </a:t>
            </a:r>
            <a:r>
              <a:rPr sz="6000" spc="-400" dirty="0">
                <a:solidFill>
                  <a:srgbClr val="FFFFFF"/>
                </a:solidFill>
                <a:latin typeface="Arial Black"/>
                <a:cs typeface="Arial Black"/>
              </a:rPr>
              <a:t>аналıзу</a:t>
            </a:r>
            <a:r>
              <a:rPr sz="6000" spc="-72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6000" spc="70" dirty="0">
                <a:solidFill>
                  <a:srgbClr val="FFFFFF"/>
                </a:solidFill>
                <a:latin typeface="Arial Black"/>
                <a:cs typeface="Arial Black"/>
              </a:rPr>
              <a:t>в</a:t>
            </a:r>
            <a:r>
              <a:rPr sz="6000" spc="55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6000" spc="-10" dirty="0">
                <a:solidFill>
                  <a:srgbClr val="FFFFFF"/>
                </a:solidFill>
                <a:latin typeface="Arial Black"/>
                <a:cs typeface="Arial Black"/>
              </a:rPr>
              <a:t>медицинı</a:t>
            </a:r>
            <a:endParaRPr sz="60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271633"/>
            <a:ext cx="18288000" cy="9015730"/>
            <a:chOff x="0" y="1271633"/>
            <a:chExt cx="18288000" cy="90157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7310261"/>
              <a:ext cx="18287999" cy="297673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751403" y="1271633"/>
              <a:ext cx="6364628" cy="708562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7605" y="1271633"/>
              <a:ext cx="237612" cy="921678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107305" y="1134206"/>
            <a:ext cx="9099550" cy="1320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6399"/>
              </a:lnSpc>
              <a:spcBef>
                <a:spcPts val="95"/>
              </a:spcBef>
            </a:pPr>
            <a:r>
              <a:rPr sz="3650" spc="-254" dirty="0"/>
              <a:t>Галузь</a:t>
            </a:r>
            <a:r>
              <a:rPr sz="3650" spc="-390" dirty="0"/>
              <a:t> </a:t>
            </a:r>
            <a:r>
              <a:rPr sz="3650" spc="-175" dirty="0"/>
              <a:t>знань</a:t>
            </a:r>
            <a:r>
              <a:rPr sz="3650" b="1" i="1" spc="-175" dirty="0">
                <a:latin typeface="Arial"/>
                <a:cs typeface="Arial"/>
              </a:rPr>
              <a:t>,</a:t>
            </a:r>
            <a:r>
              <a:rPr sz="3650" b="1" i="1" spc="-180" dirty="0">
                <a:latin typeface="Arial"/>
                <a:cs typeface="Arial"/>
              </a:rPr>
              <a:t> </a:t>
            </a:r>
            <a:r>
              <a:rPr sz="3650" spc="-165" dirty="0"/>
              <a:t>спецıальнıсть</a:t>
            </a:r>
            <a:r>
              <a:rPr sz="3650" b="1" i="1" spc="-165" dirty="0">
                <a:latin typeface="Arial"/>
                <a:cs typeface="Arial"/>
              </a:rPr>
              <a:t>,</a:t>
            </a:r>
            <a:r>
              <a:rPr sz="3650" b="1" i="1" spc="-185" dirty="0">
                <a:latin typeface="Arial"/>
                <a:cs typeface="Arial"/>
              </a:rPr>
              <a:t> </a:t>
            </a:r>
            <a:r>
              <a:rPr sz="3650" spc="-50" dirty="0"/>
              <a:t>освıтнıй </a:t>
            </a:r>
            <a:r>
              <a:rPr sz="3650" spc="-10" dirty="0"/>
              <a:t>рıвень</a:t>
            </a:r>
            <a:endParaRPr sz="36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07305" y="2774925"/>
            <a:ext cx="8938895" cy="32162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862455">
              <a:lnSpc>
                <a:spcPct val="123200"/>
              </a:lnSpc>
              <a:spcBef>
                <a:spcPts val="95"/>
              </a:spcBef>
            </a:pPr>
            <a:r>
              <a:rPr sz="3400" b="1" i="1" spc="-100" dirty="0">
                <a:solidFill>
                  <a:srgbClr val="0C8EB5"/>
                </a:solidFill>
                <a:latin typeface="Arial"/>
                <a:cs typeface="Arial"/>
              </a:rPr>
              <a:t>Галузь</a:t>
            </a:r>
            <a:r>
              <a:rPr sz="3400" b="1" i="1" spc="-16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b="1" i="1" dirty="0">
                <a:solidFill>
                  <a:srgbClr val="0C8EB5"/>
                </a:solidFill>
                <a:latin typeface="Arial"/>
                <a:cs typeface="Arial"/>
              </a:rPr>
              <a:t>знань</a:t>
            </a:r>
            <a:r>
              <a:rPr sz="3400" b="1" i="1" spc="-75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dirty="0">
                <a:solidFill>
                  <a:srgbClr val="0C8EB5"/>
                </a:solidFill>
                <a:latin typeface="Lucida Sans Unicode"/>
                <a:cs typeface="Lucida Sans Unicode"/>
              </a:rPr>
              <a:t>-</a:t>
            </a:r>
            <a:r>
              <a:rPr sz="3400" spc="-1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spc="-170" dirty="0">
                <a:solidFill>
                  <a:srgbClr val="0C8EB5"/>
                </a:solidFill>
                <a:latin typeface="Lucida Sans Unicode"/>
                <a:cs typeface="Lucida Sans Unicode"/>
              </a:rPr>
              <a:t>07 </a:t>
            </a:r>
            <a:r>
              <a:rPr sz="3400" dirty="0">
                <a:solidFill>
                  <a:srgbClr val="0C8EB5"/>
                </a:solidFill>
                <a:latin typeface="Lucida Sans Unicode"/>
                <a:cs typeface="Lucida Sans Unicode"/>
              </a:rPr>
              <a:t>“</a:t>
            </a:r>
            <a:r>
              <a:rPr sz="3400" dirty="0">
                <a:solidFill>
                  <a:srgbClr val="0C8EB5"/>
                </a:solidFill>
                <a:latin typeface="Microsoft YaHei"/>
                <a:cs typeface="Microsoft YaHei"/>
              </a:rPr>
              <a:t>Управлıння</a:t>
            </a:r>
            <a:r>
              <a:rPr sz="3400" spc="-1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3400" spc="25" dirty="0">
                <a:solidFill>
                  <a:srgbClr val="0C8EB5"/>
                </a:solidFill>
                <a:latin typeface="Microsoft YaHei"/>
                <a:cs typeface="Microsoft YaHei"/>
              </a:rPr>
              <a:t>та </a:t>
            </a:r>
            <a:r>
              <a:rPr sz="3400" spc="-10" dirty="0">
                <a:solidFill>
                  <a:srgbClr val="0C8EB5"/>
                </a:solidFill>
                <a:latin typeface="Microsoft YaHei"/>
                <a:cs typeface="Microsoft YaHei"/>
              </a:rPr>
              <a:t>адмıнıстрування</a:t>
            </a:r>
            <a:r>
              <a:rPr sz="34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”</a:t>
            </a:r>
            <a:endParaRPr sz="3400">
              <a:latin typeface="Lucida Sans Unicode"/>
              <a:cs typeface="Lucida Sans Unicode"/>
            </a:endParaRPr>
          </a:p>
          <a:p>
            <a:pPr marL="12700" marR="5080">
              <a:lnSpc>
                <a:spcPts val="5030"/>
              </a:lnSpc>
              <a:spcBef>
                <a:spcPts val="125"/>
              </a:spcBef>
            </a:pPr>
            <a:r>
              <a:rPr sz="3400" b="1" i="1" spc="-55" dirty="0">
                <a:solidFill>
                  <a:srgbClr val="0C8EB5"/>
                </a:solidFill>
                <a:latin typeface="Arial"/>
                <a:cs typeface="Arial"/>
              </a:rPr>
              <a:t>Спецıальнıсть</a:t>
            </a:r>
            <a:r>
              <a:rPr sz="3400" b="1" i="1" spc="-165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dirty="0">
                <a:solidFill>
                  <a:srgbClr val="0C8EB5"/>
                </a:solidFill>
                <a:latin typeface="Lucida Sans Unicode"/>
                <a:cs typeface="Lucida Sans Unicode"/>
              </a:rPr>
              <a:t>-</a:t>
            </a:r>
            <a:r>
              <a:rPr sz="3400" spc="-229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spc="-170" dirty="0">
                <a:solidFill>
                  <a:srgbClr val="0C8EB5"/>
                </a:solidFill>
                <a:latin typeface="Lucida Sans Unicode"/>
                <a:cs typeface="Lucida Sans Unicode"/>
              </a:rPr>
              <a:t>073 </a:t>
            </a:r>
            <a:r>
              <a:rPr sz="34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“</a:t>
            </a:r>
            <a:r>
              <a:rPr sz="3400" spc="-10" dirty="0">
                <a:solidFill>
                  <a:srgbClr val="0C8EB5"/>
                </a:solidFill>
                <a:latin typeface="Microsoft YaHei"/>
                <a:cs typeface="Microsoft YaHei"/>
              </a:rPr>
              <a:t>Менеджмент</a:t>
            </a:r>
            <a:r>
              <a:rPr sz="34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” </a:t>
            </a:r>
            <a:r>
              <a:rPr sz="3400" b="1" i="1" spc="-50" dirty="0">
                <a:solidFill>
                  <a:srgbClr val="0C8EB5"/>
                </a:solidFill>
                <a:latin typeface="Arial"/>
                <a:cs typeface="Arial"/>
              </a:rPr>
              <a:t>Освıтнıй</a:t>
            </a:r>
            <a:r>
              <a:rPr sz="3400" b="1" i="1" spc="-19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b="1" i="1" spc="-10" dirty="0">
                <a:solidFill>
                  <a:srgbClr val="0C8EB5"/>
                </a:solidFill>
                <a:latin typeface="Arial"/>
                <a:cs typeface="Arial"/>
              </a:rPr>
              <a:t>рıвень</a:t>
            </a:r>
            <a:r>
              <a:rPr sz="3400" b="1" i="1" spc="-19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dirty="0">
                <a:solidFill>
                  <a:srgbClr val="0C8EB5"/>
                </a:solidFill>
                <a:latin typeface="Lucida Sans Unicode"/>
                <a:cs typeface="Lucida Sans Unicode"/>
              </a:rPr>
              <a:t>-</a:t>
            </a:r>
            <a:r>
              <a:rPr sz="3400" spc="-2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spc="-10" dirty="0">
                <a:solidFill>
                  <a:srgbClr val="0C8EB5"/>
                </a:solidFill>
                <a:latin typeface="Microsoft YaHei"/>
                <a:cs typeface="Microsoft YaHei"/>
              </a:rPr>
              <a:t>другий</a:t>
            </a:r>
            <a:r>
              <a:rPr sz="3400" spc="-1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3400" spc="40" dirty="0">
                <a:solidFill>
                  <a:srgbClr val="0C8EB5"/>
                </a:solidFill>
                <a:latin typeface="Lucida Sans Unicode"/>
                <a:cs typeface="Lucida Sans Unicode"/>
              </a:rPr>
              <a:t>(</a:t>
            </a:r>
            <a:r>
              <a:rPr sz="3400" spc="40" dirty="0">
                <a:solidFill>
                  <a:srgbClr val="0C8EB5"/>
                </a:solidFill>
                <a:latin typeface="Microsoft YaHei"/>
                <a:cs typeface="Microsoft YaHei"/>
              </a:rPr>
              <a:t>магıстерський</a:t>
            </a:r>
            <a:r>
              <a:rPr sz="3400" spc="40" dirty="0">
                <a:solidFill>
                  <a:srgbClr val="0C8EB5"/>
                </a:solidFill>
                <a:latin typeface="Lucida Sans Unicode"/>
                <a:cs typeface="Lucida Sans Unicode"/>
              </a:rPr>
              <a:t>) </a:t>
            </a:r>
            <a:r>
              <a:rPr sz="3400" b="1" i="1" dirty="0">
                <a:solidFill>
                  <a:srgbClr val="0C8EB5"/>
                </a:solidFill>
                <a:latin typeface="Arial"/>
                <a:cs typeface="Arial"/>
              </a:rPr>
              <a:t>Форма</a:t>
            </a:r>
            <a:r>
              <a:rPr sz="3400" b="1" i="1" spc="-11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b="1" i="1" dirty="0">
                <a:solidFill>
                  <a:srgbClr val="0C8EB5"/>
                </a:solidFill>
                <a:latin typeface="Arial"/>
                <a:cs typeface="Arial"/>
              </a:rPr>
              <a:t>навчання</a:t>
            </a:r>
            <a:r>
              <a:rPr sz="3400" b="1" i="1" spc="2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dirty="0">
                <a:solidFill>
                  <a:srgbClr val="0C8EB5"/>
                </a:solidFill>
                <a:latin typeface="Lucida Sans Unicode"/>
                <a:cs typeface="Lucida Sans Unicode"/>
              </a:rPr>
              <a:t>-</a:t>
            </a:r>
            <a:r>
              <a:rPr sz="34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spc="-80" dirty="0">
                <a:solidFill>
                  <a:srgbClr val="0C8EB5"/>
                </a:solidFill>
                <a:latin typeface="Microsoft YaHei"/>
                <a:cs typeface="Microsoft YaHei"/>
              </a:rPr>
              <a:t>денна</a:t>
            </a:r>
            <a:r>
              <a:rPr sz="34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34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spc="-10" dirty="0">
                <a:solidFill>
                  <a:srgbClr val="0C8EB5"/>
                </a:solidFill>
                <a:latin typeface="Microsoft YaHei"/>
                <a:cs typeface="Microsoft YaHei"/>
              </a:rPr>
              <a:t>заочна</a:t>
            </a:r>
            <a:endParaRPr sz="3400">
              <a:latin typeface="Microsoft YaHei"/>
              <a:cs typeface="Microsoft YaHe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6982459" cy="8846820"/>
            <a:chOff x="0" y="0"/>
            <a:chExt cx="6982459" cy="88468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6608966" cy="884680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4017" y="2985589"/>
              <a:ext cx="5967971" cy="4315820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154978" y="1028700"/>
            <a:ext cx="295793" cy="1147355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7727206" y="951504"/>
            <a:ext cx="8308975" cy="5892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700" spc="-150" dirty="0"/>
              <a:t>Інформацıйний</a:t>
            </a:r>
            <a:r>
              <a:rPr sz="3700" spc="-385" dirty="0"/>
              <a:t> </a:t>
            </a:r>
            <a:r>
              <a:rPr sz="3700" spc="-245" dirty="0"/>
              <a:t>обсяг</a:t>
            </a:r>
            <a:r>
              <a:rPr sz="3700" spc="-385" dirty="0"/>
              <a:t> </a:t>
            </a:r>
            <a:r>
              <a:rPr sz="3700" spc="-110" dirty="0"/>
              <a:t>навчальної</a:t>
            </a:r>
            <a:endParaRPr sz="3700"/>
          </a:p>
        </p:txBody>
      </p:sp>
      <p:sp>
        <p:nvSpPr>
          <p:cNvPr id="7" name="object 7"/>
          <p:cNvSpPr txBox="1">
            <a:spLocks noGrp="1"/>
          </p:cNvSpPr>
          <p:nvPr>
            <p:ph type="body" idx="1"/>
          </p:nvPr>
        </p:nvSpPr>
        <p:spPr>
          <a:xfrm>
            <a:off x="7450771" y="1643686"/>
            <a:ext cx="10380029" cy="5059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668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дисциплıни</a:t>
            </a:r>
          </a:p>
          <a:p>
            <a:pPr>
              <a:lnSpc>
                <a:spcPct val="100000"/>
              </a:lnSpc>
              <a:spcBef>
                <a:spcPts val="235"/>
              </a:spcBef>
            </a:pPr>
            <a:endParaRPr spc="-10" dirty="0"/>
          </a:p>
          <a:p>
            <a:pPr marL="12700" marR="5080">
              <a:lnSpc>
                <a:spcPct val="123200"/>
              </a:lnSpc>
              <a:spcBef>
                <a:spcPts val="5"/>
              </a:spcBef>
            </a:pPr>
            <a:r>
              <a:rPr spc="-30" dirty="0">
                <a:latin typeface="Microsoft YaHei"/>
                <a:cs typeface="Microsoft YaHei"/>
              </a:rPr>
              <a:t>Вибıркова</a:t>
            </a:r>
            <a:r>
              <a:rPr spc="-114" dirty="0">
                <a:latin typeface="Microsoft YaHei"/>
                <a:cs typeface="Microsoft YaHei"/>
              </a:rPr>
              <a:t> </a:t>
            </a:r>
            <a:r>
              <a:rPr dirty="0">
                <a:latin typeface="Microsoft YaHei"/>
                <a:cs typeface="Microsoft YaHei"/>
              </a:rPr>
              <a:t>навчальна</a:t>
            </a:r>
            <a:r>
              <a:rPr spc="-110" dirty="0">
                <a:latin typeface="Microsoft YaHei"/>
                <a:cs typeface="Microsoft YaHei"/>
              </a:rPr>
              <a:t> </a:t>
            </a:r>
            <a:r>
              <a:rPr spc="-20" dirty="0">
                <a:latin typeface="Microsoft YaHei"/>
                <a:cs typeface="Microsoft YaHei"/>
              </a:rPr>
              <a:t>дисциплıна</a:t>
            </a:r>
            <a:r>
              <a:rPr spc="-110" dirty="0">
                <a:latin typeface="Microsoft YaHei"/>
                <a:cs typeface="Microsoft YaHei"/>
              </a:rPr>
              <a:t> </a:t>
            </a:r>
            <a:r>
              <a:rPr dirty="0">
                <a:latin typeface="Microsoft YaHei"/>
                <a:cs typeface="Microsoft YaHei"/>
              </a:rPr>
              <a:t>ВК</a:t>
            </a:r>
            <a:r>
              <a:rPr spc="-110" dirty="0">
                <a:latin typeface="Microsoft YaHei"/>
                <a:cs typeface="Microsoft YaHei"/>
              </a:rPr>
              <a:t> </a:t>
            </a:r>
            <a:r>
              <a:rPr spc="-535" dirty="0">
                <a:latin typeface="Lucida Sans Unicode"/>
                <a:cs typeface="Lucida Sans Unicode"/>
              </a:rPr>
              <a:t>1.8 </a:t>
            </a:r>
            <a:r>
              <a:rPr dirty="0">
                <a:latin typeface="Microsoft YaHei"/>
                <a:cs typeface="Microsoft YaHei"/>
              </a:rPr>
              <a:t>Загальний</a:t>
            </a:r>
            <a:r>
              <a:rPr spc="-140" dirty="0">
                <a:latin typeface="Microsoft YaHei"/>
                <a:cs typeface="Microsoft YaHei"/>
              </a:rPr>
              <a:t> </a:t>
            </a:r>
            <a:r>
              <a:rPr spc="-25" dirty="0">
                <a:latin typeface="Microsoft YaHei"/>
                <a:cs typeface="Microsoft YaHei"/>
              </a:rPr>
              <a:t>обсяг</a:t>
            </a:r>
            <a:r>
              <a:rPr spc="-140" dirty="0">
                <a:latin typeface="Microsoft YaHei"/>
                <a:cs typeface="Microsoft YaHei"/>
              </a:rPr>
              <a:t> </a:t>
            </a:r>
            <a:r>
              <a:rPr dirty="0">
                <a:latin typeface="Microsoft YaHei"/>
                <a:cs typeface="Microsoft YaHei"/>
              </a:rPr>
              <a:t>навчального</a:t>
            </a:r>
            <a:r>
              <a:rPr spc="-140" dirty="0">
                <a:latin typeface="Microsoft YaHei"/>
                <a:cs typeface="Microsoft YaHei"/>
              </a:rPr>
              <a:t> </a:t>
            </a:r>
            <a:r>
              <a:rPr spc="-10" dirty="0">
                <a:latin typeface="Microsoft YaHei"/>
                <a:cs typeface="Microsoft YaHei"/>
              </a:rPr>
              <a:t>часу</a:t>
            </a:r>
            <a:r>
              <a:rPr spc="-140" dirty="0">
                <a:latin typeface="Microsoft YaHei"/>
                <a:cs typeface="Microsoft YaHei"/>
              </a:rPr>
              <a:t> </a:t>
            </a:r>
            <a:r>
              <a:rPr dirty="0">
                <a:latin typeface="Lucida Sans Unicode"/>
                <a:cs typeface="Lucida Sans Unicode"/>
              </a:rPr>
              <a:t>-</a:t>
            </a:r>
            <a:r>
              <a:rPr spc="-210" dirty="0">
                <a:latin typeface="Lucida Sans Unicode"/>
                <a:cs typeface="Lucida Sans Unicode"/>
              </a:rPr>
              <a:t> </a:t>
            </a:r>
            <a:r>
              <a:rPr dirty="0">
                <a:latin typeface="Lucida Sans Unicode"/>
                <a:cs typeface="Lucida Sans Unicode"/>
              </a:rPr>
              <a:t>90</a:t>
            </a:r>
            <a:r>
              <a:rPr spc="-210" dirty="0">
                <a:latin typeface="Lucida Sans Unicode"/>
                <a:cs typeface="Lucida Sans Unicode"/>
              </a:rPr>
              <a:t> </a:t>
            </a:r>
            <a:r>
              <a:rPr spc="-45" dirty="0">
                <a:latin typeface="Microsoft YaHei"/>
                <a:cs typeface="Microsoft YaHei"/>
              </a:rPr>
              <a:t>год</a:t>
            </a:r>
            <a:r>
              <a:rPr spc="-45" dirty="0">
                <a:latin typeface="Lucida Sans Unicode"/>
                <a:cs typeface="Lucida Sans Unicode"/>
              </a:rPr>
              <a:t>. </a:t>
            </a:r>
            <a:r>
              <a:rPr spc="140" dirty="0">
                <a:latin typeface="Lucida Sans Unicode"/>
                <a:cs typeface="Lucida Sans Unicode"/>
              </a:rPr>
              <a:t>(3</a:t>
            </a:r>
            <a:r>
              <a:rPr spc="-220" dirty="0">
                <a:latin typeface="Lucida Sans Unicode"/>
                <a:cs typeface="Lucida Sans Unicode"/>
              </a:rPr>
              <a:t> </a:t>
            </a:r>
            <a:r>
              <a:rPr spc="-10" dirty="0">
                <a:latin typeface="Microsoft YaHei"/>
                <a:cs typeface="Microsoft YaHei"/>
              </a:rPr>
              <a:t>кредити</a:t>
            </a:r>
            <a:r>
              <a:rPr spc="-145" dirty="0">
                <a:latin typeface="Microsoft YaHei"/>
                <a:cs typeface="Microsoft YaHei"/>
              </a:rPr>
              <a:t> </a:t>
            </a:r>
            <a:r>
              <a:rPr spc="-10" dirty="0">
                <a:latin typeface="Lucida Sans Unicode"/>
                <a:cs typeface="Lucida Sans Unicode"/>
              </a:rPr>
              <a:t>ECTS):</a:t>
            </a:r>
          </a:p>
          <a:p>
            <a:pPr marL="12700" marR="3601720">
              <a:lnSpc>
                <a:spcPct val="123200"/>
              </a:lnSpc>
            </a:pPr>
            <a:r>
              <a:rPr spc="-35" dirty="0" err="1">
                <a:latin typeface="Microsoft YaHei"/>
                <a:cs typeface="Microsoft YaHei"/>
              </a:rPr>
              <a:t>Дисциплıна</a:t>
            </a:r>
            <a:r>
              <a:rPr spc="-155" dirty="0">
                <a:latin typeface="Microsoft YaHei"/>
                <a:cs typeface="Microsoft YaHei"/>
              </a:rPr>
              <a:t> </a:t>
            </a:r>
            <a:r>
              <a:rPr dirty="0">
                <a:latin typeface="Microsoft YaHei"/>
                <a:cs typeface="Microsoft YaHei"/>
              </a:rPr>
              <a:t>вивчається</a:t>
            </a:r>
            <a:r>
              <a:rPr spc="-150" dirty="0">
                <a:latin typeface="Microsoft YaHei"/>
                <a:cs typeface="Microsoft YaHei"/>
              </a:rPr>
              <a:t> </a:t>
            </a:r>
            <a:r>
              <a:rPr dirty="0">
                <a:latin typeface="Microsoft YaHei"/>
                <a:cs typeface="Microsoft YaHei"/>
              </a:rPr>
              <a:t>у</a:t>
            </a:r>
            <a:r>
              <a:rPr spc="-150" dirty="0">
                <a:latin typeface="Microsoft YaHei"/>
                <a:cs typeface="Microsoft YaHei"/>
              </a:rPr>
              <a:t> </a:t>
            </a:r>
            <a:r>
              <a:rPr spc="-175" dirty="0">
                <a:latin typeface="Lucida Sans Unicode"/>
                <a:cs typeface="Lucida Sans Unicode"/>
              </a:rPr>
              <a:t>2-</a:t>
            </a:r>
            <a:r>
              <a:rPr spc="-10" dirty="0">
                <a:latin typeface="Microsoft YaHei"/>
                <a:cs typeface="Microsoft YaHei"/>
              </a:rPr>
              <a:t>му</a:t>
            </a:r>
            <a:r>
              <a:rPr spc="-155" dirty="0">
                <a:latin typeface="Microsoft YaHei"/>
                <a:cs typeface="Microsoft YaHei"/>
              </a:rPr>
              <a:t> </a:t>
            </a:r>
            <a:r>
              <a:rPr spc="-45" dirty="0">
                <a:latin typeface="Microsoft YaHei"/>
                <a:cs typeface="Microsoft YaHei"/>
              </a:rPr>
              <a:t>семестрı</a:t>
            </a:r>
            <a:r>
              <a:rPr spc="-45" dirty="0">
                <a:latin typeface="Lucida Sans Unicode"/>
                <a:cs typeface="Lucida Sans Unicode"/>
              </a:rPr>
              <a:t>. </a:t>
            </a:r>
            <a:r>
              <a:rPr spc="-35" dirty="0">
                <a:latin typeface="Microsoft YaHei"/>
                <a:cs typeface="Microsoft YaHei"/>
              </a:rPr>
              <a:t>Форма</a:t>
            </a:r>
            <a:r>
              <a:rPr spc="-185" dirty="0">
                <a:latin typeface="Microsoft YaHei"/>
                <a:cs typeface="Microsoft YaHei"/>
              </a:rPr>
              <a:t> </a:t>
            </a:r>
            <a:r>
              <a:rPr spc="-60" dirty="0">
                <a:latin typeface="Microsoft YaHei"/>
                <a:cs typeface="Microsoft YaHei"/>
              </a:rPr>
              <a:t>пıдсумкового</a:t>
            </a:r>
            <a:r>
              <a:rPr spc="-180" dirty="0">
                <a:latin typeface="Microsoft YaHei"/>
                <a:cs typeface="Microsoft YaHei"/>
              </a:rPr>
              <a:t> </a:t>
            </a:r>
            <a:r>
              <a:rPr spc="-60" dirty="0">
                <a:latin typeface="Microsoft YaHei"/>
                <a:cs typeface="Microsoft YaHei"/>
              </a:rPr>
              <a:t>контролю</a:t>
            </a:r>
            <a:r>
              <a:rPr spc="-185" dirty="0">
                <a:latin typeface="Microsoft YaHei"/>
                <a:cs typeface="Microsoft YaHei"/>
              </a:rPr>
              <a:t> </a:t>
            </a:r>
            <a:r>
              <a:rPr dirty="0">
                <a:latin typeface="Lucida Sans Unicode"/>
                <a:cs typeface="Lucida Sans Unicode"/>
              </a:rPr>
              <a:t>-</a:t>
            </a:r>
            <a:r>
              <a:rPr spc="-250" dirty="0">
                <a:latin typeface="Lucida Sans Unicode"/>
                <a:cs typeface="Lucida Sans Unicode"/>
              </a:rPr>
              <a:t> </a:t>
            </a:r>
            <a:r>
              <a:rPr spc="-10" dirty="0">
                <a:latin typeface="Microsoft YaHei"/>
                <a:cs typeface="Microsoft YaHei"/>
              </a:rPr>
              <a:t>залıк</a:t>
            </a:r>
            <a:r>
              <a:rPr spc="-10" dirty="0">
                <a:latin typeface="Lucida Sans Unicode"/>
                <a:cs typeface="Lucida Sans Unicode"/>
              </a:rPr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3448608" y="0"/>
            <a:ext cx="4839970" cy="9959340"/>
            <a:chOff x="13448608" y="0"/>
            <a:chExt cx="4839970" cy="995934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037736" y="0"/>
              <a:ext cx="4250263" cy="995925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48608" y="885853"/>
              <a:ext cx="4668636" cy="4394011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07123" y="458736"/>
            <a:ext cx="295793" cy="1147355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44171" y="417344"/>
            <a:ext cx="838898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0" dirty="0"/>
              <a:t>Мета</a:t>
            </a:r>
            <a:r>
              <a:rPr spc="-335" dirty="0"/>
              <a:t> </a:t>
            </a:r>
            <a:r>
              <a:rPr spc="-50" dirty="0"/>
              <a:t>та</a:t>
            </a:r>
            <a:r>
              <a:rPr spc="-330" dirty="0"/>
              <a:t> </a:t>
            </a:r>
            <a:r>
              <a:rPr spc="-155" dirty="0"/>
              <a:t>завдання</a:t>
            </a:r>
            <a:r>
              <a:rPr spc="-330" dirty="0"/>
              <a:t> </a:t>
            </a:r>
            <a:r>
              <a:rPr spc="-135" dirty="0"/>
              <a:t>навчальної</a:t>
            </a:r>
            <a:r>
              <a:rPr spc="-335" dirty="0"/>
              <a:t> </a:t>
            </a:r>
            <a:r>
              <a:rPr spc="-50" dirty="0"/>
              <a:t>дисциплıни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158476" y="715204"/>
            <a:ext cx="12575540" cy="8898890"/>
          </a:xfrm>
          <a:prstGeom prst="rect">
            <a:avLst/>
          </a:prstGeom>
        </p:spPr>
        <p:txBody>
          <a:bodyPr vert="horz" wrap="square" lIns="0" tIns="14605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150"/>
              </a:spcBef>
            </a:pPr>
            <a:r>
              <a:rPr sz="1950" b="1" spc="-50" dirty="0">
                <a:solidFill>
                  <a:srgbClr val="FFFFFF"/>
                </a:solidFill>
                <a:latin typeface="Tahoma"/>
                <a:cs typeface="Tahoma"/>
              </a:rPr>
              <a:t>T</a:t>
            </a:r>
            <a:endParaRPr sz="1950">
              <a:latin typeface="Tahoma"/>
              <a:cs typeface="Tahoma"/>
            </a:endParaRPr>
          </a:p>
          <a:p>
            <a:pPr marL="12700" marR="873125" algn="just">
              <a:lnSpc>
                <a:spcPct val="116500"/>
              </a:lnSpc>
              <a:spcBef>
                <a:spcPts val="755"/>
              </a:spcBef>
            </a:pPr>
            <a:r>
              <a:rPr sz="2200" dirty="0">
                <a:solidFill>
                  <a:srgbClr val="0C8EB5"/>
                </a:solidFill>
                <a:latin typeface="Arial Black"/>
                <a:cs typeface="Arial Black"/>
              </a:rPr>
              <a:t>Предметом</a:t>
            </a:r>
            <a:r>
              <a:rPr sz="2200" spc="-15" dirty="0">
                <a:solidFill>
                  <a:srgbClr val="0C8EB5"/>
                </a:solidFill>
                <a:latin typeface="Arial Black"/>
                <a:cs typeface="Arial Black"/>
              </a:rPr>
              <a:t> 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вивчення</a:t>
            </a:r>
            <a:r>
              <a:rPr sz="2200" spc="7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дисциплıни</a:t>
            </a:r>
            <a:r>
              <a:rPr sz="2200" spc="7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є</a:t>
            </a:r>
            <a:r>
              <a:rPr sz="2200" spc="7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00" spc="-35" dirty="0">
                <a:solidFill>
                  <a:srgbClr val="0C8EB5"/>
                </a:solidFill>
                <a:latin typeface="Microsoft YaHei"/>
                <a:cs typeface="Microsoft YaHei"/>
              </a:rPr>
              <a:t>теоретико</a:t>
            </a:r>
            <a:r>
              <a:rPr sz="22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-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практичнı</a:t>
            </a:r>
            <a:r>
              <a:rPr sz="2200" spc="7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аспекти</a:t>
            </a:r>
            <a:r>
              <a:rPr sz="2200" spc="7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аналıтичної </a:t>
            </a:r>
            <a:r>
              <a:rPr sz="2200" spc="-20" dirty="0">
                <a:solidFill>
                  <a:srgbClr val="0C8EB5"/>
                </a:solidFill>
                <a:latin typeface="Microsoft YaHei"/>
                <a:cs typeface="Microsoft YaHei"/>
              </a:rPr>
              <a:t>роботи</a:t>
            </a:r>
            <a:r>
              <a:rPr sz="22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в</a:t>
            </a:r>
            <a:r>
              <a:rPr sz="22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медицинı</a:t>
            </a:r>
            <a:r>
              <a:rPr sz="22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методичний</a:t>
            </a:r>
            <a:r>
              <a:rPr sz="22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ıнструментарıй</a:t>
            </a:r>
            <a:r>
              <a:rPr sz="22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30" dirty="0">
                <a:solidFill>
                  <a:srgbClr val="0C8EB5"/>
                </a:solidFill>
                <a:latin typeface="Microsoft YaHei"/>
                <a:cs typeface="Microsoft YaHei"/>
              </a:rPr>
              <a:t>економıчного</a:t>
            </a:r>
            <a:r>
              <a:rPr sz="22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аналıзу</a:t>
            </a:r>
            <a:r>
              <a:rPr sz="22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(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сукупнıсть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методıв</a:t>
            </a:r>
            <a:r>
              <a:rPr sz="22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2200" spc="6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прийомıв</a:t>
            </a:r>
            <a:r>
              <a:rPr sz="2200" spc="11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аналıтичного</a:t>
            </a:r>
            <a:r>
              <a:rPr sz="2200" spc="10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дослıдження</a:t>
            </a:r>
            <a:r>
              <a:rPr sz="2200" dirty="0">
                <a:solidFill>
                  <a:srgbClr val="0C8EB5"/>
                </a:solidFill>
                <a:latin typeface="Lucida Sans Unicode"/>
                <a:cs typeface="Lucida Sans Unicode"/>
              </a:rPr>
              <a:t>)</a:t>
            </a:r>
            <a:r>
              <a:rPr sz="2200" spc="6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в</a:t>
            </a:r>
            <a:r>
              <a:rPr sz="2200" spc="10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загальнıй</a:t>
            </a:r>
            <a:r>
              <a:rPr sz="2200" spc="11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системı</a:t>
            </a:r>
            <a:r>
              <a:rPr sz="2200" spc="10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управлıння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закладом</a:t>
            </a:r>
            <a:r>
              <a:rPr sz="2200" spc="3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охорони</a:t>
            </a:r>
            <a:r>
              <a:rPr sz="2200" spc="3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здоров</a:t>
            </a:r>
            <a:r>
              <a:rPr sz="2200" dirty="0">
                <a:solidFill>
                  <a:srgbClr val="0C8EB5"/>
                </a:solidFill>
                <a:latin typeface="Lucida Sans Unicode"/>
                <a:cs typeface="Lucida Sans Unicode"/>
              </a:rPr>
              <a:t>’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я</a:t>
            </a:r>
            <a:r>
              <a:rPr sz="2200" spc="3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00" spc="3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прийняття</a:t>
            </a:r>
            <a:r>
              <a:rPr sz="2200" spc="3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управлıнських</a:t>
            </a:r>
            <a:r>
              <a:rPr sz="2200" spc="3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рıшень</a:t>
            </a:r>
            <a:r>
              <a:rPr sz="2200" spc="3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менеджерами</a:t>
            </a:r>
            <a:r>
              <a:rPr sz="2200" spc="3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50" dirty="0">
                <a:solidFill>
                  <a:srgbClr val="0C8EB5"/>
                </a:solidFill>
                <a:latin typeface="Microsoft YaHei"/>
                <a:cs typeface="Microsoft YaHei"/>
              </a:rPr>
              <a:t>в </a:t>
            </a:r>
            <a:r>
              <a:rPr sz="2200" spc="-20" dirty="0">
                <a:solidFill>
                  <a:srgbClr val="0C8EB5"/>
                </a:solidFill>
                <a:latin typeface="Microsoft YaHei"/>
                <a:cs typeface="Microsoft YaHei"/>
              </a:rPr>
              <a:t>умовах</a:t>
            </a:r>
            <a:r>
              <a:rPr sz="22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45" dirty="0">
                <a:solidFill>
                  <a:srgbClr val="0C8EB5"/>
                </a:solidFill>
                <a:latin typeface="Microsoft YaHei"/>
                <a:cs typeface="Microsoft YaHei"/>
              </a:rPr>
              <a:t>фıнансово</a:t>
            </a:r>
            <a:r>
              <a:rPr sz="22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-</a:t>
            </a:r>
            <a:r>
              <a:rPr sz="2200" spc="-35" dirty="0">
                <a:solidFill>
                  <a:srgbClr val="0C8EB5"/>
                </a:solidFill>
                <a:latin typeface="Microsoft YaHei"/>
                <a:cs typeface="Microsoft YaHei"/>
              </a:rPr>
              <a:t>господарської</a:t>
            </a:r>
            <a:r>
              <a:rPr sz="22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дıяльностı</a:t>
            </a:r>
            <a:r>
              <a:rPr sz="22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50" dirty="0">
                <a:solidFill>
                  <a:srgbClr val="0C8EB5"/>
                </a:solidFill>
                <a:latin typeface="Microsoft YaHei"/>
                <a:cs typeface="Microsoft YaHei"/>
              </a:rPr>
              <a:t>суб</a:t>
            </a:r>
            <a:r>
              <a:rPr sz="2200" spc="-50" dirty="0">
                <a:solidFill>
                  <a:srgbClr val="0C8EB5"/>
                </a:solidFill>
                <a:latin typeface="Lucida Sans Unicode"/>
                <a:cs typeface="Lucida Sans Unicode"/>
              </a:rPr>
              <a:t>’</a:t>
            </a:r>
            <a:r>
              <a:rPr sz="2200" spc="-50" dirty="0">
                <a:solidFill>
                  <a:srgbClr val="0C8EB5"/>
                </a:solidFill>
                <a:latin typeface="Microsoft YaHei"/>
                <a:cs typeface="Microsoft YaHei"/>
              </a:rPr>
              <a:t>єктıв</a:t>
            </a:r>
            <a:r>
              <a:rPr sz="22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господарювання</a:t>
            </a:r>
            <a:endParaRPr sz="2200">
              <a:latin typeface="Microsoft YaHei"/>
              <a:cs typeface="Microsoft YaHei"/>
            </a:endParaRPr>
          </a:p>
          <a:p>
            <a:pPr marL="12700" marR="962025">
              <a:lnSpc>
                <a:spcPct val="114100"/>
              </a:lnSpc>
              <a:spcBef>
                <a:spcPts val="3095"/>
              </a:spcBef>
            </a:pPr>
            <a:r>
              <a:rPr sz="2300" spc="-75" dirty="0">
                <a:solidFill>
                  <a:srgbClr val="0C8EB5"/>
                </a:solidFill>
                <a:latin typeface="Arial Black"/>
                <a:cs typeface="Arial Black"/>
              </a:rPr>
              <a:t>Мета</a:t>
            </a:r>
            <a:r>
              <a:rPr sz="2300" spc="-155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вивчення</a:t>
            </a:r>
            <a:r>
              <a:rPr sz="2300" spc="-1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навчальної</a:t>
            </a:r>
            <a:r>
              <a:rPr sz="2300" spc="-1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дисциплıни</a:t>
            </a:r>
            <a:r>
              <a:rPr sz="2300" spc="-10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полягає</a:t>
            </a:r>
            <a:r>
              <a:rPr sz="2300" spc="-1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у</a:t>
            </a:r>
            <a:r>
              <a:rPr sz="2300" spc="-1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35" dirty="0">
                <a:solidFill>
                  <a:srgbClr val="0C8EB5"/>
                </a:solidFill>
                <a:latin typeface="Microsoft YaHei"/>
                <a:cs typeface="Microsoft YaHei"/>
              </a:rPr>
              <a:t>формуваннı</a:t>
            </a:r>
            <a:r>
              <a:rPr sz="2300" spc="-10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теоретичних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знань</a:t>
            </a:r>
            <a:r>
              <a:rPr sz="23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3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набутı</a:t>
            </a:r>
            <a:r>
              <a:rPr sz="23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25" dirty="0">
                <a:solidFill>
                  <a:srgbClr val="0C8EB5"/>
                </a:solidFill>
                <a:latin typeface="Microsoft YaHei"/>
                <a:cs typeface="Microsoft YaHei"/>
              </a:rPr>
              <a:t>здобувачами</a:t>
            </a:r>
            <a:r>
              <a:rPr sz="23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практичних</a:t>
            </a:r>
            <a:r>
              <a:rPr sz="23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навичок</a:t>
            </a:r>
            <a:r>
              <a:rPr sz="23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з</a:t>
            </a:r>
            <a:r>
              <a:rPr sz="23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20" dirty="0">
                <a:solidFill>
                  <a:srgbClr val="0C8EB5"/>
                </a:solidFill>
                <a:latin typeface="Microsoft YaHei"/>
                <a:cs typeface="Microsoft YaHei"/>
              </a:rPr>
              <a:t>органıзацıї</a:t>
            </a:r>
            <a:r>
              <a:rPr sz="23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3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методики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здıйснення</a:t>
            </a:r>
            <a:r>
              <a:rPr sz="2300" spc="-1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35" dirty="0">
                <a:solidFill>
                  <a:srgbClr val="0C8EB5"/>
                </a:solidFill>
                <a:latin typeface="Microsoft YaHei"/>
                <a:cs typeface="Microsoft YaHei"/>
              </a:rPr>
              <a:t>економıчного</a:t>
            </a:r>
            <a:r>
              <a:rPr sz="2300" spc="-10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аналıзу</a:t>
            </a:r>
            <a:r>
              <a:rPr sz="2300" spc="-10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в</a:t>
            </a:r>
            <a:r>
              <a:rPr sz="2300" spc="-10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50" dirty="0">
                <a:solidFill>
                  <a:srgbClr val="0C8EB5"/>
                </a:solidFill>
                <a:latin typeface="Microsoft YaHei"/>
                <a:cs typeface="Microsoft YaHei"/>
              </a:rPr>
              <a:t>медицинı</a:t>
            </a:r>
            <a:r>
              <a:rPr sz="2300" spc="-5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2300" spc="-1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засвоєння</a:t>
            </a:r>
            <a:r>
              <a:rPr sz="2300" spc="-10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20" dirty="0">
                <a:solidFill>
                  <a:srgbClr val="0C8EB5"/>
                </a:solidFill>
                <a:latin typeface="Microsoft YaHei"/>
                <a:cs typeface="Microsoft YaHei"/>
              </a:rPr>
              <a:t>прогресивних</a:t>
            </a:r>
            <a:r>
              <a:rPr sz="2300" spc="-10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70" dirty="0">
                <a:solidFill>
                  <a:srgbClr val="0C8EB5"/>
                </a:solidFill>
                <a:latin typeface="Microsoft YaHei"/>
                <a:cs typeface="Microsoft YaHei"/>
              </a:rPr>
              <a:t>форм</a:t>
            </a:r>
            <a:r>
              <a:rPr sz="2300" spc="-10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50" dirty="0">
                <a:solidFill>
                  <a:srgbClr val="0C8EB5"/>
                </a:solidFill>
                <a:latin typeface="Microsoft YaHei"/>
                <a:cs typeface="Microsoft YaHei"/>
              </a:rPr>
              <a:t>ı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технıки</a:t>
            </a:r>
            <a:r>
              <a:rPr sz="23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20" dirty="0">
                <a:solidFill>
                  <a:srgbClr val="0C8EB5"/>
                </a:solidFill>
                <a:latin typeface="Microsoft YaHei"/>
                <a:cs typeface="Microsoft YaHei"/>
              </a:rPr>
              <a:t>економıчних</a:t>
            </a:r>
            <a:r>
              <a:rPr sz="23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50" dirty="0">
                <a:solidFill>
                  <a:srgbClr val="0C8EB5"/>
                </a:solidFill>
                <a:latin typeface="Microsoft YaHei"/>
                <a:cs typeface="Microsoft YaHei"/>
              </a:rPr>
              <a:t>розрахункıв</a:t>
            </a:r>
            <a:r>
              <a:rPr sz="2300" spc="-5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2300" spc="-12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300" spc="-30" dirty="0">
                <a:solidFill>
                  <a:srgbClr val="0C8EB5"/>
                </a:solidFill>
                <a:latin typeface="Microsoft YaHei"/>
                <a:cs typeface="Microsoft YaHei"/>
              </a:rPr>
              <a:t>формування</a:t>
            </a:r>
            <a:r>
              <a:rPr sz="23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20" dirty="0">
                <a:solidFill>
                  <a:srgbClr val="0C8EB5"/>
                </a:solidFill>
                <a:latin typeface="Microsoft YaHei"/>
                <a:cs typeface="Microsoft YaHei"/>
              </a:rPr>
              <a:t>висновкıв</a:t>
            </a:r>
            <a:r>
              <a:rPr sz="23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3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35" dirty="0">
                <a:solidFill>
                  <a:srgbClr val="0C8EB5"/>
                </a:solidFill>
                <a:latin typeface="Microsoft YaHei"/>
                <a:cs typeface="Microsoft YaHei"/>
              </a:rPr>
              <a:t>пропозицıй</a:t>
            </a:r>
            <a:r>
              <a:rPr sz="23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20" dirty="0">
                <a:solidFill>
                  <a:srgbClr val="0C8EB5"/>
                </a:solidFill>
                <a:latin typeface="Microsoft YaHei"/>
                <a:cs typeface="Microsoft YaHei"/>
              </a:rPr>
              <a:t>щодо покращення</a:t>
            </a:r>
            <a:r>
              <a:rPr sz="23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35" dirty="0">
                <a:solidFill>
                  <a:srgbClr val="0C8EB5"/>
                </a:solidFill>
                <a:latin typeface="Microsoft YaHei"/>
                <a:cs typeface="Microsoft YaHei"/>
              </a:rPr>
              <a:t>економıчного</a:t>
            </a:r>
            <a:r>
              <a:rPr sz="23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стану</a:t>
            </a:r>
            <a:r>
              <a:rPr sz="23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закладу</a:t>
            </a:r>
            <a:r>
              <a:rPr sz="23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30" dirty="0">
                <a:solidFill>
                  <a:srgbClr val="0C8EB5"/>
                </a:solidFill>
                <a:latin typeface="Microsoft YaHei"/>
                <a:cs typeface="Microsoft YaHei"/>
              </a:rPr>
              <a:t>охорони</a:t>
            </a:r>
            <a:r>
              <a:rPr sz="23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60" dirty="0">
                <a:solidFill>
                  <a:srgbClr val="0C8EB5"/>
                </a:solidFill>
                <a:latin typeface="Microsoft YaHei"/>
                <a:cs typeface="Microsoft YaHei"/>
              </a:rPr>
              <a:t>здоров</a:t>
            </a:r>
            <a:r>
              <a:rPr sz="230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’</a:t>
            </a:r>
            <a:r>
              <a:rPr sz="2300" spc="-60" dirty="0">
                <a:solidFill>
                  <a:srgbClr val="0C8EB5"/>
                </a:solidFill>
                <a:latin typeface="Microsoft YaHei"/>
                <a:cs typeface="Microsoft YaHei"/>
              </a:rPr>
              <a:t>я</a:t>
            </a:r>
            <a:r>
              <a:rPr sz="23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Lucida Sans Unicode"/>
                <a:cs typeface="Lucida Sans Unicode"/>
              </a:rPr>
              <a:t>(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ЗОЗ</a:t>
            </a:r>
            <a:r>
              <a:rPr sz="2300" dirty="0">
                <a:solidFill>
                  <a:srgbClr val="0C8EB5"/>
                </a:solidFill>
                <a:latin typeface="Lucida Sans Unicode"/>
                <a:cs typeface="Lucida Sans Unicode"/>
              </a:rPr>
              <a:t>),</a:t>
            </a:r>
            <a:r>
              <a:rPr sz="23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усвıдомлення </a:t>
            </a:r>
            <a:r>
              <a:rPr sz="2300" spc="-30" dirty="0">
                <a:solidFill>
                  <a:srgbClr val="0C8EB5"/>
                </a:solidFill>
                <a:latin typeface="Microsoft YaHei"/>
                <a:cs typeface="Microsoft YaHei"/>
              </a:rPr>
              <a:t>ролı</a:t>
            </a:r>
            <a:r>
              <a:rPr sz="2300" spc="-10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35" dirty="0">
                <a:solidFill>
                  <a:srgbClr val="0C8EB5"/>
                </a:solidFill>
                <a:latin typeface="Microsoft YaHei"/>
                <a:cs typeface="Microsoft YaHei"/>
              </a:rPr>
              <a:t>економıчного</a:t>
            </a:r>
            <a:r>
              <a:rPr sz="2300" spc="-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аналıзу</a:t>
            </a:r>
            <a:r>
              <a:rPr sz="230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у</a:t>
            </a:r>
            <a:r>
              <a:rPr sz="2300" spc="-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сучасних</a:t>
            </a:r>
            <a:r>
              <a:rPr sz="2300" spc="-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20" dirty="0">
                <a:solidFill>
                  <a:srgbClr val="0C8EB5"/>
                </a:solidFill>
                <a:latin typeface="Microsoft YaHei"/>
                <a:cs typeface="Microsoft YaHei"/>
              </a:rPr>
              <a:t>умовах</a:t>
            </a:r>
            <a:r>
              <a:rPr sz="2300" spc="-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50" dirty="0">
                <a:solidFill>
                  <a:srgbClr val="0C8EB5"/>
                </a:solidFill>
                <a:latin typeface="Microsoft YaHei"/>
                <a:cs typeface="Microsoft YaHei"/>
              </a:rPr>
              <a:t>господарювання</a:t>
            </a:r>
            <a:r>
              <a:rPr sz="2300" spc="-5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2300" spc="-13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а</a:t>
            </a:r>
            <a:r>
              <a:rPr sz="2300" spc="-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також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вирıшення</a:t>
            </a:r>
            <a:r>
              <a:rPr sz="23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аналıтичних</a:t>
            </a:r>
            <a:r>
              <a:rPr sz="23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25" dirty="0">
                <a:solidFill>
                  <a:srgbClr val="0C8EB5"/>
                </a:solidFill>
                <a:latin typeface="Microsoft YaHei"/>
                <a:cs typeface="Microsoft YaHei"/>
              </a:rPr>
              <a:t>завдань</a:t>
            </a:r>
            <a:r>
              <a:rPr sz="23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23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300" spc="-35" dirty="0">
                <a:solidFill>
                  <a:srgbClr val="0C8EB5"/>
                </a:solidFill>
                <a:latin typeface="Microsoft YaHei"/>
                <a:cs typeface="Microsoft YaHei"/>
              </a:rPr>
              <a:t>сформованих</a:t>
            </a:r>
            <a:r>
              <a:rPr sz="23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рıзними</a:t>
            </a:r>
            <a:r>
              <a:rPr sz="23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25" dirty="0">
                <a:solidFill>
                  <a:srgbClr val="0C8EB5"/>
                </a:solidFill>
                <a:latin typeface="Microsoft YaHei"/>
                <a:cs typeface="Microsoft YaHei"/>
              </a:rPr>
              <a:t>користувачами</a:t>
            </a:r>
            <a:r>
              <a:rPr sz="23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50" dirty="0">
                <a:solidFill>
                  <a:srgbClr val="0C8EB5"/>
                </a:solidFill>
                <a:latin typeface="Microsoft YaHei"/>
                <a:cs typeface="Microsoft YaHei"/>
              </a:rPr>
              <a:t>в </a:t>
            </a:r>
            <a:r>
              <a:rPr sz="2300" spc="-45" dirty="0">
                <a:solidFill>
                  <a:srgbClr val="0C8EB5"/>
                </a:solidFill>
                <a:latin typeface="Microsoft YaHei"/>
                <a:cs typeface="Microsoft YaHei"/>
              </a:rPr>
              <a:t>процесı</a:t>
            </a:r>
            <a:r>
              <a:rPr sz="2300" spc="-12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управлıння</a:t>
            </a:r>
            <a:r>
              <a:rPr sz="2300" spc="-1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20" dirty="0">
                <a:solidFill>
                  <a:srgbClr val="0C8EB5"/>
                </a:solidFill>
                <a:latin typeface="Microsoft YaHei"/>
                <a:cs typeface="Microsoft YaHei"/>
              </a:rPr>
              <a:t>ЗОЗ</a:t>
            </a:r>
            <a:r>
              <a:rPr sz="23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300">
              <a:latin typeface="Lucida Sans Unicode"/>
              <a:cs typeface="Lucida Sans Unicode"/>
            </a:endParaRPr>
          </a:p>
          <a:p>
            <a:pPr marL="12700" marR="913765">
              <a:lnSpc>
                <a:spcPct val="114100"/>
              </a:lnSpc>
              <a:spcBef>
                <a:spcPts val="3155"/>
              </a:spcBef>
            </a:pPr>
            <a:r>
              <a:rPr sz="2300" spc="-100" dirty="0">
                <a:solidFill>
                  <a:srgbClr val="0C8EB5"/>
                </a:solidFill>
                <a:latin typeface="Arial Black"/>
                <a:cs typeface="Arial Black"/>
              </a:rPr>
              <a:t>Завдання</a:t>
            </a:r>
            <a:r>
              <a:rPr sz="2300" spc="-155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вивчення</a:t>
            </a:r>
            <a:r>
              <a:rPr sz="2300" spc="-114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навчальної</a:t>
            </a:r>
            <a:r>
              <a:rPr sz="2300" spc="-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40" dirty="0">
                <a:solidFill>
                  <a:srgbClr val="0C8EB5"/>
                </a:solidFill>
                <a:latin typeface="Microsoft YaHei"/>
                <a:cs typeface="Microsoft YaHei"/>
              </a:rPr>
              <a:t>дисциплıни</a:t>
            </a:r>
            <a:r>
              <a:rPr sz="230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:</a:t>
            </a:r>
            <a:r>
              <a:rPr sz="2300" spc="-1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вивчення</a:t>
            </a:r>
            <a:r>
              <a:rPr sz="2300" spc="-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методичних</a:t>
            </a:r>
            <a:r>
              <a:rPr sz="230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прийомıв </a:t>
            </a:r>
            <a:r>
              <a:rPr sz="2300" spc="-35" dirty="0">
                <a:solidFill>
                  <a:srgbClr val="0C8EB5"/>
                </a:solidFill>
                <a:latin typeface="Microsoft YaHei"/>
                <a:cs typeface="Microsoft YaHei"/>
              </a:rPr>
              <a:t>економıчного</a:t>
            </a:r>
            <a:r>
              <a:rPr sz="230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40" dirty="0">
                <a:solidFill>
                  <a:srgbClr val="0C8EB5"/>
                </a:solidFill>
                <a:latin typeface="Microsoft YaHei"/>
                <a:cs typeface="Microsoft YaHei"/>
              </a:rPr>
              <a:t>аналıзу</a:t>
            </a:r>
            <a:r>
              <a:rPr sz="230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2300" spc="-13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технологıї</a:t>
            </a:r>
            <a:r>
              <a:rPr sz="230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їх</a:t>
            </a:r>
            <a:r>
              <a:rPr sz="230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застосування</a:t>
            </a:r>
            <a:r>
              <a:rPr sz="230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для</a:t>
            </a:r>
            <a:r>
              <a:rPr sz="230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вирıшення</a:t>
            </a:r>
            <a:r>
              <a:rPr sz="230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аналıтичних </a:t>
            </a:r>
            <a:r>
              <a:rPr sz="2300" spc="-25" dirty="0">
                <a:solidFill>
                  <a:srgbClr val="0C8EB5"/>
                </a:solidFill>
                <a:latin typeface="Microsoft YaHei"/>
                <a:cs typeface="Microsoft YaHei"/>
              </a:rPr>
              <a:t>завдань</a:t>
            </a:r>
            <a:r>
              <a:rPr sz="23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2300" spc="-1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що</a:t>
            </a:r>
            <a:r>
              <a:rPr sz="230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40" dirty="0">
                <a:solidFill>
                  <a:srgbClr val="0C8EB5"/>
                </a:solidFill>
                <a:latin typeface="Microsoft YaHei"/>
                <a:cs typeface="Microsoft YaHei"/>
              </a:rPr>
              <a:t>формулюються</a:t>
            </a:r>
            <a:r>
              <a:rPr sz="23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20" dirty="0">
                <a:solidFill>
                  <a:srgbClr val="0C8EB5"/>
                </a:solidFill>
                <a:latin typeface="Microsoft YaHei"/>
                <a:cs typeface="Microsoft YaHei"/>
              </a:rPr>
              <a:t>власником</a:t>
            </a:r>
            <a:r>
              <a:rPr sz="230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3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25" dirty="0">
                <a:solidFill>
                  <a:srgbClr val="0C8EB5"/>
                </a:solidFill>
                <a:latin typeface="Microsoft YaHei"/>
                <a:cs typeface="Microsoft YaHei"/>
              </a:rPr>
              <a:t>потребами</a:t>
            </a:r>
            <a:r>
              <a:rPr sz="230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45" dirty="0">
                <a:solidFill>
                  <a:srgbClr val="0C8EB5"/>
                </a:solidFill>
                <a:latin typeface="Microsoft YaHei"/>
                <a:cs typeface="Microsoft YaHei"/>
              </a:rPr>
              <a:t>управлıння</a:t>
            </a:r>
            <a:r>
              <a:rPr sz="23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2300" spc="-12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набуття</a:t>
            </a:r>
            <a:r>
              <a:rPr sz="230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вмıнь </a:t>
            </a:r>
            <a:r>
              <a:rPr sz="2300" spc="-20" dirty="0">
                <a:solidFill>
                  <a:srgbClr val="0C8EB5"/>
                </a:solidFill>
                <a:latin typeface="Microsoft YaHei"/>
                <a:cs typeface="Microsoft YaHei"/>
              </a:rPr>
              <a:t>документального</a:t>
            </a:r>
            <a:r>
              <a:rPr sz="23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35" dirty="0">
                <a:solidFill>
                  <a:srgbClr val="0C8EB5"/>
                </a:solidFill>
                <a:latin typeface="Microsoft YaHei"/>
                <a:cs typeface="Microsoft YaHei"/>
              </a:rPr>
              <a:t>оформлення</a:t>
            </a:r>
            <a:r>
              <a:rPr sz="23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результатıв</a:t>
            </a:r>
            <a:r>
              <a:rPr sz="23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20" dirty="0">
                <a:solidFill>
                  <a:srgbClr val="0C8EB5"/>
                </a:solidFill>
                <a:latin typeface="Microsoft YaHei"/>
                <a:cs typeface="Microsoft YaHei"/>
              </a:rPr>
              <a:t>проведених</a:t>
            </a:r>
            <a:r>
              <a:rPr sz="23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аналıтичних</a:t>
            </a:r>
            <a:r>
              <a:rPr sz="23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дослıджень</a:t>
            </a:r>
            <a:r>
              <a:rPr sz="23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, </a:t>
            </a:r>
            <a:r>
              <a:rPr sz="2300" spc="-40" dirty="0">
                <a:solidFill>
                  <a:srgbClr val="0C8EB5"/>
                </a:solidFill>
                <a:latin typeface="Microsoft YaHei"/>
                <a:cs typeface="Microsoft YaHei"/>
              </a:rPr>
              <a:t>формулювання </a:t>
            </a:r>
            <a:r>
              <a:rPr sz="2300" spc="-20" dirty="0">
                <a:solidFill>
                  <a:srgbClr val="0C8EB5"/>
                </a:solidFill>
                <a:latin typeface="Microsoft YaHei"/>
                <a:cs typeface="Microsoft YaHei"/>
              </a:rPr>
              <a:t>обґрунтованих</a:t>
            </a:r>
            <a:r>
              <a:rPr sz="23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аналıтичних</a:t>
            </a:r>
            <a:r>
              <a:rPr sz="23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20" dirty="0">
                <a:solidFill>
                  <a:srgbClr val="0C8EB5"/>
                </a:solidFill>
                <a:latin typeface="Microsoft YaHei"/>
                <a:cs typeface="Microsoft YaHei"/>
              </a:rPr>
              <a:t>висновкıв</a:t>
            </a:r>
            <a:r>
              <a:rPr sz="23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3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подальших</a:t>
            </a:r>
            <a:r>
              <a:rPr sz="23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напрямıв пıдвищення</a:t>
            </a:r>
            <a:r>
              <a:rPr sz="23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30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28699" y="597665"/>
            <a:ext cx="295793" cy="1147355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1028700" y="675224"/>
            <a:ext cx="16732885" cy="8869045"/>
            <a:chOff x="1028700" y="675224"/>
            <a:chExt cx="16732885" cy="886904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28700" y="1879552"/>
              <a:ext cx="15766308" cy="737874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444302" y="675224"/>
              <a:ext cx="5317177" cy="8868886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37667" rIns="0" bIns="0" rtlCol="0">
            <a:spAutoFit/>
          </a:bodyPr>
          <a:lstStyle/>
          <a:p>
            <a:pPr marL="681355">
              <a:lnSpc>
                <a:spcPct val="100000"/>
              </a:lnSpc>
              <a:spcBef>
                <a:spcPts val="100"/>
              </a:spcBef>
            </a:pPr>
            <a:r>
              <a:rPr sz="3200" spc="-125" dirty="0"/>
              <a:t>Структура</a:t>
            </a:r>
            <a:r>
              <a:rPr sz="3200" spc="-340" dirty="0"/>
              <a:t> </a:t>
            </a:r>
            <a:r>
              <a:rPr sz="3200" spc="-145" dirty="0"/>
              <a:t>навчальної</a:t>
            </a:r>
            <a:r>
              <a:rPr sz="3200" spc="-340" dirty="0"/>
              <a:t> </a:t>
            </a:r>
            <a:r>
              <a:rPr sz="3200" spc="-60" dirty="0"/>
              <a:t>дисциплıни</a:t>
            </a:r>
            <a:endParaRPr sz="3200"/>
          </a:p>
        </p:txBody>
      </p:sp>
      <p:sp>
        <p:nvSpPr>
          <p:cNvPr id="7" name="object 7"/>
          <p:cNvSpPr txBox="1"/>
          <p:nvPr/>
        </p:nvSpPr>
        <p:spPr>
          <a:xfrm>
            <a:off x="1870713" y="2298818"/>
            <a:ext cx="10039350" cy="688340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Тема</a:t>
            </a:r>
            <a:r>
              <a:rPr sz="2600" spc="-13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560" dirty="0">
                <a:solidFill>
                  <a:srgbClr val="FFFFFF"/>
                </a:solidFill>
                <a:latin typeface="Lucida Sans Unicode"/>
                <a:cs typeface="Lucida Sans Unicode"/>
              </a:rPr>
              <a:t>1.</a:t>
            </a:r>
            <a:r>
              <a:rPr sz="2600" spc="-13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600" spc="-35" dirty="0">
                <a:solidFill>
                  <a:srgbClr val="FFFFFF"/>
                </a:solidFill>
                <a:latin typeface="Microsoft YaHei"/>
                <a:cs typeface="Microsoft YaHei"/>
              </a:rPr>
              <a:t>Предмет</a:t>
            </a:r>
            <a:r>
              <a:rPr sz="2600" spc="-10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та</a:t>
            </a:r>
            <a:r>
              <a:rPr sz="2600" spc="-11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види</a:t>
            </a:r>
            <a:r>
              <a:rPr sz="2600" spc="-10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40" dirty="0">
                <a:solidFill>
                  <a:srgbClr val="FFFFFF"/>
                </a:solidFill>
                <a:latin typeface="Microsoft YaHei"/>
                <a:cs typeface="Microsoft YaHei"/>
              </a:rPr>
              <a:t>економıчного</a:t>
            </a:r>
            <a:r>
              <a:rPr sz="2600" spc="-10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аналıзу</a:t>
            </a:r>
            <a:r>
              <a:rPr sz="260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.</a:t>
            </a:r>
            <a:endParaRPr sz="2600">
              <a:latin typeface="Lucida Sans Unicode"/>
              <a:cs typeface="Lucida Sans Unicode"/>
            </a:endParaRPr>
          </a:p>
          <a:p>
            <a:pPr marL="12700" marR="5080">
              <a:lnSpc>
                <a:spcPct val="115399"/>
              </a:lnSpc>
              <a:tabLst>
                <a:tab pos="1133475" algn="l"/>
                <a:tab pos="1712595" algn="l"/>
                <a:tab pos="3278504" algn="l"/>
                <a:tab pos="3940810" algn="l"/>
                <a:tab pos="5752465" algn="l"/>
                <a:tab pos="8329295" algn="l"/>
                <a:tab pos="9835515" algn="l"/>
              </a:tabLst>
            </a:pPr>
            <a:r>
              <a:rPr sz="2600" spc="-20" dirty="0">
                <a:solidFill>
                  <a:srgbClr val="FFFFFF"/>
                </a:solidFill>
                <a:latin typeface="Microsoft YaHei"/>
                <a:cs typeface="Microsoft YaHei"/>
              </a:rPr>
              <a:t>Тема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	</a:t>
            </a:r>
            <a:r>
              <a:rPr sz="260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2.</a:t>
            </a:r>
            <a:r>
              <a:rPr sz="260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Методи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	</a:t>
            </a:r>
            <a:r>
              <a:rPr sz="2600" spc="-25" dirty="0">
                <a:solidFill>
                  <a:srgbClr val="FFFFFF"/>
                </a:solidFill>
                <a:latin typeface="Microsoft YaHei"/>
                <a:cs typeface="Microsoft YaHei"/>
              </a:rPr>
              <a:t>та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	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прийоми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	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економıчного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	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аналıзу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	</a:t>
            </a:r>
            <a:r>
              <a:rPr sz="2600" spc="-50" dirty="0">
                <a:solidFill>
                  <a:srgbClr val="FFFFFF"/>
                </a:solidFill>
                <a:latin typeface="Microsoft YaHei"/>
                <a:cs typeface="Microsoft YaHei"/>
              </a:rPr>
              <a:t>в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медицинı</a:t>
            </a:r>
            <a:r>
              <a:rPr sz="260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.</a:t>
            </a:r>
            <a:endParaRPr sz="2600">
              <a:latin typeface="Lucida Sans Unicode"/>
              <a:cs typeface="Lucida Sans Unicode"/>
            </a:endParaRPr>
          </a:p>
          <a:p>
            <a:pPr marL="12700" marR="1699895">
              <a:lnSpc>
                <a:spcPct val="115399"/>
              </a:lnSpc>
            </a:pP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Тема</a:t>
            </a:r>
            <a:r>
              <a:rPr sz="2600" spc="-16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215" dirty="0">
                <a:solidFill>
                  <a:srgbClr val="FFFFFF"/>
                </a:solidFill>
                <a:latin typeface="Lucida Sans Unicode"/>
                <a:cs typeface="Lucida Sans Unicode"/>
              </a:rPr>
              <a:t>3.</a:t>
            </a:r>
            <a:r>
              <a:rPr sz="2600" spc="-13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600" spc="-20" dirty="0">
                <a:solidFill>
                  <a:srgbClr val="FFFFFF"/>
                </a:solidFill>
                <a:latin typeface="Microsoft YaHei"/>
                <a:cs typeface="Microsoft YaHei"/>
              </a:rPr>
              <a:t>Інформацıйна</a:t>
            </a:r>
            <a:r>
              <a:rPr sz="2600" spc="-114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база</a:t>
            </a:r>
            <a:r>
              <a:rPr sz="2600" spc="-12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40" dirty="0">
                <a:solidFill>
                  <a:srgbClr val="FFFFFF"/>
                </a:solidFill>
                <a:latin typeface="Microsoft YaHei"/>
                <a:cs typeface="Microsoft YaHei"/>
              </a:rPr>
              <a:t>економıчного</a:t>
            </a:r>
            <a:r>
              <a:rPr sz="2600" spc="-114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аналıзу</a:t>
            </a:r>
            <a:r>
              <a:rPr sz="260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.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Тема</a:t>
            </a:r>
            <a:r>
              <a:rPr sz="2600" spc="-8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4.</a:t>
            </a:r>
            <a:r>
              <a:rPr sz="2600" spc="-13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600" spc="-20" dirty="0">
                <a:solidFill>
                  <a:srgbClr val="FFFFFF"/>
                </a:solidFill>
                <a:latin typeface="Microsoft YaHei"/>
                <a:cs typeface="Microsoft YaHei"/>
              </a:rPr>
              <a:t>Органıзацıя</a:t>
            </a:r>
            <a:r>
              <a:rPr sz="2600" spc="-7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та</a:t>
            </a:r>
            <a:r>
              <a:rPr sz="2600" spc="-8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етапи</a:t>
            </a:r>
            <a:r>
              <a:rPr sz="2600" spc="-7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40" dirty="0">
                <a:solidFill>
                  <a:srgbClr val="FFFFFF"/>
                </a:solidFill>
                <a:latin typeface="Microsoft YaHei"/>
                <a:cs typeface="Microsoft YaHei"/>
              </a:rPr>
              <a:t>економıчного</a:t>
            </a:r>
            <a:r>
              <a:rPr sz="2600" spc="-8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аналıзу</a:t>
            </a:r>
            <a:r>
              <a:rPr sz="260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.</a:t>
            </a:r>
            <a:endParaRPr sz="2600">
              <a:latin typeface="Lucida Sans Unicode"/>
              <a:cs typeface="Lucida Sans Unicode"/>
            </a:endParaRPr>
          </a:p>
          <a:p>
            <a:pPr marL="12700" marR="986155">
              <a:lnSpc>
                <a:spcPct val="115399"/>
              </a:lnSpc>
            </a:pP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Тема</a:t>
            </a:r>
            <a:r>
              <a:rPr sz="2600" spc="-14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65" dirty="0">
                <a:solidFill>
                  <a:srgbClr val="FFFFFF"/>
                </a:solidFill>
                <a:latin typeface="Lucida Sans Unicode"/>
                <a:cs typeface="Lucida Sans Unicode"/>
              </a:rPr>
              <a:t>5.</a:t>
            </a:r>
            <a:r>
              <a:rPr sz="2600" spc="-13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600" spc="-20" dirty="0">
                <a:solidFill>
                  <a:srgbClr val="FFFFFF"/>
                </a:solidFill>
                <a:latin typeface="Microsoft YaHei"/>
                <a:cs typeface="Microsoft YaHei"/>
              </a:rPr>
              <a:t>Аналıз</a:t>
            </a:r>
            <a:r>
              <a:rPr sz="2600" spc="-11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20" dirty="0">
                <a:solidFill>
                  <a:srgbClr val="FFFFFF"/>
                </a:solidFill>
                <a:latin typeface="Microsoft YaHei"/>
                <a:cs typeface="Microsoft YaHei"/>
              </a:rPr>
              <a:t>забезпеченостı</a:t>
            </a:r>
            <a:r>
              <a:rPr sz="2600" spc="-10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25" dirty="0">
                <a:solidFill>
                  <a:srgbClr val="FFFFFF"/>
                </a:solidFill>
                <a:latin typeface="Microsoft YaHei"/>
                <a:cs typeface="Microsoft YaHei"/>
              </a:rPr>
              <a:t>пıдприємства</a:t>
            </a:r>
            <a:r>
              <a:rPr sz="2600" spc="-11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трудовими </a:t>
            </a:r>
            <a:r>
              <a:rPr sz="2600" spc="-40" dirty="0">
                <a:solidFill>
                  <a:srgbClr val="FFFFFF"/>
                </a:solidFill>
                <a:latin typeface="Microsoft YaHei"/>
                <a:cs typeface="Microsoft YaHei"/>
              </a:rPr>
              <a:t>ресурсами</a:t>
            </a:r>
            <a:r>
              <a:rPr sz="2600" spc="-8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та</a:t>
            </a:r>
            <a:r>
              <a:rPr sz="2600" spc="-8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ефективностı</a:t>
            </a:r>
            <a:r>
              <a:rPr sz="2600" spc="-8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їх</a:t>
            </a:r>
            <a:r>
              <a:rPr sz="2600" spc="-8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використання</a:t>
            </a:r>
            <a:r>
              <a:rPr sz="260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.</a:t>
            </a:r>
            <a:endParaRPr sz="2600">
              <a:latin typeface="Lucida Sans Unicode"/>
              <a:cs typeface="Lucida Sans Unicode"/>
            </a:endParaRPr>
          </a:p>
          <a:p>
            <a:pPr marL="12700" marR="933450">
              <a:lnSpc>
                <a:spcPct val="115399"/>
              </a:lnSpc>
            </a:pP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Тема</a:t>
            </a:r>
            <a:r>
              <a:rPr sz="2600" spc="-13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50" dirty="0">
                <a:solidFill>
                  <a:srgbClr val="FFFFFF"/>
                </a:solidFill>
                <a:latin typeface="Lucida Sans Unicode"/>
                <a:cs typeface="Lucida Sans Unicode"/>
              </a:rPr>
              <a:t>6.</a:t>
            </a:r>
            <a:r>
              <a:rPr sz="2600" spc="-13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600" spc="-20" dirty="0">
                <a:solidFill>
                  <a:srgbClr val="FFFFFF"/>
                </a:solidFill>
                <a:latin typeface="Microsoft YaHei"/>
                <a:cs typeface="Microsoft YaHei"/>
              </a:rPr>
              <a:t>Аналıз</a:t>
            </a:r>
            <a:r>
              <a:rPr sz="2600" spc="-10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матерıальних</a:t>
            </a:r>
            <a:r>
              <a:rPr sz="2600" spc="-10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40" dirty="0">
                <a:solidFill>
                  <a:srgbClr val="FFFFFF"/>
                </a:solidFill>
                <a:latin typeface="Microsoft YaHei"/>
                <a:cs typeface="Microsoft YaHei"/>
              </a:rPr>
              <a:t>ресурсıв</a:t>
            </a:r>
            <a:r>
              <a:rPr sz="2600" spc="-10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та</a:t>
            </a:r>
            <a:r>
              <a:rPr sz="2600" spc="-10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ефективностı</a:t>
            </a:r>
            <a:r>
              <a:rPr sz="2600" spc="-10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25" dirty="0">
                <a:solidFill>
                  <a:srgbClr val="FFFFFF"/>
                </a:solidFill>
                <a:latin typeface="Microsoft YaHei"/>
                <a:cs typeface="Microsoft YaHei"/>
              </a:rPr>
              <a:t>їх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використання</a:t>
            </a:r>
            <a:r>
              <a:rPr sz="260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.</a:t>
            </a:r>
            <a:endParaRPr sz="2600">
              <a:latin typeface="Lucida Sans Unicode"/>
              <a:cs typeface="Lucida Sans Unicode"/>
            </a:endParaRPr>
          </a:p>
          <a:p>
            <a:pPr marL="12700" marR="2020570">
              <a:lnSpc>
                <a:spcPct val="115399"/>
              </a:lnSpc>
            </a:pP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Тема</a:t>
            </a:r>
            <a:r>
              <a:rPr sz="2600" spc="-18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260" dirty="0">
                <a:solidFill>
                  <a:srgbClr val="FFFFFF"/>
                </a:solidFill>
                <a:latin typeface="Lucida Sans Unicode"/>
                <a:cs typeface="Lucida Sans Unicode"/>
              </a:rPr>
              <a:t>7.</a:t>
            </a:r>
            <a:r>
              <a:rPr sz="2600" spc="-13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600" spc="-20" dirty="0">
                <a:solidFill>
                  <a:srgbClr val="FFFFFF"/>
                </a:solidFill>
                <a:latin typeface="Microsoft YaHei"/>
                <a:cs typeface="Microsoft YaHei"/>
              </a:rPr>
              <a:t>Аналıз</a:t>
            </a:r>
            <a:r>
              <a:rPr sz="2600" spc="-14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використання</a:t>
            </a:r>
            <a:r>
              <a:rPr sz="2600" spc="-13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основних</a:t>
            </a:r>
            <a:r>
              <a:rPr sz="2600" spc="-13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30" dirty="0">
                <a:solidFill>
                  <a:srgbClr val="FFFFFF"/>
                </a:solidFill>
                <a:latin typeface="Microsoft YaHei"/>
                <a:cs typeface="Microsoft YaHei"/>
              </a:rPr>
              <a:t>засобıв</a:t>
            </a:r>
            <a:r>
              <a:rPr sz="2600" spc="-13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25" dirty="0">
                <a:solidFill>
                  <a:srgbClr val="FFFFFF"/>
                </a:solidFill>
                <a:latin typeface="Microsoft YaHei"/>
                <a:cs typeface="Microsoft YaHei"/>
              </a:rPr>
              <a:t>та 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нематерıальних</a:t>
            </a:r>
            <a:r>
              <a:rPr sz="2600" spc="-7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активıв</a:t>
            </a:r>
            <a:r>
              <a:rPr sz="2600" spc="-7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20" dirty="0">
                <a:solidFill>
                  <a:srgbClr val="FFFFFF"/>
                </a:solidFill>
                <a:latin typeface="Microsoft YaHei"/>
                <a:cs typeface="Microsoft YaHei"/>
              </a:rPr>
              <a:t>ЗОЗ</a:t>
            </a:r>
            <a:r>
              <a:rPr sz="260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.</a:t>
            </a:r>
            <a:endParaRPr sz="2600">
              <a:latin typeface="Lucida Sans Unicode"/>
              <a:cs typeface="Lucida Sans Unicode"/>
            </a:endParaRPr>
          </a:p>
          <a:p>
            <a:pPr marL="12700" marR="2369820">
              <a:lnSpc>
                <a:spcPct val="115399"/>
              </a:lnSpc>
            </a:pP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Тема</a:t>
            </a:r>
            <a:r>
              <a:rPr sz="2600" spc="-16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8.</a:t>
            </a:r>
            <a:r>
              <a:rPr sz="2600" spc="-13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600" spc="-20" dirty="0">
                <a:solidFill>
                  <a:srgbClr val="FFFFFF"/>
                </a:solidFill>
                <a:latin typeface="Microsoft YaHei"/>
                <a:cs typeface="Microsoft YaHei"/>
              </a:rPr>
              <a:t>Аналıз</a:t>
            </a:r>
            <a:r>
              <a:rPr sz="2600" spc="-12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30" dirty="0">
                <a:solidFill>
                  <a:srgbClr val="FFFFFF"/>
                </a:solidFill>
                <a:latin typeface="Microsoft YaHei"/>
                <a:cs typeface="Microsoft YaHei"/>
              </a:rPr>
              <a:t>собıвартостı</a:t>
            </a:r>
            <a:r>
              <a:rPr sz="2600" spc="-12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20" dirty="0">
                <a:solidFill>
                  <a:srgbClr val="FFFFFF"/>
                </a:solidFill>
                <a:latin typeface="Microsoft YaHei"/>
                <a:cs typeface="Microsoft YaHei"/>
              </a:rPr>
              <a:t>послуг</a:t>
            </a:r>
            <a:r>
              <a:rPr sz="2600" spc="-12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з</a:t>
            </a:r>
            <a:r>
              <a:rPr sz="2600" spc="-114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медичного обслуговування</a:t>
            </a:r>
            <a:r>
              <a:rPr sz="260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.</a:t>
            </a:r>
            <a:endParaRPr sz="2600">
              <a:latin typeface="Lucida Sans Unicode"/>
              <a:cs typeface="Lucida Sans Unicode"/>
            </a:endParaRPr>
          </a:p>
          <a:p>
            <a:pPr marL="12700" marR="1165860">
              <a:lnSpc>
                <a:spcPct val="115399"/>
              </a:lnSpc>
            </a:pP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Тема</a:t>
            </a:r>
            <a:r>
              <a:rPr sz="2600" spc="-17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9.</a:t>
            </a:r>
            <a:r>
              <a:rPr sz="2600" spc="-13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600" spc="-20" dirty="0">
                <a:solidFill>
                  <a:srgbClr val="FFFFFF"/>
                </a:solidFill>
                <a:latin typeface="Microsoft YaHei"/>
                <a:cs typeface="Microsoft YaHei"/>
              </a:rPr>
              <a:t>Аналıз</a:t>
            </a:r>
            <a:r>
              <a:rPr sz="2600" spc="-12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фıнансових</a:t>
            </a:r>
            <a:r>
              <a:rPr sz="2600" spc="-12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результатıв</a:t>
            </a:r>
            <a:r>
              <a:rPr sz="2600" spc="-12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дıяльностı</a:t>
            </a:r>
            <a:r>
              <a:rPr sz="2600" spc="-12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20" dirty="0">
                <a:solidFill>
                  <a:srgbClr val="FFFFFF"/>
                </a:solidFill>
                <a:latin typeface="Microsoft YaHei"/>
                <a:cs typeface="Microsoft YaHei"/>
              </a:rPr>
              <a:t>ЗОЗ</a:t>
            </a:r>
            <a:r>
              <a:rPr sz="260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.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Тема</a:t>
            </a:r>
            <a:r>
              <a:rPr sz="2600" spc="-18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385" dirty="0">
                <a:solidFill>
                  <a:srgbClr val="FFFFFF"/>
                </a:solidFill>
                <a:latin typeface="Lucida Sans Unicode"/>
                <a:cs typeface="Lucida Sans Unicode"/>
              </a:rPr>
              <a:t>10.</a:t>
            </a:r>
            <a:r>
              <a:rPr sz="2600" spc="-13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600" spc="-25" dirty="0">
                <a:solidFill>
                  <a:srgbClr val="FFFFFF"/>
                </a:solidFill>
                <a:latin typeface="Microsoft YaHei"/>
                <a:cs typeface="Microsoft YaHei"/>
              </a:rPr>
              <a:t>Оцıнка</a:t>
            </a:r>
            <a:r>
              <a:rPr sz="2600" spc="-13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30" dirty="0">
                <a:solidFill>
                  <a:srgbClr val="FFFFFF"/>
                </a:solidFill>
                <a:latin typeface="Microsoft YaHei"/>
                <a:cs typeface="Microsoft YaHei"/>
              </a:rPr>
              <a:t>фıнансового</a:t>
            </a:r>
            <a:r>
              <a:rPr sz="2600" spc="-13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стану</a:t>
            </a:r>
            <a:r>
              <a:rPr sz="2600" spc="-13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30" dirty="0">
                <a:solidFill>
                  <a:srgbClr val="FFFFFF"/>
                </a:solidFill>
                <a:latin typeface="Microsoft YaHei"/>
                <a:cs typeface="Microsoft YaHei"/>
              </a:rPr>
              <a:t>медичного</a:t>
            </a:r>
            <a:r>
              <a:rPr sz="2600" spc="-13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закладу</a:t>
            </a:r>
            <a:r>
              <a:rPr sz="260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.</a:t>
            </a:r>
            <a:endParaRPr sz="260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2351" y="416655"/>
            <a:ext cx="5482590" cy="941705"/>
          </a:xfrm>
          <a:prstGeom prst="rect">
            <a:avLst/>
          </a:prstGeom>
        </p:spPr>
        <p:txBody>
          <a:bodyPr vert="horz" wrap="square" lIns="0" tIns="75565" rIns="0" bIns="0" rtlCol="0">
            <a:spAutoFit/>
          </a:bodyPr>
          <a:lstStyle/>
          <a:p>
            <a:pPr marL="12700" marR="5080">
              <a:lnSpc>
                <a:spcPts val="3379"/>
              </a:lnSpc>
              <a:spcBef>
                <a:spcPts val="595"/>
              </a:spcBef>
            </a:pPr>
            <a:r>
              <a:rPr sz="3200" spc="-145" dirty="0"/>
              <a:t>Результати</a:t>
            </a:r>
            <a:r>
              <a:rPr sz="3200" spc="-330" dirty="0"/>
              <a:t> </a:t>
            </a:r>
            <a:r>
              <a:rPr sz="3200" spc="-150" dirty="0"/>
              <a:t>навчання</a:t>
            </a:r>
            <a:r>
              <a:rPr sz="3200" spc="-330" dirty="0"/>
              <a:t> </a:t>
            </a:r>
            <a:r>
              <a:rPr sz="3200" spc="-25" dirty="0"/>
              <a:t>для </a:t>
            </a:r>
            <a:r>
              <a:rPr sz="3200" spc="-10" dirty="0"/>
              <a:t>дисциплıни</a:t>
            </a:r>
            <a:endParaRPr sz="32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950868" y="2484923"/>
            <a:ext cx="104775" cy="10477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950868" y="3685073"/>
            <a:ext cx="104775" cy="10477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950868" y="5285273"/>
            <a:ext cx="104775" cy="10477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950868" y="6085373"/>
            <a:ext cx="104775" cy="10477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950868" y="7685573"/>
            <a:ext cx="104775" cy="104774"/>
          </a:xfrm>
          <a:prstGeom prst="rect">
            <a:avLst/>
          </a:prstGeom>
        </p:spPr>
      </p:pic>
      <p:sp>
        <p:nvSpPr>
          <p:cNvPr id="8" name="object 8"/>
          <p:cNvSpPr txBox="1">
            <a:spLocks noGrp="1"/>
          </p:cNvSpPr>
          <p:nvPr>
            <p:ph sz="half" idx="3"/>
          </p:nvPr>
        </p:nvSpPr>
        <p:spPr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spc="-10" dirty="0"/>
              <a:t>вмıти</a:t>
            </a:r>
            <a:r>
              <a:rPr b="1" spc="-10" dirty="0">
                <a:latin typeface="Tahoma"/>
                <a:cs typeface="Tahoma"/>
              </a:rPr>
              <a:t>:</a:t>
            </a:r>
          </a:p>
          <a:p>
            <a:pPr marL="438784" marR="5080">
              <a:lnSpc>
                <a:spcPct val="114100"/>
              </a:lnSpc>
              <a:spcBef>
                <a:spcPts val="90"/>
              </a:spcBef>
              <a:tabLst>
                <a:tab pos="1689735" algn="l"/>
                <a:tab pos="2276475" algn="l"/>
                <a:tab pos="2442845" algn="l"/>
                <a:tab pos="3265804" algn="l"/>
                <a:tab pos="3499485" algn="l"/>
                <a:tab pos="3887470" algn="l"/>
                <a:tab pos="4196080" algn="l"/>
                <a:tab pos="5238750" algn="l"/>
                <a:tab pos="5290820" algn="l"/>
                <a:tab pos="5550535" algn="l"/>
                <a:tab pos="6984365" algn="l"/>
              </a:tabLst>
            </a:pPr>
            <a:r>
              <a:rPr sz="2300" spc="-10" dirty="0">
                <a:latin typeface="Microsoft YaHei"/>
                <a:cs typeface="Microsoft YaHei"/>
              </a:rPr>
              <a:t>визначати</a:t>
            </a:r>
            <a:r>
              <a:rPr sz="2300" dirty="0">
                <a:latin typeface="Microsoft YaHei"/>
                <a:cs typeface="Microsoft YaHei"/>
              </a:rPr>
              <a:t>	</a:t>
            </a:r>
            <a:r>
              <a:rPr sz="2300" spc="-20" dirty="0">
                <a:latin typeface="Microsoft YaHei"/>
                <a:cs typeface="Microsoft YaHei"/>
              </a:rPr>
              <a:t>мету</a:t>
            </a:r>
            <a:r>
              <a:rPr sz="2300" dirty="0">
                <a:latin typeface="Microsoft YaHei"/>
                <a:cs typeface="Microsoft YaHei"/>
              </a:rPr>
              <a:t>	</a:t>
            </a:r>
            <a:r>
              <a:rPr sz="2300" spc="-25" dirty="0">
                <a:latin typeface="Microsoft YaHei"/>
                <a:cs typeface="Microsoft YaHei"/>
              </a:rPr>
              <a:t>та</a:t>
            </a:r>
            <a:r>
              <a:rPr sz="2300" dirty="0">
                <a:latin typeface="Microsoft YaHei"/>
                <a:cs typeface="Microsoft YaHei"/>
              </a:rPr>
              <a:t>	</a:t>
            </a:r>
            <a:r>
              <a:rPr sz="2300" spc="-10" dirty="0">
                <a:latin typeface="Microsoft YaHei"/>
                <a:cs typeface="Microsoft YaHei"/>
              </a:rPr>
              <a:t>завдання</a:t>
            </a:r>
            <a:r>
              <a:rPr sz="2300" dirty="0">
                <a:latin typeface="Microsoft YaHei"/>
                <a:cs typeface="Microsoft YaHei"/>
              </a:rPr>
              <a:t>			</a:t>
            </a:r>
            <a:r>
              <a:rPr sz="2300" spc="-25" dirty="0">
                <a:latin typeface="Microsoft YaHei"/>
                <a:cs typeface="Microsoft YaHei"/>
              </a:rPr>
              <a:t>проведення економıчного</a:t>
            </a:r>
            <a:r>
              <a:rPr sz="2300" spc="-125" dirty="0">
                <a:latin typeface="Microsoft YaHei"/>
                <a:cs typeface="Microsoft YaHei"/>
              </a:rPr>
              <a:t> </a:t>
            </a:r>
            <a:r>
              <a:rPr sz="2300" dirty="0">
                <a:latin typeface="Microsoft YaHei"/>
                <a:cs typeface="Microsoft YaHei"/>
              </a:rPr>
              <a:t>аналıзу</a:t>
            </a:r>
            <a:r>
              <a:rPr sz="2300" i="1" dirty="0">
                <a:latin typeface="Arial"/>
                <a:cs typeface="Arial"/>
              </a:rPr>
              <a:t>,</a:t>
            </a:r>
            <a:r>
              <a:rPr sz="2300" i="1" spc="-85" dirty="0">
                <a:latin typeface="Arial"/>
                <a:cs typeface="Arial"/>
              </a:rPr>
              <a:t> </a:t>
            </a:r>
            <a:r>
              <a:rPr sz="2300" dirty="0">
                <a:latin typeface="Microsoft YaHei"/>
                <a:cs typeface="Microsoft YaHei"/>
              </a:rPr>
              <a:t>розро6ляти</a:t>
            </a:r>
            <a:r>
              <a:rPr sz="2300" spc="-120" dirty="0">
                <a:latin typeface="Microsoft YaHei"/>
                <a:cs typeface="Microsoft YaHei"/>
              </a:rPr>
              <a:t> </a:t>
            </a:r>
            <a:r>
              <a:rPr sz="2300" spc="-20" dirty="0">
                <a:latin typeface="Microsoft YaHei"/>
                <a:cs typeface="Microsoft YaHei"/>
              </a:rPr>
              <a:t>програму</a:t>
            </a:r>
            <a:r>
              <a:rPr sz="2300" spc="-120" dirty="0">
                <a:latin typeface="Microsoft YaHei"/>
                <a:cs typeface="Microsoft YaHei"/>
              </a:rPr>
              <a:t> </a:t>
            </a:r>
            <a:r>
              <a:rPr sz="2300" spc="-25" dirty="0">
                <a:latin typeface="Microsoft YaHei"/>
                <a:cs typeface="Microsoft YaHei"/>
              </a:rPr>
              <a:t>та </a:t>
            </a:r>
            <a:r>
              <a:rPr sz="2300" dirty="0">
                <a:latin typeface="Microsoft YaHei"/>
                <a:cs typeface="Microsoft YaHei"/>
              </a:rPr>
              <a:t>систематизувати</a:t>
            </a:r>
            <a:r>
              <a:rPr sz="2300" spc="-100" dirty="0">
                <a:latin typeface="Microsoft YaHei"/>
                <a:cs typeface="Microsoft YaHei"/>
              </a:rPr>
              <a:t> </a:t>
            </a:r>
            <a:r>
              <a:rPr sz="2300" dirty="0">
                <a:latin typeface="Microsoft YaHei"/>
                <a:cs typeface="Microsoft YaHei"/>
              </a:rPr>
              <a:t>етапи</a:t>
            </a:r>
            <a:r>
              <a:rPr sz="2300" spc="-95" dirty="0">
                <a:latin typeface="Microsoft YaHei"/>
                <a:cs typeface="Microsoft YaHei"/>
              </a:rPr>
              <a:t> </a:t>
            </a:r>
            <a:r>
              <a:rPr sz="2300" spc="-10" dirty="0">
                <a:latin typeface="Microsoft YaHei"/>
                <a:cs typeface="Microsoft YaHei"/>
              </a:rPr>
              <a:t>його</a:t>
            </a:r>
            <a:r>
              <a:rPr sz="2300" spc="-95" dirty="0">
                <a:latin typeface="Microsoft YaHei"/>
                <a:cs typeface="Microsoft YaHei"/>
              </a:rPr>
              <a:t> </a:t>
            </a:r>
            <a:r>
              <a:rPr sz="2300" spc="-10" dirty="0">
                <a:latin typeface="Microsoft YaHei"/>
                <a:cs typeface="Microsoft YaHei"/>
              </a:rPr>
              <a:t>проведення</a:t>
            </a:r>
            <a:r>
              <a:rPr sz="2300" i="1" spc="-10" dirty="0">
                <a:latin typeface="Arial"/>
                <a:cs typeface="Arial"/>
              </a:rPr>
              <a:t>; </a:t>
            </a:r>
            <a:r>
              <a:rPr sz="2300" spc="-10" dirty="0">
                <a:latin typeface="Microsoft YaHei"/>
                <a:cs typeface="Microsoft YaHei"/>
              </a:rPr>
              <a:t>здıйснювати</a:t>
            </a:r>
            <a:r>
              <a:rPr sz="2300" dirty="0">
                <a:latin typeface="Microsoft YaHei"/>
                <a:cs typeface="Microsoft YaHei"/>
              </a:rPr>
              <a:t>		</a:t>
            </a:r>
            <a:r>
              <a:rPr sz="2300" spc="-10" dirty="0">
                <a:latin typeface="Microsoft YaHei"/>
                <a:cs typeface="Microsoft YaHei"/>
              </a:rPr>
              <a:t>пıд6ıр</a:t>
            </a:r>
            <a:r>
              <a:rPr sz="2300" dirty="0">
                <a:latin typeface="Microsoft YaHei"/>
                <a:cs typeface="Microsoft YaHei"/>
              </a:rPr>
              <a:t>	</a:t>
            </a:r>
            <a:r>
              <a:rPr sz="2300" spc="-10" dirty="0">
                <a:latin typeface="Microsoft YaHei"/>
                <a:cs typeface="Microsoft YaHei"/>
              </a:rPr>
              <a:t>нео6хıдної</a:t>
            </a:r>
            <a:r>
              <a:rPr sz="2300" dirty="0">
                <a:latin typeface="Microsoft YaHei"/>
                <a:cs typeface="Microsoft YaHei"/>
              </a:rPr>
              <a:t>	</a:t>
            </a:r>
            <a:r>
              <a:rPr sz="2300" spc="-10" dirty="0">
                <a:latin typeface="Microsoft YaHei"/>
                <a:cs typeface="Microsoft YaHei"/>
              </a:rPr>
              <a:t>ıнформацıї</a:t>
            </a:r>
            <a:r>
              <a:rPr sz="2300" dirty="0">
                <a:latin typeface="Microsoft YaHei"/>
                <a:cs typeface="Microsoft YaHei"/>
              </a:rPr>
              <a:t>	</a:t>
            </a:r>
            <a:r>
              <a:rPr sz="2300" spc="-25" dirty="0">
                <a:latin typeface="Microsoft YaHei"/>
                <a:cs typeface="Microsoft YaHei"/>
              </a:rPr>
              <a:t>за </a:t>
            </a:r>
            <a:r>
              <a:rPr sz="2300" spc="-10" dirty="0">
                <a:latin typeface="Microsoft YaHei"/>
                <a:cs typeface="Microsoft YaHei"/>
              </a:rPr>
              <a:t>даними</a:t>
            </a:r>
            <a:r>
              <a:rPr sz="2300" dirty="0">
                <a:latin typeface="Microsoft YaHei"/>
                <a:cs typeface="Microsoft YaHei"/>
              </a:rPr>
              <a:t>	</a:t>
            </a:r>
            <a:r>
              <a:rPr sz="2300" spc="-10" dirty="0">
                <a:latin typeface="Microsoft YaHei"/>
                <a:cs typeface="Microsoft YaHei"/>
              </a:rPr>
              <a:t>6ухгалтерського</a:t>
            </a:r>
            <a:r>
              <a:rPr sz="2300" dirty="0">
                <a:latin typeface="Microsoft YaHei"/>
                <a:cs typeface="Microsoft YaHei"/>
              </a:rPr>
              <a:t>	</a:t>
            </a:r>
            <a:r>
              <a:rPr sz="2300" spc="-10" dirty="0">
                <a:latin typeface="Microsoft YaHei"/>
                <a:cs typeface="Microsoft YaHei"/>
              </a:rPr>
              <a:t>о6лıку</a:t>
            </a:r>
            <a:r>
              <a:rPr sz="2300" i="1" spc="-10" dirty="0">
                <a:latin typeface="Arial"/>
                <a:cs typeface="Arial"/>
              </a:rPr>
              <a:t>,</a:t>
            </a:r>
            <a:r>
              <a:rPr sz="2300" i="1" dirty="0">
                <a:latin typeface="Arial"/>
                <a:cs typeface="Arial"/>
              </a:rPr>
              <a:t>		</a:t>
            </a:r>
            <a:r>
              <a:rPr sz="2300" spc="-10" dirty="0">
                <a:latin typeface="Microsoft YaHei"/>
                <a:cs typeface="Microsoft YaHei"/>
              </a:rPr>
              <a:t>фıнансової</a:t>
            </a:r>
            <a:r>
              <a:rPr sz="2300" dirty="0">
                <a:latin typeface="Microsoft YaHei"/>
                <a:cs typeface="Microsoft YaHei"/>
              </a:rPr>
              <a:t>	</a:t>
            </a:r>
            <a:r>
              <a:rPr sz="2300" spc="-660" dirty="0">
                <a:latin typeface="Microsoft YaHei"/>
                <a:cs typeface="Microsoft YaHei"/>
              </a:rPr>
              <a:t> </a:t>
            </a:r>
            <a:r>
              <a:rPr sz="2300" spc="-20" dirty="0">
                <a:latin typeface="Microsoft YaHei"/>
                <a:cs typeface="Microsoft YaHei"/>
              </a:rPr>
              <a:t>та </a:t>
            </a:r>
            <a:r>
              <a:rPr sz="2300" dirty="0">
                <a:latin typeface="Microsoft YaHei"/>
                <a:cs typeface="Microsoft YaHei"/>
              </a:rPr>
              <a:t>статистичної</a:t>
            </a:r>
            <a:r>
              <a:rPr sz="2300" spc="229" dirty="0">
                <a:latin typeface="Microsoft YaHei"/>
                <a:cs typeface="Microsoft YaHei"/>
              </a:rPr>
              <a:t> </a:t>
            </a:r>
            <a:r>
              <a:rPr sz="2300" dirty="0">
                <a:latin typeface="Microsoft YaHei"/>
                <a:cs typeface="Microsoft YaHei"/>
              </a:rPr>
              <a:t>звıтностı</a:t>
            </a:r>
            <a:r>
              <a:rPr sz="2300" spc="229" dirty="0">
                <a:latin typeface="Microsoft YaHei"/>
                <a:cs typeface="Microsoft YaHei"/>
              </a:rPr>
              <a:t> </a:t>
            </a:r>
            <a:r>
              <a:rPr sz="2300" dirty="0">
                <a:latin typeface="Microsoft YaHei"/>
                <a:cs typeface="Microsoft YaHei"/>
              </a:rPr>
              <a:t>для</a:t>
            </a:r>
            <a:r>
              <a:rPr sz="2300" spc="229" dirty="0">
                <a:latin typeface="Microsoft YaHei"/>
                <a:cs typeface="Microsoft YaHei"/>
              </a:rPr>
              <a:t> </a:t>
            </a:r>
            <a:r>
              <a:rPr sz="2300" dirty="0">
                <a:latin typeface="Microsoft YaHei"/>
                <a:cs typeface="Microsoft YaHei"/>
              </a:rPr>
              <a:t>потре6</a:t>
            </a:r>
            <a:r>
              <a:rPr sz="2300" spc="235" dirty="0">
                <a:latin typeface="Microsoft YaHei"/>
                <a:cs typeface="Microsoft YaHei"/>
              </a:rPr>
              <a:t> </a:t>
            </a:r>
            <a:r>
              <a:rPr sz="2300" spc="-10" dirty="0">
                <a:latin typeface="Microsoft YaHei"/>
                <a:cs typeface="Microsoft YaHei"/>
              </a:rPr>
              <a:t>проведення </a:t>
            </a:r>
            <a:r>
              <a:rPr sz="2300" dirty="0">
                <a:latin typeface="Microsoft YaHei"/>
                <a:cs typeface="Microsoft YaHei"/>
              </a:rPr>
              <a:t>аналıтичних</a:t>
            </a:r>
            <a:r>
              <a:rPr sz="2300" spc="30" dirty="0">
                <a:latin typeface="Microsoft YaHei"/>
                <a:cs typeface="Microsoft YaHei"/>
              </a:rPr>
              <a:t> </a:t>
            </a:r>
            <a:r>
              <a:rPr sz="2300" spc="-10" dirty="0">
                <a:latin typeface="Microsoft YaHei"/>
                <a:cs typeface="Microsoft YaHei"/>
              </a:rPr>
              <a:t>дослıдшення</a:t>
            </a:r>
            <a:r>
              <a:rPr sz="2300" i="1" spc="-10" dirty="0">
                <a:latin typeface="Arial"/>
                <a:cs typeface="Arial"/>
              </a:rPr>
              <a:t>;</a:t>
            </a:r>
            <a:endParaRPr sz="2300">
              <a:latin typeface="Arial"/>
              <a:cs typeface="Arial"/>
            </a:endParaRPr>
          </a:p>
          <a:p>
            <a:pPr marL="438784" marR="5080">
              <a:lnSpc>
                <a:spcPct val="114100"/>
              </a:lnSpc>
              <a:spcBef>
                <a:spcPts val="5"/>
              </a:spcBef>
              <a:tabLst>
                <a:tab pos="2301875" algn="l"/>
                <a:tab pos="3565525" algn="l"/>
                <a:tab pos="5255895" algn="l"/>
              </a:tabLst>
            </a:pPr>
            <a:r>
              <a:rPr sz="2300" spc="-10" dirty="0">
                <a:latin typeface="Microsoft YaHei"/>
                <a:cs typeface="Microsoft YaHei"/>
              </a:rPr>
              <a:t>аналıзувати</a:t>
            </a:r>
            <a:r>
              <a:rPr sz="2300" dirty="0">
                <a:latin typeface="Microsoft YaHei"/>
                <a:cs typeface="Microsoft YaHei"/>
              </a:rPr>
              <a:t>	</a:t>
            </a:r>
            <a:r>
              <a:rPr sz="2300" spc="-10" dirty="0">
                <a:latin typeface="Microsoft YaHei"/>
                <a:cs typeface="Microsoft YaHei"/>
              </a:rPr>
              <a:t>основнı</a:t>
            </a:r>
            <a:r>
              <a:rPr sz="2300" dirty="0">
                <a:latin typeface="Microsoft YaHei"/>
                <a:cs typeface="Microsoft YaHei"/>
              </a:rPr>
              <a:t>	</a:t>
            </a:r>
            <a:r>
              <a:rPr sz="2300" spc="-10" dirty="0">
                <a:latin typeface="Microsoft YaHei"/>
                <a:cs typeface="Microsoft YaHei"/>
              </a:rPr>
              <a:t>показники</a:t>
            </a:r>
            <a:r>
              <a:rPr sz="2300" dirty="0">
                <a:latin typeface="Microsoft YaHei"/>
                <a:cs typeface="Microsoft YaHei"/>
              </a:rPr>
              <a:t>	</a:t>
            </a:r>
            <a:r>
              <a:rPr sz="2300" spc="-35" dirty="0">
                <a:latin typeface="Microsoft YaHei"/>
                <a:cs typeface="Microsoft YaHei"/>
              </a:rPr>
              <a:t>господарської </a:t>
            </a:r>
            <a:r>
              <a:rPr sz="2300" dirty="0">
                <a:latin typeface="Microsoft YaHei"/>
                <a:cs typeface="Microsoft YaHei"/>
              </a:rPr>
              <a:t>дıяльностı</a:t>
            </a:r>
            <a:r>
              <a:rPr sz="2300" spc="-135" dirty="0">
                <a:latin typeface="Microsoft YaHei"/>
                <a:cs typeface="Microsoft YaHei"/>
              </a:rPr>
              <a:t> </a:t>
            </a:r>
            <a:r>
              <a:rPr sz="2300" spc="-10" dirty="0">
                <a:latin typeface="Microsoft YaHei"/>
                <a:cs typeface="Microsoft YaHei"/>
              </a:rPr>
              <a:t>пıдприεмства</a:t>
            </a:r>
            <a:r>
              <a:rPr sz="2300" i="1" spc="-10" dirty="0">
                <a:latin typeface="Arial"/>
                <a:cs typeface="Arial"/>
              </a:rPr>
              <a:t>;</a:t>
            </a:r>
            <a:endParaRPr sz="2300">
              <a:latin typeface="Arial"/>
              <a:cs typeface="Arial"/>
            </a:endParaRPr>
          </a:p>
          <a:p>
            <a:pPr marL="438784" marR="5080" algn="just">
              <a:lnSpc>
                <a:spcPct val="114100"/>
              </a:lnSpc>
            </a:pPr>
            <a:r>
              <a:rPr sz="2300" dirty="0">
                <a:latin typeface="Microsoft YaHei"/>
                <a:cs typeface="Microsoft YaHei"/>
              </a:rPr>
              <a:t>складати</a:t>
            </a:r>
            <a:r>
              <a:rPr sz="2300" spc="550" dirty="0">
                <a:latin typeface="Microsoft YaHei"/>
                <a:cs typeface="Microsoft YaHei"/>
              </a:rPr>
              <a:t>  </a:t>
            </a:r>
            <a:r>
              <a:rPr sz="2300" dirty="0">
                <a:latin typeface="Microsoft YaHei"/>
                <a:cs typeface="Microsoft YaHei"/>
              </a:rPr>
              <a:t>аналıтичнı</a:t>
            </a:r>
            <a:r>
              <a:rPr sz="2300" spc="550" dirty="0">
                <a:latin typeface="Microsoft YaHei"/>
                <a:cs typeface="Microsoft YaHei"/>
              </a:rPr>
              <a:t>  </a:t>
            </a:r>
            <a:r>
              <a:rPr sz="2300" dirty="0">
                <a:latin typeface="Microsoft YaHei"/>
                <a:cs typeface="Microsoft YaHei"/>
              </a:rPr>
              <a:t>огляди</a:t>
            </a:r>
            <a:r>
              <a:rPr sz="2300" i="1" dirty="0">
                <a:latin typeface="Arial"/>
                <a:cs typeface="Arial"/>
              </a:rPr>
              <a:t>,</a:t>
            </a:r>
            <a:r>
              <a:rPr sz="2300" i="1" spc="185" dirty="0">
                <a:latin typeface="Arial"/>
                <a:cs typeface="Arial"/>
              </a:rPr>
              <a:t>   </a:t>
            </a:r>
            <a:r>
              <a:rPr sz="2300" spc="-10" dirty="0">
                <a:latin typeface="Microsoft YaHei"/>
                <a:cs typeface="Microsoft YaHei"/>
              </a:rPr>
              <a:t>формулювати висновки</a:t>
            </a:r>
            <a:r>
              <a:rPr sz="2300" i="1" spc="-10" dirty="0">
                <a:latin typeface="Arial"/>
                <a:cs typeface="Arial"/>
              </a:rPr>
              <a:t>,</a:t>
            </a:r>
            <a:r>
              <a:rPr sz="2300" i="1" spc="45" dirty="0">
                <a:latin typeface="Arial"/>
                <a:cs typeface="Arial"/>
              </a:rPr>
              <a:t> </a:t>
            </a:r>
            <a:r>
              <a:rPr sz="2300" spc="-20" dirty="0">
                <a:latin typeface="Microsoft YaHei"/>
                <a:cs typeface="Microsoft YaHei"/>
              </a:rPr>
              <a:t>рекомендацıї</a:t>
            </a:r>
            <a:r>
              <a:rPr sz="2300" spc="5" dirty="0">
                <a:latin typeface="Microsoft YaHei"/>
                <a:cs typeface="Microsoft YaHei"/>
              </a:rPr>
              <a:t> </a:t>
            </a:r>
            <a:r>
              <a:rPr sz="2300" dirty="0">
                <a:latin typeface="Microsoft YaHei"/>
                <a:cs typeface="Microsoft YaHei"/>
              </a:rPr>
              <a:t>ı</a:t>
            </a:r>
            <a:r>
              <a:rPr sz="2300" spc="5" dirty="0">
                <a:latin typeface="Microsoft YaHei"/>
                <a:cs typeface="Microsoft YaHei"/>
              </a:rPr>
              <a:t> </a:t>
            </a:r>
            <a:r>
              <a:rPr sz="2300" dirty="0">
                <a:latin typeface="Microsoft YaHei"/>
                <a:cs typeface="Microsoft YaHei"/>
              </a:rPr>
              <a:t>практичнı</a:t>
            </a:r>
            <a:r>
              <a:rPr sz="2300" spc="5" dirty="0">
                <a:latin typeface="Microsoft YaHei"/>
                <a:cs typeface="Microsoft YaHei"/>
              </a:rPr>
              <a:t> </a:t>
            </a:r>
            <a:r>
              <a:rPr sz="2300" spc="-10" dirty="0">
                <a:latin typeface="Microsoft YaHei"/>
                <a:cs typeface="Microsoft YaHei"/>
              </a:rPr>
              <a:t>пропозицıї </a:t>
            </a:r>
            <a:r>
              <a:rPr sz="2300" dirty="0">
                <a:latin typeface="Microsoft YaHei"/>
                <a:cs typeface="Microsoft YaHei"/>
              </a:rPr>
              <a:t>на</a:t>
            </a:r>
            <a:r>
              <a:rPr sz="2300" spc="280" dirty="0">
                <a:latin typeface="Microsoft YaHei"/>
                <a:cs typeface="Microsoft YaHei"/>
              </a:rPr>
              <a:t>  </a:t>
            </a:r>
            <a:r>
              <a:rPr sz="2300" dirty="0">
                <a:latin typeface="Microsoft YaHei"/>
                <a:cs typeface="Microsoft YaHei"/>
              </a:rPr>
              <a:t>основı</a:t>
            </a:r>
            <a:r>
              <a:rPr sz="2300" spc="280" dirty="0">
                <a:latin typeface="Microsoft YaHei"/>
                <a:cs typeface="Microsoft YaHei"/>
              </a:rPr>
              <a:t>  </a:t>
            </a:r>
            <a:r>
              <a:rPr sz="2300" dirty="0">
                <a:latin typeface="Microsoft YaHei"/>
                <a:cs typeface="Microsoft YaHei"/>
              </a:rPr>
              <a:t>проведеного</a:t>
            </a:r>
            <a:r>
              <a:rPr sz="2300" spc="280" dirty="0">
                <a:latin typeface="Microsoft YaHei"/>
                <a:cs typeface="Microsoft YaHei"/>
              </a:rPr>
              <a:t>  </a:t>
            </a:r>
            <a:r>
              <a:rPr sz="2300" dirty="0">
                <a:latin typeface="Microsoft YaHei"/>
                <a:cs typeface="Microsoft YaHei"/>
              </a:rPr>
              <a:t>аналıзу</a:t>
            </a:r>
            <a:r>
              <a:rPr sz="2300" spc="280" dirty="0">
                <a:latin typeface="Microsoft YaHei"/>
                <a:cs typeface="Microsoft YaHei"/>
              </a:rPr>
              <a:t>  </a:t>
            </a:r>
            <a:r>
              <a:rPr sz="2300" spc="-10" dirty="0">
                <a:latin typeface="Microsoft YaHei"/>
                <a:cs typeface="Microsoft YaHei"/>
              </a:rPr>
              <a:t>показникıв </a:t>
            </a:r>
            <a:r>
              <a:rPr sz="2300" dirty="0">
                <a:latin typeface="Microsoft YaHei"/>
                <a:cs typeface="Microsoft YaHei"/>
              </a:rPr>
              <a:t>дıяльностı</a:t>
            </a:r>
            <a:r>
              <a:rPr sz="2300" spc="-135" dirty="0">
                <a:latin typeface="Microsoft YaHei"/>
                <a:cs typeface="Microsoft YaHei"/>
              </a:rPr>
              <a:t> </a:t>
            </a:r>
            <a:r>
              <a:rPr sz="2300" spc="-10" dirty="0">
                <a:latin typeface="Microsoft YaHei"/>
                <a:cs typeface="Microsoft YaHei"/>
              </a:rPr>
              <a:t>пıдприεмства</a:t>
            </a:r>
            <a:r>
              <a:rPr sz="2300" i="1" spc="-10" dirty="0">
                <a:latin typeface="Arial"/>
                <a:cs typeface="Arial"/>
              </a:rPr>
              <a:t>;</a:t>
            </a:r>
            <a:endParaRPr sz="2300">
              <a:latin typeface="Arial"/>
              <a:cs typeface="Arial"/>
            </a:endParaRPr>
          </a:p>
          <a:p>
            <a:pPr marL="438784" marR="5080" algn="just">
              <a:lnSpc>
                <a:spcPct val="114100"/>
              </a:lnSpc>
            </a:pPr>
            <a:r>
              <a:rPr sz="2300" dirty="0">
                <a:latin typeface="Microsoft YaHei"/>
                <a:cs typeface="Microsoft YaHei"/>
              </a:rPr>
              <a:t>аналıзувати</a:t>
            </a:r>
            <a:r>
              <a:rPr sz="2300" spc="290" dirty="0">
                <a:latin typeface="Microsoft YaHei"/>
                <a:cs typeface="Microsoft YaHei"/>
              </a:rPr>
              <a:t>    </a:t>
            </a:r>
            <a:r>
              <a:rPr sz="2300" dirty="0">
                <a:latin typeface="Microsoft YaHei"/>
                <a:cs typeface="Microsoft YaHei"/>
              </a:rPr>
              <a:t>узгодшенıсть</a:t>
            </a:r>
            <a:r>
              <a:rPr sz="2300" spc="290" dirty="0">
                <a:latin typeface="Microsoft YaHei"/>
                <a:cs typeface="Microsoft YaHei"/>
              </a:rPr>
              <a:t>    </a:t>
            </a:r>
            <a:r>
              <a:rPr sz="2300" dirty="0">
                <a:latin typeface="Microsoft YaHei"/>
                <a:cs typeface="Microsoft YaHei"/>
              </a:rPr>
              <a:t>фıнансових</a:t>
            </a:r>
            <a:r>
              <a:rPr sz="2300" spc="295" dirty="0">
                <a:latin typeface="Microsoft YaHei"/>
                <a:cs typeface="Microsoft YaHei"/>
              </a:rPr>
              <a:t>    </a:t>
            </a:r>
            <a:r>
              <a:rPr sz="2300" spc="-50" dirty="0">
                <a:latin typeface="Microsoft YaHei"/>
                <a:cs typeface="Microsoft YaHei"/>
              </a:rPr>
              <a:t>ı </a:t>
            </a:r>
            <a:r>
              <a:rPr sz="2300" dirty="0">
                <a:latin typeface="Microsoft YaHei"/>
                <a:cs typeface="Microsoft YaHei"/>
              </a:rPr>
              <a:t>виро6ничих</a:t>
            </a:r>
            <a:r>
              <a:rPr sz="2300" spc="-95" dirty="0">
                <a:latin typeface="Microsoft YaHei"/>
                <a:cs typeface="Microsoft YaHei"/>
              </a:rPr>
              <a:t> </a:t>
            </a:r>
            <a:r>
              <a:rPr sz="2300" dirty="0">
                <a:latin typeface="Microsoft YaHei"/>
                <a:cs typeface="Microsoft YaHei"/>
              </a:rPr>
              <a:t>показникıв</a:t>
            </a:r>
            <a:r>
              <a:rPr sz="2300" spc="-90" dirty="0">
                <a:latin typeface="Microsoft YaHei"/>
                <a:cs typeface="Microsoft YaHei"/>
              </a:rPr>
              <a:t> </a:t>
            </a:r>
            <a:r>
              <a:rPr sz="2300" dirty="0">
                <a:latin typeface="Microsoft YaHei"/>
                <a:cs typeface="Microsoft YaHei"/>
              </a:rPr>
              <a:t>при</a:t>
            </a:r>
            <a:r>
              <a:rPr sz="2300" spc="-95" dirty="0">
                <a:latin typeface="Microsoft YaHei"/>
                <a:cs typeface="Microsoft YaHei"/>
              </a:rPr>
              <a:t> </a:t>
            </a:r>
            <a:r>
              <a:rPr sz="2300" spc="-30" dirty="0">
                <a:latin typeface="Microsoft YaHei"/>
                <a:cs typeface="Microsoft YaHei"/>
              </a:rPr>
              <a:t>розро6цı</a:t>
            </a:r>
            <a:r>
              <a:rPr sz="2300" spc="-90" dirty="0">
                <a:latin typeface="Microsoft YaHei"/>
                <a:cs typeface="Microsoft YaHei"/>
              </a:rPr>
              <a:t> </a:t>
            </a:r>
            <a:r>
              <a:rPr sz="2300" spc="-10" dirty="0">
                <a:latin typeface="Microsoft YaHei"/>
                <a:cs typeface="Microsoft YaHei"/>
              </a:rPr>
              <a:t>полıтики </a:t>
            </a:r>
            <a:r>
              <a:rPr sz="2300" spc="-35" dirty="0">
                <a:latin typeface="Microsoft YaHei"/>
                <a:cs typeface="Microsoft YaHei"/>
              </a:rPr>
              <a:t>економıчної</a:t>
            </a:r>
            <a:r>
              <a:rPr sz="2300" spc="-75" dirty="0">
                <a:latin typeface="Microsoft YaHei"/>
                <a:cs typeface="Microsoft YaHei"/>
              </a:rPr>
              <a:t> </a:t>
            </a:r>
            <a:r>
              <a:rPr sz="2300" spc="-25" dirty="0">
                <a:latin typeface="Microsoft YaHei"/>
                <a:cs typeface="Microsoft YaHei"/>
              </a:rPr>
              <a:t>поведıнки</a:t>
            </a:r>
            <a:r>
              <a:rPr sz="2300" spc="-75" dirty="0">
                <a:latin typeface="Microsoft YaHei"/>
                <a:cs typeface="Microsoft YaHei"/>
              </a:rPr>
              <a:t> </a:t>
            </a:r>
            <a:r>
              <a:rPr sz="2300" spc="-20" dirty="0">
                <a:latin typeface="Microsoft YaHei"/>
                <a:cs typeface="Microsoft YaHei"/>
              </a:rPr>
              <a:t>пıдприεмства</a:t>
            </a:r>
            <a:r>
              <a:rPr sz="2300" spc="-75" dirty="0">
                <a:latin typeface="Microsoft YaHei"/>
                <a:cs typeface="Microsoft YaHei"/>
              </a:rPr>
              <a:t> </a:t>
            </a:r>
            <a:r>
              <a:rPr sz="2300" dirty="0">
                <a:latin typeface="Microsoft YaHei"/>
                <a:cs typeface="Microsoft YaHei"/>
              </a:rPr>
              <a:t>на</a:t>
            </a:r>
            <a:r>
              <a:rPr sz="2300" spc="-75" dirty="0">
                <a:latin typeface="Microsoft YaHei"/>
                <a:cs typeface="Microsoft YaHei"/>
              </a:rPr>
              <a:t> </a:t>
            </a:r>
            <a:r>
              <a:rPr sz="2300" spc="-10" dirty="0">
                <a:latin typeface="Microsoft YaHei"/>
                <a:cs typeface="Microsoft YaHei"/>
              </a:rPr>
              <a:t>ринку</a:t>
            </a:r>
            <a:r>
              <a:rPr sz="2300" i="1" spc="-10" dirty="0">
                <a:latin typeface="Arial"/>
                <a:cs typeface="Arial"/>
              </a:rPr>
              <a:t>.</a:t>
            </a:r>
            <a:endParaRPr sz="2300">
              <a:latin typeface="Arial"/>
              <a:cs typeface="Arial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96161" y="2484923"/>
            <a:ext cx="104775" cy="104774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96161" y="2884973"/>
            <a:ext cx="104775" cy="104774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96161" y="3685073"/>
            <a:ext cx="104775" cy="104774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96161" y="4485173"/>
            <a:ext cx="104775" cy="104774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96161" y="5285273"/>
            <a:ext cx="104775" cy="104774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96161" y="6085373"/>
            <a:ext cx="104775" cy="104774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96161" y="6885473"/>
            <a:ext cx="104775" cy="104774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96161" y="8085623"/>
            <a:ext cx="104775" cy="104774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7335861" y="7933287"/>
            <a:ext cx="2028189" cy="375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39925" algn="l"/>
              </a:tabLst>
            </a:pP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при6утку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300" spc="-50" dirty="0">
                <a:solidFill>
                  <a:srgbClr val="0C8EB5"/>
                </a:solidFill>
                <a:latin typeface="Microsoft YaHei"/>
                <a:cs typeface="Microsoft YaHei"/>
              </a:rPr>
              <a:t>ı</a:t>
            </a:r>
            <a:endParaRPr sz="2300">
              <a:latin typeface="Microsoft YaHei"/>
              <a:cs typeface="Microsoft YaHei"/>
            </a:endParaRPr>
          </a:p>
        </p:txBody>
      </p:sp>
      <p:pic>
        <p:nvPicPr>
          <p:cNvPr id="18" name="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96161" y="8885722"/>
            <a:ext cx="104775" cy="104774"/>
          </a:xfrm>
          <a:prstGeom prst="rect">
            <a:avLst/>
          </a:prstGeom>
        </p:spPr>
      </p:pic>
      <p:sp>
        <p:nvSpPr>
          <p:cNvPr id="19" name="object 19"/>
          <p:cNvSpPr txBox="1"/>
          <p:nvPr/>
        </p:nvSpPr>
        <p:spPr>
          <a:xfrm>
            <a:off x="943116" y="1806387"/>
            <a:ext cx="8421370" cy="7703184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sz="2600" spc="-10" dirty="0">
                <a:solidFill>
                  <a:srgbClr val="0C8EB5"/>
                </a:solidFill>
                <a:latin typeface="Arial Black"/>
                <a:cs typeface="Arial Black"/>
              </a:rPr>
              <a:t>знати</a:t>
            </a:r>
            <a:r>
              <a:rPr sz="2600" b="1" spc="-10" dirty="0">
                <a:solidFill>
                  <a:srgbClr val="0C8EB5"/>
                </a:solidFill>
                <a:latin typeface="Tahoma"/>
                <a:cs typeface="Tahoma"/>
              </a:rPr>
              <a:t>:</a:t>
            </a:r>
            <a:endParaRPr sz="2600">
              <a:latin typeface="Tahoma"/>
              <a:cs typeface="Tahoma"/>
            </a:endParaRPr>
          </a:p>
          <a:p>
            <a:pPr marL="420370" marR="5080">
              <a:lnSpc>
                <a:spcPct val="114100"/>
              </a:lnSpc>
              <a:spcBef>
                <a:spcPts val="90"/>
              </a:spcBef>
              <a:tabLst>
                <a:tab pos="1802130" algn="l"/>
                <a:tab pos="2362200" algn="l"/>
                <a:tab pos="4124325" algn="l"/>
                <a:tab pos="4902835" algn="l"/>
                <a:tab pos="5499735" algn="l"/>
                <a:tab pos="6127750" algn="l"/>
                <a:tab pos="7738109" algn="l"/>
                <a:tab pos="8178165" algn="l"/>
              </a:tabLst>
            </a:pPr>
            <a:r>
              <a:rPr sz="2300" spc="-40" dirty="0">
                <a:solidFill>
                  <a:srgbClr val="0C8EB5"/>
                </a:solidFill>
                <a:latin typeface="Microsoft YaHei"/>
                <a:cs typeface="Microsoft YaHei"/>
              </a:rPr>
              <a:t>предмет</a:t>
            </a:r>
            <a:r>
              <a:rPr sz="2300" i="1" spc="-40" dirty="0">
                <a:solidFill>
                  <a:srgbClr val="0C8EB5"/>
                </a:solidFill>
                <a:latin typeface="Arial"/>
                <a:cs typeface="Arial"/>
              </a:rPr>
              <a:t>,</a:t>
            </a:r>
            <a:r>
              <a:rPr sz="2300" i="1" spc="-7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2300" spc="-30" dirty="0">
                <a:solidFill>
                  <a:srgbClr val="0C8EB5"/>
                </a:solidFill>
                <a:latin typeface="Microsoft YaHei"/>
                <a:cs typeface="Microsoft YaHei"/>
              </a:rPr>
              <a:t>змıст</a:t>
            </a:r>
            <a:r>
              <a:rPr sz="2300" i="1" spc="-30" dirty="0">
                <a:solidFill>
                  <a:srgbClr val="0C8EB5"/>
                </a:solidFill>
                <a:latin typeface="Arial"/>
                <a:cs typeface="Arial"/>
              </a:rPr>
              <a:t>,</a:t>
            </a:r>
            <a:r>
              <a:rPr sz="2300" i="1" spc="-7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завдання</a:t>
            </a:r>
            <a:r>
              <a:rPr sz="2300" spc="-10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ı</a:t>
            </a:r>
            <a:r>
              <a:rPr sz="2300" spc="-1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види</a:t>
            </a:r>
            <a:r>
              <a:rPr sz="2300" spc="-1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35" dirty="0">
                <a:solidFill>
                  <a:srgbClr val="0C8EB5"/>
                </a:solidFill>
                <a:latin typeface="Microsoft YaHei"/>
                <a:cs typeface="Microsoft YaHei"/>
              </a:rPr>
              <a:t>економıчного</a:t>
            </a:r>
            <a:r>
              <a:rPr sz="2300" spc="-10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аналıзу</a:t>
            </a:r>
            <a:r>
              <a:rPr sz="2300" i="1" spc="-10" dirty="0">
                <a:solidFill>
                  <a:srgbClr val="0C8EB5"/>
                </a:solidFill>
                <a:latin typeface="Arial"/>
                <a:cs typeface="Arial"/>
              </a:rPr>
              <a:t>;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методи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економıчного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аналıзу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300" spc="-25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осо6ливостı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300" spc="-25" dirty="0">
                <a:solidFill>
                  <a:srgbClr val="0C8EB5"/>
                </a:solidFill>
                <a:latin typeface="Microsoft YaHei"/>
                <a:cs typeface="Microsoft YaHei"/>
              </a:rPr>
              <a:t>їх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застосування</a:t>
            </a:r>
            <a:r>
              <a:rPr sz="230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при</a:t>
            </a:r>
            <a:r>
              <a:rPr sz="230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25" dirty="0">
                <a:solidFill>
                  <a:srgbClr val="0C8EB5"/>
                </a:solidFill>
                <a:latin typeface="Microsoft YaHei"/>
                <a:cs typeface="Microsoft YaHei"/>
              </a:rPr>
              <a:t>проведеннı</a:t>
            </a:r>
            <a:r>
              <a:rPr sz="230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аналıтичних</a:t>
            </a:r>
            <a:r>
              <a:rPr sz="230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дослıдшень</a:t>
            </a:r>
            <a:r>
              <a:rPr sz="2300" i="1" spc="-10" dirty="0">
                <a:solidFill>
                  <a:srgbClr val="0C8EB5"/>
                </a:solidFill>
                <a:latin typeface="Arial"/>
                <a:cs typeface="Arial"/>
              </a:rPr>
              <a:t>;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порядок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		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формування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ıнформацıйної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300" spc="-20" dirty="0">
                <a:solidFill>
                  <a:srgbClr val="0C8EB5"/>
                </a:solidFill>
                <a:latin typeface="Microsoft YaHei"/>
                <a:cs typeface="Microsoft YaHei"/>
              </a:rPr>
              <a:t>6ази </a:t>
            </a:r>
            <a:r>
              <a:rPr sz="2300" spc="-35" dirty="0">
                <a:solidFill>
                  <a:srgbClr val="0C8EB5"/>
                </a:solidFill>
                <a:latin typeface="Microsoft YaHei"/>
                <a:cs typeface="Microsoft YaHei"/>
              </a:rPr>
              <a:t>економıчного</a:t>
            </a:r>
            <a:r>
              <a:rPr sz="230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аналıзу</a:t>
            </a:r>
            <a:r>
              <a:rPr sz="2300" i="1" spc="-10" dirty="0">
                <a:solidFill>
                  <a:srgbClr val="0C8EB5"/>
                </a:solidFill>
                <a:latin typeface="Arial"/>
                <a:cs typeface="Arial"/>
              </a:rPr>
              <a:t>;</a:t>
            </a:r>
            <a:endParaRPr sz="2300">
              <a:latin typeface="Arial"/>
              <a:cs typeface="Arial"/>
            </a:endParaRPr>
          </a:p>
          <a:p>
            <a:pPr marL="420370" marR="5080">
              <a:lnSpc>
                <a:spcPct val="114100"/>
              </a:lnSpc>
              <a:spcBef>
                <a:spcPts val="5"/>
              </a:spcBef>
              <a:tabLst>
                <a:tab pos="2395220" algn="l"/>
                <a:tab pos="4497070" algn="l"/>
                <a:tab pos="6717030" algn="l"/>
              </a:tabLst>
            </a:pP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методичнı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полошення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проведення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300" spc="-35" dirty="0">
                <a:solidFill>
                  <a:srgbClr val="0C8EB5"/>
                </a:solidFill>
                <a:latin typeface="Microsoft YaHei"/>
                <a:cs typeface="Microsoft YaHei"/>
              </a:rPr>
              <a:t>факторного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аналıзу</a:t>
            </a:r>
            <a:r>
              <a:rPr sz="2300" i="1" spc="-10" dirty="0">
                <a:solidFill>
                  <a:srgbClr val="0C8EB5"/>
                </a:solidFill>
                <a:latin typeface="Arial"/>
                <a:cs typeface="Arial"/>
              </a:rPr>
              <a:t>;</a:t>
            </a:r>
            <a:endParaRPr sz="2300">
              <a:latin typeface="Arial"/>
              <a:cs typeface="Arial"/>
            </a:endParaRPr>
          </a:p>
          <a:p>
            <a:pPr marL="420370" marR="5080">
              <a:lnSpc>
                <a:spcPct val="114100"/>
              </a:lnSpc>
              <a:tabLst>
                <a:tab pos="1943735" algn="l"/>
                <a:tab pos="3709035" algn="l"/>
                <a:tab pos="4923155" algn="l"/>
                <a:tab pos="7003415" algn="l"/>
              </a:tabLst>
            </a:pP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методику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здıйснення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аналıзу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виро6ництва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300" spc="-65" dirty="0">
                <a:solidFill>
                  <a:srgbClr val="0C8EB5"/>
                </a:solidFill>
                <a:latin typeface="Microsoft YaHei"/>
                <a:cs typeface="Microsoft YaHei"/>
              </a:rPr>
              <a:t>продукцıї</a:t>
            </a:r>
            <a:r>
              <a:rPr sz="2300" i="1" spc="-65" dirty="0">
                <a:solidFill>
                  <a:srgbClr val="0C8EB5"/>
                </a:solidFill>
                <a:latin typeface="Arial"/>
                <a:cs typeface="Arial"/>
              </a:rPr>
              <a:t>,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ро6ıт</a:t>
            </a:r>
            <a:r>
              <a:rPr sz="2300" spc="-1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ı</a:t>
            </a:r>
            <a:r>
              <a:rPr sz="2300" spc="-1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послуг</a:t>
            </a:r>
            <a:r>
              <a:rPr sz="2300" i="1" spc="-10" dirty="0">
                <a:solidFill>
                  <a:srgbClr val="0C8EB5"/>
                </a:solidFill>
                <a:latin typeface="Arial"/>
                <a:cs typeface="Arial"/>
              </a:rPr>
              <a:t>;</a:t>
            </a:r>
            <a:endParaRPr sz="2300">
              <a:latin typeface="Arial"/>
              <a:cs typeface="Arial"/>
            </a:endParaRPr>
          </a:p>
          <a:p>
            <a:pPr marL="420370" marR="5080">
              <a:lnSpc>
                <a:spcPct val="114100"/>
              </a:lnSpc>
            </a:pP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методику</a:t>
            </a:r>
            <a:r>
              <a:rPr sz="2300" spc="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проведення</a:t>
            </a:r>
            <a:r>
              <a:rPr sz="2300" spc="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аналıзу</a:t>
            </a:r>
            <a:r>
              <a:rPr sz="2300" spc="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використання</a:t>
            </a:r>
            <a:r>
              <a:rPr sz="2300" spc="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трудових </a:t>
            </a:r>
            <a:r>
              <a:rPr sz="2300" spc="-40" dirty="0">
                <a:solidFill>
                  <a:srgbClr val="0C8EB5"/>
                </a:solidFill>
                <a:latin typeface="Microsoft YaHei"/>
                <a:cs typeface="Microsoft YaHei"/>
              </a:rPr>
              <a:t>ресурсıв</a:t>
            </a:r>
            <a:r>
              <a:rPr sz="230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ı</a:t>
            </a:r>
            <a:r>
              <a:rPr sz="230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витрат</a:t>
            </a:r>
            <a:r>
              <a:rPr sz="230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на</a:t>
            </a:r>
            <a:r>
              <a:rPr sz="230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оплату</a:t>
            </a:r>
            <a:r>
              <a:rPr sz="230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працı</a:t>
            </a:r>
            <a:r>
              <a:rPr sz="2300" i="1" spc="-10" dirty="0">
                <a:solidFill>
                  <a:srgbClr val="0C8EB5"/>
                </a:solidFill>
                <a:latin typeface="Arial"/>
                <a:cs typeface="Arial"/>
              </a:rPr>
              <a:t>;</a:t>
            </a:r>
            <a:endParaRPr sz="2300">
              <a:latin typeface="Arial"/>
              <a:cs typeface="Arial"/>
            </a:endParaRPr>
          </a:p>
          <a:p>
            <a:pPr marL="420370" marR="5080" algn="just">
              <a:lnSpc>
                <a:spcPct val="114100"/>
              </a:lnSpc>
            </a:pP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порядок</a:t>
            </a:r>
            <a:r>
              <a:rPr sz="2300" spc="254" dirty="0">
                <a:solidFill>
                  <a:srgbClr val="0C8EB5"/>
                </a:solidFill>
                <a:latin typeface="Microsoft YaHei"/>
                <a:cs typeface="Microsoft YaHei"/>
              </a:rPr>
              <a:t>  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використання</a:t>
            </a:r>
            <a:r>
              <a:rPr sz="2300" spc="254" dirty="0">
                <a:solidFill>
                  <a:srgbClr val="0C8EB5"/>
                </a:solidFill>
                <a:latin typeface="Microsoft YaHei"/>
                <a:cs typeface="Microsoft YaHei"/>
              </a:rPr>
              <a:t>  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методичних</a:t>
            </a:r>
            <a:r>
              <a:rPr sz="2300" spc="254" dirty="0">
                <a:solidFill>
                  <a:srgbClr val="0C8EB5"/>
                </a:solidFill>
                <a:latin typeface="Microsoft YaHei"/>
                <a:cs typeface="Microsoft YaHei"/>
              </a:rPr>
              <a:t>  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прийомıв</a:t>
            </a:r>
            <a:r>
              <a:rPr sz="2300" spc="254" dirty="0">
                <a:solidFill>
                  <a:srgbClr val="0C8EB5"/>
                </a:solidFill>
                <a:latin typeface="Microsoft YaHei"/>
                <a:cs typeface="Microsoft YaHei"/>
              </a:rPr>
              <a:t>   </a:t>
            </a:r>
            <a:r>
              <a:rPr sz="2300" spc="-50" dirty="0">
                <a:solidFill>
                  <a:srgbClr val="0C8EB5"/>
                </a:solidFill>
                <a:latin typeface="Microsoft YaHei"/>
                <a:cs typeface="Microsoft YaHei"/>
              </a:rPr>
              <a:t>ı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спосо6ıв</a:t>
            </a:r>
            <a:r>
              <a:rPr sz="2300" spc="50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аналıзу</a:t>
            </a:r>
            <a:r>
              <a:rPr sz="2300" spc="50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в</a:t>
            </a:r>
            <a:r>
              <a:rPr sz="2300" spc="50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процесı</a:t>
            </a:r>
            <a:r>
              <a:rPr sz="2300" spc="509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проведення</a:t>
            </a:r>
            <a:r>
              <a:rPr sz="2300" spc="50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аналıзу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матерıальних</a:t>
            </a:r>
            <a:r>
              <a:rPr sz="23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40" dirty="0">
                <a:solidFill>
                  <a:srgbClr val="0C8EB5"/>
                </a:solidFill>
                <a:latin typeface="Microsoft YaHei"/>
                <a:cs typeface="Microsoft YaHei"/>
              </a:rPr>
              <a:t>ресурсıв</a:t>
            </a:r>
            <a:r>
              <a:rPr sz="23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пıдприεмства</a:t>
            </a:r>
            <a:r>
              <a:rPr sz="2300" i="1" spc="-10" dirty="0">
                <a:solidFill>
                  <a:srgbClr val="0C8EB5"/>
                </a:solidFill>
                <a:latin typeface="Arial"/>
                <a:cs typeface="Arial"/>
              </a:rPr>
              <a:t>;</a:t>
            </a:r>
            <a:endParaRPr sz="2300">
              <a:latin typeface="Arial"/>
              <a:cs typeface="Arial"/>
            </a:endParaRPr>
          </a:p>
          <a:p>
            <a:pPr marL="420370" marR="2619375">
              <a:lnSpc>
                <a:spcPct val="114100"/>
              </a:lnSpc>
              <a:tabLst>
                <a:tab pos="2391410" algn="l"/>
                <a:tab pos="4743450" algn="l"/>
              </a:tabLst>
            </a:pP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методику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проведення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аналıзу рента6ельностı</a:t>
            </a:r>
            <a:r>
              <a:rPr sz="2300" i="1" spc="-10" dirty="0">
                <a:solidFill>
                  <a:srgbClr val="0C8EB5"/>
                </a:solidFill>
                <a:latin typeface="Arial"/>
                <a:cs typeface="Arial"/>
              </a:rPr>
              <a:t>;</a:t>
            </a:r>
            <a:endParaRPr sz="2300">
              <a:latin typeface="Arial"/>
              <a:cs typeface="Arial"/>
            </a:endParaRPr>
          </a:p>
          <a:p>
            <a:pPr marL="420370" marR="5080">
              <a:lnSpc>
                <a:spcPct val="114100"/>
              </a:lnSpc>
              <a:tabLst>
                <a:tab pos="1887220" algn="l"/>
                <a:tab pos="3891915" algn="l"/>
                <a:tab pos="5533390" algn="l"/>
                <a:tab pos="6762115" algn="l"/>
              </a:tabLst>
            </a:pP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порядок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проведення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загальної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оцıнки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фıнансово</a:t>
            </a:r>
            <a:r>
              <a:rPr sz="2300" i="1" spc="-10" dirty="0">
                <a:solidFill>
                  <a:srgbClr val="0C8EB5"/>
                </a:solidFill>
                <a:latin typeface="Arial"/>
                <a:cs typeface="Arial"/>
              </a:rPr>
              <a:t>- </a:t>
            </a:r>
            <a:r>
              <a:rPr sz="2300" spc="-25" dirty="0">
                <a:solidFill>
                  <a:srgbClr val="0C8EB5"/>
                </a:solidFill>
                <a:latin typeface="Microsoft YaHei"/>
                <a:cs typeface="Microsoft YaHei"/>
              </a:rPr>
              <a:t>майнового</a:t>
            </a:r>
            <a:r>
              <a:rPr sz="2300" spc="-10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dirty="0">
                <a:solidFill>
                  <a:srgbClr val="0C8EB5"/>
                </a:solidFill>
                <a:latin typeface="Microsoft YaHei"/>
                <a:cs typeface="Microsoft YaHei"/>
              </a:rPr>
              <a:t>стану</a:t>
            </a:r>
            <a:r>
              <a:rPr sz="2300" spc="-10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300" spc="-10" dirty="0">
                <a:solidFill>
                  <a:srgbClr val="0C8EB5"/>
                </a:solidFill>
                <a:latin typeface="Microsoft YaHei"/>
                <a:cs typeface="Microsoft YaHei"/>
              </a:rPr>
              <a:t>пıдприεмства</a:t>
            </a:r>
            <a:r>
              <a:rPr sz="2300" i="1" spc="-10" dirty="0">
                <a:solidFill>
                  <a:srgbClr val="0C8EB5"/>
                </a:solidFill>
                <a:latin typeface="Arial"/>
                <a:cs typeface="Arial"/>
              </a:rPr>
              <a:t>.</a:t>
            </a:r>
            <a:endParaRPr sz="23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9100450"/>
            <a:ext cx="14870969" cy="118654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0145" y="429413"/>
            <a:ext cx="276749" cy="1073485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959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45" dirty="0"/>
              <a:t>Програмнı</a:t>
            </a:r>
            <a:r>
              <a:rPr spc="-315" dirty="0"/>
              <a:t> </a:t>
            </a:r>
            <a:r>
              <a:rPr spc="-90" dirty="0"/>
              <a:t>компетентностı</a:t>
            </a: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6047" y="3183350"/>
            <a:ext cx="95250" cy="95249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6047" y="3573874"/>
            <a:ext cx="95250" cy="95249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6047" y="4745449"/>
            <a:ext cx="95250" cy="95249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6047" y="5135974"/>
            <a:ext cx="95250" cy="95249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6047" y="5526499"/>
            <a:ext cx="95250" cy="95249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6047" y="5917024"/>
            <a:ext cx="95250" cy="95249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6047" y="6307549"/>
            <a:ext cx="95250" cy="95249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6047" y="6698074"/>
            <a:ext cx="95250" cy="95249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6047" y="7479124"/>
            <a:ext cx="95250" cy="95249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6047" y="8260174"/>
            <a:ext cx="95250" cy="95249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6047" y="8650699"/>
            <a:ext cx="95250" cy="95249"/>
          </a:xfrm>
          <a:prstGeom prst="rect">
            <a:avLst/>
          </a:prstGeom>
        </p:spPr>
      </p:pic>
      <p:sp>
        <p:nvSpPr>
          <p:cNvPr id="16" name="object 16"/>
          <p:cNvSpPr txBox="1"/>
          <p:nvPr/>
        </p:nvSpPr>
        <p:spPr>
          <a:xfrm>
            <a:off x="824272" y="1416773"/>
            <a:ext cx="11360785" cy="74453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00355" algn="just">
              <a:lnSpc>
                <a:spcPct val="116500"/>
              </a:lnSpc>
              <a:spcBef>
                <a:spcPts val="100"/>
              </a:spcBef>
            </a:pPr>
            <a:r>
              <a:rPr sz="2200" spc="-45" dirty="0">
                <a:solidFill>
                  <a:srgbClr val="0C8EB5"/>
                </a:solidFill>
                <a:latin typeface="Arial Black"/>
                <a:cs typeface="Arial Black"/>
              </a:rPr>
              <a:t>Інтегральна</a:t>
            </a:r>
            <a:r>
              <a:rPr sz="2200" spc="145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2200" b="1" dirty="0">
                <a:solidFill>
                  <a:srgbClr val="0C8EB5"/>
                </a:solidFill>
                <a:latin typeface="Tahoma"/>
                <a:cs typeface="Tahoma"/>
              </a:rPr>
              <a:t>(</a:t>
            </a:r>
            <a:r>
              <a:rPr sz="2200" dirty="0">
                <a:solidFill>
                  <a:srgbClr val="0C8EB5"/>
                </a:solidFill>
                <a:latin typeface="Arial Black"/>
                <a:cs typeface="Arial Black"/>
              </a:rPr>
              <a:t>ІК</a:t>
            </a:r>
            <a:r>
              <a:rPr sz="2200" b="1" dirty="0">
                <a:solidFill>
                  <a:srgbClr val="0C8EB5"/>
                </a:solidFill>
                <a:latin typeface="Tahoma"/>
                <a:cs typeface="Tahoma"/>
              </a:rPr>
              <a:t>)</a:t>
            </a:r>
            <a:r>
              <a:rPr sz="2200" dirty="0">
                <a:solidFill>
                  <a:srgbClr val="0C8EB5"/>
                </a:solidFill>
                <a:latin typeface="Lucida Sans Unicode"/>
                <a:cs typeface="Lucida Sans Unicode"/>
              </a:rPr>
              <a:t>:</a:t>
            </a:r>
            <a:r>
              <a:rPr sz="2200" spc="29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Здатнıсть</a:t>
            </a:r>
            <a:r>
              <a:rPr sz="2200" spc="3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розв</a:t>
            </a:r>
            <a:r>
              <a:rPr sz="2200" dirty="0">
                <a:solidFill>
                  <a:srgbClr val="0C8EB5"/>
                </a:solidFill>
                <a:latin typeface="Lucida Sans Unicode"/>
                <a:cs typeface="Lucida Sans Unicode"/>
              </a:rPr>
              <a:t>’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язувати</a:t>
            </a:r>
            <a:r>
              <a:rPr sz="2200" spc="3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складнı</a:t>
            </a:r>
            <a:r>
              <a:rPr sz="2200" spc="3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задачı</a:t>
            </a:r>
            <a:r>
              <a:rPr sz="2200" spc="3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ı</a:t>
            </a:r>
            <a:r>
              <a:rPr sz="2200" spc="3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проблеми</a:t>
            </a:r>
            <a:r>
              <a:rPr sz="2200" spc="3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у</a:t>
            </a:r>
            <a:r>
              <a:rPr sz="2200" spc="3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сферı </a:t>
            </a:r>
            <a:r>
              <a:rPr sz="2200" spc="-25" dirty="0">
                <a:solidFill>
                  <a:srgbClr val="0C8EB5"/>
                </a:solidFill>
                <a:latin typeface="Microsoft YaHei"/>
                <a:cs typeface="Microsoft YaHei"/>
              </a:rPr>
              <a:t>менеджменту</a:t>
            </a:r>
            <a:r>
              <a:rPr sz="220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або</a:t>
            </a:r>
            <a:r>
              <a:rPr sz="220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у</a:t>
            </a:r>
            <a:r>
              <a:rPr sz="220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5" dirty="0">
                <a:solidFill>
                  <a:srgbClr val="0C8EB5"/>
                </a:solidFill>
                <a:latin typeface="Microsoft YaHei"/>
                <a:cs typeface="Microsoft YaHei"/>
              </a:rPr>
              <a:t>процесı</a:t>
            </a:r>
            <a:r>
              <a:rPr sz="220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0" dirty="0">
                <a:solidFill>
                  <a:srgbClr val="0C8EB5"/>
                </a:solidFill>
                <a:latin typeface="Microsoft YaHei"/>
                <a:cs typeface="Microsoft YaHei"/>
              </a:rPr>
              <a:t>навчання</a:t>
            </a:r>
            <a:r>
              <a:rPr sz="22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2200" spc="-1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що</a:t>
            </a:r>
            <a:r>
              <a:rPr sz="22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передбачають</a:t>
            </a:r>
            <a:r>
              <a:rPr sz="220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проведення</a:t>
            </a:r>
            <a:r>
              <a:rPr sz="220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дослıджень </a:t>
            </a:r>
            <a:r>
              <a:rPr sz="2200" spc="-25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/</a:t>
            </a:r>
            <a:r>
              <a:rPr sz="2200" spc="-25" dirty="0">
                <a:solidFill>
                  <a:srgbClr val="0C8EB5"/>
                </a:solidFill>
                <a:latin typeface="Microsoft YaHei"/>
                <a:cs typeface="Microsoft YaHei"/>
              </a:rPr>
              <a:t>або</a:t>
            </a:r>
            <a:r>
              <a:rPr sz="220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здıйснення</a:t>
            </a:r>
            <a:r>
              <a:rPr sz="220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ıнновацıй</a:t>
            </a:r>
            <a:r>
              <a:rPr sz="220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за</a:t>
            </a:r>
            <a:r>
              <a:rPr sz="220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невизначеностı</a:t>
            </a:r>
            <a:r>
              <a:rPr sz="220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40" dirty="0">
                <a:solidFill>
                  <a:srgbClr val="0C8EB5"/>
                </a:solidFill>
                <a:latin typeface="Microsoft YaHei"/>
                <a:cs typeface="Microsoft YaHei"/>
              </a:rPr>
              <a:t>умов</a:t>
            </a:r>
            <a:r>
              <a:rPr sz="220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ı</a:t>
            </a:r>
            <a:r>
              <a:rPr sz="220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вимог</a:t>
            </a:r>
            <a:endParaRPr sz="2200">
              <a:latin typeface="Microsoft YaHei"/>
              <a:cs typeface="Microsoft YaHei"/>
            </a:endParaRPr>
          </a:p>
          <a:p>
            <a:pPr marL="310515" algn="just">
              <a:lnSpc>
                <a:spcPct val="100000"/>
              </a:lnSpc>
              <a:spcBef>
                <a:spcPts val="434"/>
              </a:spcBef>
            </a:pPr>
            <a:r>
              <a:rPr sz="2200" spc="-110" dirty="0">
                <a:solidFill>
                  <a:srgbClr val="0C8EB5"/>
                </a:solidFill>
                <a:latin typeface="Arial Black"/>
                <a:cs typeface="Arial Black"/>
              </a:rPr>
              <a:t>Загальнı</a:t>
            </a:r>
            <a:r>
              <a:rPr sz="2200" spc="-185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2200" spc="-85" dirty="0">
                <a:solidFill>
                  <a:srgbClr val="0C8EB5"/>
                </a:solidFill>
                <a:latin typeface="Arial Black"/>
                <a:cs typeface="Arial Black"/>
              </a:rPr>
              <a:t>компетентностı</a:t>
            </a:r>
            <a:r>
              <a:rPr sz="2200" spc="-180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2200" b="1" spc="-10" dirty="0">
                <a:solidFill>
                  <a:srgbClr val="0C8EB5"/>
                </a:solidFill>
                <a:latin typeface="Tahoma"/>
                <a:cs typeface="Tahoma"/>
              </a:rPr>
              <a:t>(</a:t>
            </a:r>
            <a:r>
              <a:rPr sz="2200" spc="-10" dirty="0">
                <a:solidFill>
                  <a:srgbClr val="0C8EB5"/>
                </a:solidFill>
                <a:latin typeface="Arial Black"/>
                <a:cs typeface="Arial Black"/>
              </a:rPr>
              <a:t>ЗК</a:t>
            </a:r>
            <a:r>
              <a:rPr sz="2200" b="1" spc="-10" dirty="0">
                <a:solidFill>
                  <a:srgbClr val="0C8EB5"/>
                </a:solidFill>
                <a:latin typeface="Tahoma"/>
                <a:cs typeface="Tahoma"/>
              </a:rPr>
              <a:t>):</a:t>
            </a:r>
            <a:endParaRPr sz="2200">
              <a:latin typeface="Tahoma"/>
              <a:cs typeface="Tahoma"/>
            </a:endParaRPr>
          </a:p>
          <a:p>
            <a:pPr marL="487045" algn="just">
              <a:lnSpc>
                <a:spcPct val="100000"/>
              </a:lnSpc>
              <a:spcBef>
                <a:spcPts val="434"/>
              </a:spcBef>
            </a:pP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ЗК</a:t>
            </a:r>
            <a:r>
              <a:rPr sz="22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470" dirty="0">
                <a:solidFill>
                  <a:srgbClr val="0C8EB5"/>
                </a:solidFill>
                <a:latin typeface="Lucida Sans Unicode"/>
                <a:cs typeface="Lucida Sans Unicode"/>
              </a:rPr>
              <a:t>1.</a:t>
            </a:r>
            <a:r>
              <a:rPr sz="2200" spc="-10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Здатнıсть</a:t>
            </a:r>
            <a:r>
              <a:rPr sz="22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5" dirty="0">
                <a:solidFill>
                  <a:srgbClr val="0C8EB5"/>
                </a:solidFill>
                <a:latin typeface="Microsoft YaHei"/>
                <a:cs typeface="Microsoft YaHei"/>
              </a:rPr>
              <a:t>проведення</a:t>
            </a:r>
            <a:r>
              <a:rPr sz="22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35" dirty="0">
                <a:solidFill>
                  <a:srgbClr val="0C8EB5"/>
                </a:solidFill>
                <a:latin typeface="Microsoft YaHei"/>
                <a:cs typeface="Microsoft YaHei"/>
              </a:rPr>
              <a:t>дослıджень</a:t>
            </a:r>
            <a:r>
              <a:rPr sz="22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на</a:t>
            </a:r>
            <a:r>
              <a:rPr sz="22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40" dirty="0">
                <a:solidFill>
                  <a:srgbClr val="0C8EB5"/>
                </a:solidFill>
                <a:latin typeface="Microsoft YaHei"/>
                <a:cs typeface="Microsoft YaHei"/>
              </a:rPr>
              <a:t>вıдповıдному</a:t>
            </a:r>
            <a:r>
              <a:rPr sz="22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рıвнı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200">
              <a:latin typeface="Lucida Sans Unicode"/>
              <a:cs typeface="Lucida Sans Unicode"/>
            </a:endParaRPr>
          </a:p>
          <a:p>
            <a:pPr marL="487045" marR="5080" algn="just">
              <a:lnSpc>
                <a:spcPct val="116500"/>
              </a:lnSpc>
            </a:pP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ЗК</a:t>
            </a:r>
            <a:r>
              <a:rPr sz="2200" spc="3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Lucida Sans Unicode"/>
                <a:cs typeface="Lucida Sans Unicode"/>
              </a:rPr>
              <a:t>2.</a:t>
            </a:r>
            <a:r>
              <a:rPr sz="2200" spc="30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Здатнıсть</a:t>
            </a:r>
            <a:r>
              <a:rPr sz="2200" spc="3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до</a:t>
            </a:r>
            <a:r>
              <a:rPr sz="2200" spc="3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спıлкуватися</a:t>
            </a:r>
            <a:r>
              <a:rPr sz="2200" spc="3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</a:t>
            </a:r>
            <a:r>
              <a:rPr sz="2200" spc="3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представниками</a:t>
            </a:r>
            <a:r>
              <a:rPr sz="2200" spc="3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ıнших</a:t>
            </a:r>
            <a:r>
              <a:rPr sz="2200" spc="3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професıйних</a:t>
            </a:r>
            <a:r>
              <a:rPr sz="2200" spc="3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0" dirty="0">
                <a:solidFill>
                  <a:srgbClr val="0C8EB5"/>
                </a:solidFill>
                <a:latin typeface="Microsoft YaHei"/>
                <a:cs typeface="Microsoft YaHei"/>
              </a:rPr>
              <a:t>груп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рıзного</a:t>
            </a:r>
            <a:r>
              <a:rPr sz="2200" spc="21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рıвня</a:t>
            </a:r>
            <a:r>
              <a:rPr sz="2200" spc="21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00" spc="140" dirty="0">
                <a:solidFill>
                  <a:srgbClr val="0C8EB5"/>
                </a:solidFill>
                <a:latin typeface="Lucida Sans Unicode"/>
                <a:cs typeface="Lucida Sans Unicode"/>
              </a:rPr>
              <a:t>(</a:t>
            </a:r>
            <a:r>
              <a:rPr sz="2200" spc="140" dirty="0">
                <a:solidFill>
                  <a:srgbClr val="0C8EB5"/>
                </a:solidFill>
                <a:latin typeface="Microsoft YaHei"/>
                <a:cs typeface="Microsoft YaHei"/>
              </a:rPr>
              <a:t>з</a:t>
            </a:r>
            <a:r>
              <a:rPr sz="2200" spc="21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експертами</a:t>
            </a:r>
            <a:r>
              <a:rPr sz="2200" spc="21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</a:t>
            </a:r>
            <a:r>
              <a:rPr sz="2200" spc="21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ıнших</a:t>
            </a:r>
            <a:r>
              <a:rPr sz="2200" spc="21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галузей</a:t>
            </a:r>
            <a:r>
              <a:rPr sz="2200" spc="21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знань</a:t>
            </a:r>
            <a:r>
              <a:rPr sz="2200" dirty="0">
                <a:solidFill>
                  <a:srgbClr val="0C8EB5"/>
                </a:solidFill>
                <a:latin typeface="Lucida Sans Unicode"/>
                <a:cs typeface="Lucida Sans Unicode"/>
              </a:rPr>
              <a:t>/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видıв</a:t>
            </a:r>
            <a:r>
              <a:rPr sz="2200" spc="21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економıчної дıяльностı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).</a:t>
            </a:r>
            <a:endParaRPr sz="2200">
              <a:latin typeface="Lucida Sans Unicode"/>
              <a:cs typeface="Lucida Sans Unicode"/>
            </a:endParaRPr>
          </a:p>
          <a:p>
            <a:pPr marL="487045" marR="550545">
              <a:lnSpc>
                <a:spcPct val="116500"/>
              </a:lnSpc>
            </a:pP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ЗК</a:t>
            </a:r>
            <a:r>
              <a:rPr sz="22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80" dirty="0">
                <a:solidFill>
                  <a:srgbClr val="0C8EB5"/>
                </a:solidFill>
                <a:latin typeface="Lucida Sans Unicode"/>
                <a:cs typeface="Lucida Sans Unicode"/>
              </a:rPr>
              <a:t>3.</a:t>
            </a:r>
            <a:r>
              <a:rPr sz="22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Навички</a:t>
            </a:r>
            <a:r>
              <a:rPr sz="22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використання</a:t>
            </a:r>
            <a:r>
              <a:rPr sz="22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5" dirty="0">
                <a:solidFill>
                  <a:srgbClr val="0C8EB5"/>
                </a:solidFill>
                <a:latin typeface="Microsoft YaHei"/>
                <a:cs typeface="Microsoft YaHei"/>
              </a:rPr>
              <a:t>ıнформацıйних</a:t>
            </a:r>
            <a:r>
              <a:rPr sz="22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5" dirty="0">
                <a:solidFill>
                  <a:srgbClr val="0C8EB5"/>
                </a:solidFill>
                <a:latin typeface="Microsoft YaHei"/>
                <a:cs typeface="Microsoft YaHei"/>
              </a:rPr>
              <a:t>комунıкацıйних</a:t>
            </a:r>
            <a:r>
              <a:rPr sz="22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технологıй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ЗК</a:t>
            </a:r>
            <a:r>
              <a:rPr sz="22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35" dirty="0">
                <a:solidFill>
                  <a:srgbClr val="0C8EB5"/>
                </a:solidFill>
                <a:latin typeface="Lucida Sans Unicode"/>
                <a:cs typeface="Lucida Sans Unicode"/>
              </a:rPr>
              <a:t>5.</a:t>
            </a:r>
            <a:r>
              <a:rPr sz="2200" spc="-10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Здатнıсть</a:t>
            </a:r>
            <a:r>
              <a:rPr sz="22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дıяти</a:t>
            </a:r>
            <a:r>
              <a:rPr sz="22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на</a:t>
            </a:r>
            <a:r>
              <a:rPr sz="22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30" dirty="0">
                <a:solidFill>
                  <a:srgbClr val="0C8EB5"/>
                </a:solidFill>
                <a:latin typeface="Microsoft YaHei"/>
                <a:cs typeface="Microsoft YaHei"/>
              </a:rPr>
              <a:t>основı</a:t>
            </a:r>
            <a:r>
              <a:rPr sz="22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етичних</a:t>
            </a:r>
            <a:r>
              <a:rPr sz="22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мıркувань</a:t>
            </a:r>
            <a:r>
              <a:rPr sz="22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(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мотивıв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).</a:t>
            </a:r>
            <a:endParaRPr sz="2200">
              <a:latin typeface="Lucida Sans Unicode"/>
              <a:cs typeface="Lucida Sans Unicode"/>
            </a:endParaRPr>
          </a:p>
          <a:p>
            <a:pPr marL="487045">
              <a:lnSpc>
                <a:spcPct val="100000"/>
              </a:lnSpc>
              <a:spcBef>
                <a:spcPts val="430"/>
              </a:spcBef>
            </a:pP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ЗК</a:t>
            </a:r>
            <a:r>
              <a:rPr sz="2200" spc="-1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30" dirty="0">
                <a:solidFill>
                  <a:srgbClr val="0C8EB5"/>
                </a:solidFill>
                <a:latin typeface="Lucida Sans Unicode"/>
                <a:cs typeface="Lucida Sans Unicode"/>
              </a:rPr>
              <a:t>6.</a:t>
            </a:r>
            <a:r>
              <a:rPr sz="22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Здатнıсть</a:t>
            </a:r>
            <a:r>
              <a:rPr sz="220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генерувати</a:t>
            </a:r>
            <a:r>
              <a:rPr sz="220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новı</a:t>
            </a:r>
            <a:r>
              <a:rPr sz="220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ıдеї</a:t>
            </a:r>
            <a:r>
              <a:rPr sz="2200" spc="-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(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креативнıсть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).</a:t>
            </a:r>
            <a:endParaRPr sz="2200">
              <a:latin typeface="Lucida Sans Unicode"/>
              <a:cs typeface="Lucida Sans Unicode"/>
            </a:endParaRPr>
          </a:p>
          <a:p>
            <a:pPr marL="487045">
              <a:lnSpc>
                <a:spcPct val="100000"/>
              </a:lnSpc>
              <a:spcBef>
                <a:spcPts val="434"/>
              </a:spcBef>
            </a:pP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ЗК</a:t>
            </a:r>
            <a:r>
              <a:rPr sz="22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25" dirty="0">
                <a:solidFill>
                  <a:srgbClr val="0C8EB5"/>
                </a:solidFill>
                <a:latin typeface="Lucida Sans Unicode"/>
                <a:cs typeface="Lucida Sans Unicode"/>
              </a:rPr>
              <a:t>7.</a:t>
            </a:r>
            <a:r>
              <a:rPr sz="22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Здатнıсть</a:t>
            </a:r>
            <a:r>
              <a:rPr sz="22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35" dirty="0">
                <a:solidFill>
                  <a:srgbClr val="0C8EB5"/>
                </a:solidFill>
                <a:latin typeface="Microsoft YaHei"/>
                <a:cs typeface="Microsoft YaHei"/>
              </a:rPr>
              <a:t>до</a:t>
            </a:r>
            <a:r>
              <a:rPr sz="22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0" dirty="0">
                <a:solidFill>
                  <a:srgbClr val="0C8EB5"/>
                </a:solidFill>
                <a:latin typeface="Microsoft YaHei"/>
                <a:cs typeface="Microsoft YaHei"/>
              </a:rPr>
              <a:t>абстрактного</a:t>
            </a:r>
            <a:r>
              <a:rPr sz="22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40" dirty="0">
                <a:solidFill>
                  <a:srgbClr val="0C8EB5"/>
                </a:solidFill>
                <a:latin typeface="Microsoft YaHei"/>
                <a:cs typeface="Microsoft YaHei"/>
              </a:rPr>
              <a:t>мислення</a:t>
            </a:r>
            <a:r>
              <a:rPr sz="220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2200" spc="-114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аналıзу</a:t>
            </a:r>
            <a:r>
              <a:rPr sz="22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синтезу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200">
              <a:latin typeface="Lucida Sans Unicode"/>
              <a:cs typeface="Lucida Sans Unicode"/>
            </a:endParaRPr>
          </a:p>
          <a:p>
            <a:pPr marL="487045">
              <a:lnSpc>
                <a:spcPct val="100000"/>
              </a:lnSpc>
              <a:spcBef>
                <a:spcPts val="434"/>
              </a:spcBef>
            </a:pP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ЗК</a:t>
            </a:r>
            <a:r>
              <a:rPr sz="220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30" dirty="0">
                <a:solidFill>
                  <a:srgbClr val="0C8EB5"/>
                </a:solidFill>
                <a:latin typeface="Lucida Sans Unicode"/>
                <a:cs typeface="Lucida Sans Unicode"/>
              </a:rPr>
              <a:t>8.</a:t>
            </a:r>
            <a:r>
              <a:rPr sz="22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Здатнıсть</a:t>
            </a:r>
            <a:r>
              <a:rPr sz="22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застосовувати</a:t>
            </a:r>
            <a:r>
              <a:rPr sz="220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30" dirty="0">
                <a:solidFill>
                  <a:srgbClr val="0C8EB5"/>
                </a:solidFill>
                <a:latin typeface="Microsoft YaHei"/>
                <a:cs typeface="Microsoft YaHei"/>
              </a:rPr>
              <a:t>здобутı</a:t>
            </a:r>
            <a:r>
              <a:rPr sz="22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теоретичнı</a:t>
            </a:r>
            <a:r>
              <a:rPr sz="22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знання</a:t>
            </a:r>
            <a:r>
              <a:rPr sz="22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на</a:t>
            </a:r>
            <a:r>
              <a:rPr sz="220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практицı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200">
              <a:latin typeface="Lucida Sans Unicode"/>
              <a:cs typeface="Lucida Sans Unicode"/>
            </a:endParaRPr>
          </a:p>
          <a:p>
            <a:pPr marL="487045" marR="5080">
              <a:lnSpc>
                <a:spcPct val="116500"/>
              </a:lnSpc>
              <a:tabLst>
                <a:tab pos="965200" algn="l"/>
                <a:tab pos="1340485" algn="l"/>
                <a:tab pos="2780665" algn="l"/>
                <a:tab pos="5299710" algn="l"/>
                <a:tab pos="6779895" algn="l"/>
                <a:tab pos="7210425" algn="l"/>
                <a:tab pos="8849995" algn="l"/>
                <a:tab pos="9642475" algn="l"/>
                <a:tab pos="9919970" algn="l"/>
              </a:tabLst>
            </a:pPr>
            <a:r>
              <a:rPr sz="2200" spc="-25" dirty="0">
                <a:solidFill>
                  <a:srgbClr val="0C8EB5"/>
                </a:solidFill>
                <a:latin typeface="Microsoft YaHei"/>
                <a:cs typeface="Microsoft YaHei"/>
              </a:rPr>
              <a:t>ЗК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2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9.</a:t>
            </a:r>
            <a:r>
              <a:rPr sz="22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Здатнıсть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використовувати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державну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200" spc="-25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принаймнı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200" spc="-20" dirty="0">
                <a:solidFill>
                  <a:srgbClr val="0C8EB5"/>
                </a:solidFill>
                <a:latin typeface="Microsoft YaHei"/>
                <a:cs typeface="Microsoft YaHei"/>
              </a:rPr>
              <a:t>одну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200" spc="-50" dirty="0">
                <a:solidFill>
                  <a:srgbClr val="0C8EB5"/>
                </a:solidFill>
                <a:latin typeface="Microsoft YaHei"/>
                <a:cs typeface="Microsoft YaHei"/>
              </a:rPr>
              <a:t>з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ıноземних </a:t>
            </a:r>
            <a:r>
              <a:rPr sz="2200" spc="-25" dirty="0">
                <a:solidFill>
                  <a:srgbClr val="0C8EB5"/>
                </a:solidFill>
                <a:latin typeface="Microsoft YaHei"/>
                <a:cs typeface="Microsoft YaHei"/>
              </a:rPr>
              <a:t>мов</a:t>
            </a:r>
            <a:r>
              <a:rPr sz="2200" spc="-1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в</a:t>
            </a:r>
            <a:r>
              <a:rPr sz="2200" spc="-1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40" dirty="0">
                <a:solidFill>
                  <a:srgbClr val="0C8EB5"/>
                </a:solidFill>
                <a:latin typeface="Microsoft YaHei"/>
                <a:cs typeface="Microsoft YaHei"/>
              </a:rPr>
              <a:t>дıловому</a:t>
            </a:r>
            <a:r>
              <a:rPr sz="2200" spc="-1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спıлкування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200">
              <a:latin typeface="Lucida Sans Unicode"/>
              <a:cs typeface="Lucida Sans Unicode"/>
            </a:endParaRPr>
          </a:p>
          <a:p>
            <a:pPr marL="487045" marR="5080">
              <a:lnSpc>
                <a:spcPct val="116500"/>
              </a:lnSpc>
              <a:tabLst>
                <a:tab pos="1042035" algn="l"/>
                <a:tab pos="1496695" algn="l"/>
                <a:tab pos="3013710" algn="l"/>
                <a:tab pos="5113020" algn="l"/>
                <a:tab pos="5850255" algn="l"/>
                <a:tab pos="7219315" algn="l"/>
                <a:tab pos="7726045" algn="l"/>
                <a:tab pos="9482455" algn="l"/>
                <a:tab pos="10867390" algn="l"/>
              </a:tabLst>
            </a:pPr>
            <a:r>
              <a:rPr sz="2200" spc="-25" dirty="0">
                <a:solidFill>
                  <a:srgbClr val="0C8EB5"/>
                </a:solidFill>
                <a:latin typeface="Microsoft YaHei"/>
                <a:cs typeface="Microsoft YaHei"/>
              </a:rPr>
              <a:t>ЗК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200" spc="-570" dirty="0">
                <a:solidFill>
                  <a:srgbClr val="0C8EB5"/>
                </a:solidFill>
                <a:latin typeface="Lucida Sans Unicode"/>
                <a:cs typeface="Lucida Sans Unicode"/>
              </a:rPr>
              <a:t>11.</a:t>
            </a:r>
            <a:r>
              <a:rPr sz="22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Здатнıсть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презентувати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ıдеї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22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стратегıї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200" spc="-25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результати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проєктıв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200" spc="-30" dirty="0">
                <a:solidFill>
                  <a:srgbClr val="0C8EB5"/>
                </a:solidFill>
                <a:latin typeface="Microsoft YaHei"/>
                <a:cs typeface="Microsoft YaHei"/>
              </a:rPr>
              <a:t>для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цıльових</a:t>
            </a:r>
            <a:r>
              <a:rPr sz="2200" spc="-1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0" dirty="0">
                <a:solidFill>
                  <a:srgbClr val="0C8EB5"/>
                </a:solidFill>
                <a:latin typeface="Microsoft YaHei"/>
                <a:cs typeface="Microsoft YaHei"/>
              </a:rPr>
              <a:t>аудиторıй</a:t>
            </a:r>
            <a:r>
              <a:rPr sz="2200" spc="-10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0" dirty="0">
                <a:solidFill>
                  <a:srgbClr val="0C8EB5"/>
                </a:solidFill>
                <a:latin typeface="Microsoft YaHei"/>
                <a:cs typeface="Microsoft YaHei"/>
              </a:rPr>
              <a:t>рıзного</a:t>
            </a:r>
            <a:r>
              <a:rPr sz="2200" spc="-10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типу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200">
              <a:latin typeface="Lucida Sans Unicode"/>
              <a:cs typeface="Lucida Sans Unicode"/>
            </a:endParaRPr>
          </a:p>
          <a:p>
            <a:pPr marL="487045" marR="1061085">
              <a:lnSpc>
                <a:spcPct val="116500"/>
              </a:lnSpc>
            </a:pP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ЗК</a:t>
            </a:r>
            <a:r>
              <a:rPr sz="220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355" dirty="0">
                <a:solidFill>
                  <a:srgbClr val="0C8EB5"/>
                </a:solidFill>
                <a:latin typeface="Lucida Sans Unicode"/>
                <a:cs typeface="Lucida Sans Unicode"/>
              </a:rPr>
              <a:t>12.</a:t>
            </a:r>
            <a:r>
              <a:rPr sz="22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Здатнıсть</a:t>
            </a:r>
            <a:r>
              <a:rPr sz="22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30" dirty="0">
                <a:solidFill>
                  <a:srgbClr val="0C8EB5"/>
                </a:solidFill>
                <a:latin typeface="Microsoft YaHei"/>
                <a:cs typeface="Microsoft YaHei"/>
              </a:rPr>
              <a:t>усвıдомлювати</a:t>
            </a:r>
            <a:r>
              <a:rPr sz="22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рıвнı</a:t>
            </a:r>
            <a:r>
              <a:rPr sz="22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40" dirty="0">
                <a:solidFill>
                  <a:srgbClr val="0C8EB5"/>
                </a:solidFill>
                <a:latin typeface="Microsoft YaHei"/>
                <a:cs typeface="Microsoft YaHei"/>
              </a:rPr>
              <a:t>можливостı</a:t>
            </a:r>
            <a:r>
              <a:rPr sz="22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гендернı</a:t>
            </a:r>
            <a:r>
              <a:rPr sz="22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проблеми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ЗК</a:t>
            </a:r>
            <a:r>
              <a:rPr sz="22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345" dirty="0">
                <a:solidFill>
                  <a:srgbClr val="0C8EB5"/>
                </a:solidFill>
                <a:latin typeface="Lucida Sans Unicode"/>
                <a:cs typeface="Lucida Sans Unicode"/>
              </a:rPr>
              <a:t>13.</a:t>
            </a:r>
            <a:r>
              <a:rPr sz="2200" spc="-9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Здатнıсть</a:t>
            </a:r>
            <a:r>
              <a:rPr sz="22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дıяти</a:t>
            </a:r>
            <a:r>
              <a:rPr sz="22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0" dirty="0">
                <a:solidFill>
                  <a:srgbClr val="0C8EB5"/>
                </a:solidFill>
                <a:latin typeface="Microsoft YaHei"/>
                <a:cs typeface="Microsoft YaHei"/>
              </a:rPr>
              <a:t>соцıально</a:t>
            </a:r>
            <a:r>
              <a:rPr sz="22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5" dirty="0">
                <a:solidFill>
                  <a:srgbClr val="0C8EB5"/>
                </a:solidFill>
                <a:latin typeface="Microsoft YaHei"/>
                <a:cs typeface="Microsoft YaHei"/>
              </a:rPr>
              <a:t>вıдповıдально</a:t>
            </a:r>
            <a:r>
              <a:rPr sz="22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свıдомо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200">
              <a:latin typeface="Lucida Sans Unicode"/>
              <a:cs typeface="Lucida Sans Unicode"/>
            </a:endParaRPr>
          </a:p>
        </p:txBody>
      </p:sp>
      <p:pic>
        <p:nvPicPr>
          <p:cNvPr id="17" name="object 1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892950" y="2145682"/>
            <a:ext cx="5075479" cy="428926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9115668"/>
            <a:ext cx="14868787" cy="1171331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90247" y="346056"/>
            <a:ext cx="276749" cy="1073485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845776" y="799137"/>
            <a:ext cx="4442223" cy="4152735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372312" y="312092"/>
            <a:ext cx="545592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65" dirty="0"/>
              <a:t>Спецıальнı</a:t>
            </a:r>
            <a:r>
              <a:rPr spc="-285" dirty="0"/>
              <a:t> </a:t>
            </a:r>
            <a:r>
              <a:rPr spc="-90" dirty="0"/>
              <a:t>компетентностı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739322" y="1067565"/>
            <a:ext cx="11739245" cy="89579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3999"/>
              </a:lnSpc>
              <a:spcBef>
                <a:spcPts val="100"/>
              </a:spcBef>
            </a:pP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65" dirty="0">
                <a:solidFill>
                  <a:srgbClr val="0C8EB5"/>
                </a:solidFill>
                <a:latin typeface="Lucida Sans Unicode"/>
                <a:cs typeface="Lucida Sans Unicode"/>
              </a:rPr>
              <a:t>1.</a:t>
            </a:r>
            <a:r>
              <a:rPr sz="170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3датнıсть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о6ирати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використовувати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концепцıї</a:t>
            </a:r>
            <a:r>
              <a:rPr sz="17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методи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ıнструментарıй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менедшменту</a:t>
            </a:r>
            <a:r>
              <a:rPr sz="1700" spc="-5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тому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числı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у </a:t>
            </a:r>
            <a:r>
              <a:rPr sz="1700" spc="-25" dirty="0">
                <a:solidFill>
                  <a:srgbClr val="0C8EB5"/>
                </a:solidFill>
                <a:latin typeface="Microsoft YaHei"/>
                <a:cs typeface="Microsoft YaHei"/>
              </a:rPr>
              <a:t>вıдповıдностı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до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визначених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цıлей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мıшнародних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стандартıв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 marL="12700" marR="5080">
              <a:lnSpc>
                <a:spcPct val="113999"/>
              </a:lnSpc>
            </a:pP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3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Lucida Sans Unicode"/>
                <a:cs typeface="Lucida Sans Unicode"/>
              </a:rPr>
              <a:t>2.</a:t>
            </a:r>
            <a:r>
              <a:rPr sz="1700" spc="2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3датнıсть</a:t>
            </a:r>
            <a:r>
              <a:rPr sz="1700" spc="3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встановлювати</a:t>
            </a:r>
            <a:r>
              <a:rPr sz="1700" spc="3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цıнностı</a:t>
            </a:r>
            <a:r>
              <a:rPr sz="17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2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6ачення</a:t>
            </a:r>
            <a:r>
              <a:rPr sz="17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28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spc="-25" dirty="0">
                <a:solidFill>
                  <a:srgbClr val="0C8EB5"/>
                </a:solidFill>
                <a:latin typeface="Microsoft YaHei"/>
                <a:cs typeface="Microsoft YaHei"/>
              </a:rPr>
              <a:t>мıсıю</a:t>
            </a:r>
            <a:r>
              <a:rPr sz="17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2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цıлı</a:t>
            </a:r>
            <a:r>
              <a:rPr sz="1700" spc="3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3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критерıї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2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за</a:t>
            </a:r>
            <a:r>
              <a:rPr sz="1700" spc="3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якими</a:t>
            </a:r>
            <a:r>
              <a:rPr sz="1700" spc="3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органıзацıя</a:t>
            </a:r>
            <a:r>
              <a:rPr sz="1700" spc="3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визначаε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подальшı</a:t>
            </a:r>
            <a:r>
              <a:rPr sz="17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напрями</a:t>
            </a:r>
            <a:r>
              <a:rPr sz="17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розвитку</a:t>
            </a:r>
            <a:r>
              <a:rPr sz="170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-9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розро6ляти</a:t>
            </a:r>
            <a:r>
              <a:rPr sz="17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ı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реалıзовувати</a:t>
            </a:r>
            <a:r>
              <a:rPr sz="17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5" dirty="0">
                <a:solidFill>
                  <a:srgbClr val="0C8EB5"/>
                </a:solidFill>
                <a:latin typeface="Microsoft YaHei"/>
                <a:cs typeface="Microsoft YaHei"/>
              </a:rPr>
              <a:t>вıдповıднı</a:t>
            </a:r>
            <a:r>
              <a:rPr sz="17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стратегıї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плани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 marL="12700" marR="1580515">
              <a:lnSpc>
                <a:spcPct val="113999"/>
              </a:lnSpc>
            </a:pP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40" dirty="0">
                <a:solidFill>
                  <a:srgbClr val="0C8EB5"/>
                </a:solidFill>
                <a:latin typeface="Lucida Sans Unicode"/>
                <a:cs typeface="Lucida Sans Unicode"/>
              </a:rPr>
              <a:t>3.</a:t>
            </a:r>
            <a:r>
              <a:rPr sz="17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3датнıсть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до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саморозвитку</a:t>
            </a:r>
            <a:r>
              <a:rPr sz="170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-7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навчання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60" dirty="0">
                <a:solidFill>
                  <a:srgbClr val="0C8EB5"/>
                </a:solidFill>
                <a:latin typeface="Microsoft YaHei"/>
                <a:cs typeface="Microsoft YaHei"/>
              </a:rPr>
              <a:t>впродовш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шиття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ефективного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самоменедшменту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 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5" dirty="0">
                <a:solidFill>
                  <a:srgbClr val="0C8EB5"/>
                </a:solidFill>
                <a:latin typeface="Lucida Sans Unicode"/>
                <a:cs typeface="Lucida Sans Unicode"/>
              </a:rPr>
              <a:t>4.</a:t>
            </a:r>
            <a:r>
              <a:rPr sz="17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3датнıсть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до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ефективного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використання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розвитку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ресурсıв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органıзацıї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280"/>
              </a:spcBef>
            </a:pP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5" dirty="0">
                <a:solidFill>
                  <a:srgbClr val="0C8EB5"/>
                </a:solidFill>
                <a:latin typeface="Lucida Sans Unicode"/>
                <a:cs typeface="Lucida Sans Unicode"/>
              </a:rPr>
              <a:t>5.</a:t>
            </a:r>
            <a:r>
              <a:rPr sz="1700" spc="-8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3датнıсть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створювати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органıзовувати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ефективнı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комунıкацıї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процесı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управлıння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285"/>
              </a:spcBef>
            </a:pP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75" dirty="0">
                <a:solidFill>
                  <a:srgbClr val="0C8EB5"/>
                </a:solidFill>
                <a:latin typeface="Lucida Sans Unicode"/>
                <a:cs typeface="Lucida Sans Unicode"/>
              </a:rPr>
              <a:t>7.</a:t>
            </a:r>
            <a:r>
              <a:rPr sz="1700" spc="-7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3датнıсть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розро6ляти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проекти</a:t>
            </a:r>
            <a:r>
              <a:rPr sz="170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-7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управляти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ними</a:t>
            </a:r>
            <a:r>
              <a:rPr sz="1700" spc="-55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-7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виявляти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ıнıцıативу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пıдприεмливıсть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 marL="12700" marR="5080">
              <a:lnSpc>
                <a:spcPct val="113999"/>
              </a:lnSpc>
            </a:pP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0" dirty="0">
                <a:solidFill>
                  <a:srgbClr val="0C8EB5"/>
                </a:solidFill>
                <a:latin typeface="Lucida Sans Unicode"/>
                <a:cs typeface="Lucida Sans Unicode"/>
              </a:rPr>
              <a:t>9.</a:t>
            </a:r>
            <a:r>
              <a:rPr sz="17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3датнıсть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аналıзувати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й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структурувати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про6леми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органıзацıї</a:t>
            </a:r>
            <a:r>
              <a:rPr sz="17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-7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приймати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ефективнı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управлıнськı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рıшення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за6езпечувати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їх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реалıзацıю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285"/>
              </a:spcBef>
            </a:pP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54" dirty="0">
                <a:solidFill>
                  <a:srgbClr val="0C8EB5"/>
                </a:solidFill>
                <a:latin typeface="Lucida Sans Unicode"/>
                <a:cs typeface="Lucida Sans Unicode"/>
              </a:rPr>
              <a:t>10.</a:t>
            </a:r>
            <a:r>
              <a:rPr sz="17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3датнıсть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до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управлıння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5" dirty="0">
                <a:solidFill>
                  <a:srgbClr val="0C8EB5"/>
                </a:solidFill>
                <a:latin typeface="Microsoft YaHei"/>
                <a:cs typeface="Microsoft YaHei"/>
              </a:rPr>
              <a:t>органıзацıεю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її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розвитком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 marL="12700" marR="5080" algn="just">
              <a:lnSpc>
                <a:spcPct val="113999"/>
              </a:lnSpc>
            </a:pP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434" dirty="0">
                <a:solidFill>
                  <a:srgbClr val="0C8EB5"/>
                </a:solidFill>
                <a:latin typeface="Lucida Sans Unicode"/>
                <a:cs typeface="Lucida Sans Unicode"/>
              </a:rPr>
              <a:t>11.</a:t>
            </a:r>
            <a:r>
              <a:rPr sz="1700" spc="30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3датнıсть</a:t>
            </a:r>
            <a:r>
              <a:rPr sz="1700" spc="1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до</a:t>
            </a:r>
            <a:r>
              <a:rPr sz="1700" spc="1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реалıзацıї</a:t>
            </a:r>
            <a:r>
              <a:rPr sz="1700" spc="1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дершавної</a:t>
            </a:r>
            <a:r>
              <a:rPr sz="1700" spc="1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полıтики</a:t>
            </a:r>
            <a:r>
              <a:rPr sz="1700" spc="1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</a:t>
            </a:r>
            <a:r>
              <a:rPr sz="1700" spc="1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галузı</a:t>
            </a:r>
            <a:r>
              <a:rPr sz="1700" spc="1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охорони</a:t>
            </a:r>
            <a:r>
              <a:rPr sz="1700" spc="1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здоров</a:t>
            </a:r>
            <a:r>
              <a:rPr sz="17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’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я</a:t>
            </a:r>
            <a:r>
              <a:rPr sz="17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15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за6езпечення</a:t>
            </a:r>
            <a:r>
              <a:rPr sz="1700" spc="1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впровадшення основних</a:t>
            </a:r>
            <a:r>
              <a:rPr sz="1700" spc="-114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засад</a:t>
            </a:r>
            <a:r>
              <a:rPr sz="17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медичної</a:t>
            </a:r>
            <a:r>
              <a:rPr sz="17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реформи</a:t>
            </a:r>
            <a:r>
              <a:rPr sz="17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</a:t>
            </a:r>
            <a:r>
              <a:rPr sz="17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95" dirty="0">
                <a:solidFill>
                  <a:srgbClr val="0C8EB5"/>
                </a:solidFill>
                <a:latin typeface="Microsoft YaHei"/>
                <a:cs typeface="Microsoft YaHei"/>
              </a:rPr>
              <a:t>3О3</a:t>
            </a:r>
            <a:r>
              <a:rPr sz="1700" spc="-95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впровадшення</a:t>
            </a:r>
            <a:r>
              <a:rPr sz="17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новıтнıх</a:t>
            </a:r>
            <a:r>
              <a:rPr sz="17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технологıй</a:t>
            </a:r>
            <a:r>
              <a:rPr sz="17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медичної</a:t>
            </a:r>
            <a:r>
              <a:rPr sz="17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практики</a:t>
            </a:r>
            <a:r>
              <a:rPr sz="17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-9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пıдвищення 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доступностı</a:t>
            </a:r>
            <a:r>
              <a:rPr sz="17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якостı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медичної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допомоги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громадянам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 marL="12700" marR="5080" algn="just">
              <a:lnSpc>
                <a:spcPct val="113999"/>
              </a:lnSpc>
            </a:pP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-12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70" dirty="0">
                <a:solidFill>
                  <a:srgbClr val="0C8EB5"/>
                </a:solidFill>
                <a:latin typeface="Lucida Sans Unicode"/>
                <a:cs typeface="Lucida Sans Unicode"/>
              </a:rPr>
              <a:t>12.</a:t>
            </a:r>
            <a:r>
              <a:rPr sz="1700" spc="2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3датнıсть</a:t>
            </a:r>
            <a:r>
              <a:rPr sz="1700" spc="-12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до</a:t>
            </a:r>
            <a:r>
              <a:rPr sz="1700" spc="-12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виро6лення</a:t>
            </a:r>
            <a:r>
              <a:rPr sz="17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ефективних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механıзмıв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управлıння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персоналом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70" dirty="0">
                <a:solidFill>
                  <a:srgbClr val="0C8EB5"/>
                </a:solidFill>
                <a:latin typeface="Microsoft YaHei"/>
                <a:cs typeface="Microsoft YaHei"/>
              </a:rPr>
              <a:t>3О3</a:t>
            </a:r>
            <a:r>
              <a:rPr sz="170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-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планування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потре6и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в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медичних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ıнших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працıвниках</a:t>
            </a:r>
            <a:r>
              <a:rPr sz="17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за6езпечення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їх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соцıального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5" dirty="0">
                <a:solidFill>
                  <a:srgbClr val="0C8EB5"/>
                </a:solidFill>
                <a:latin typeface="Microsoft YaHei"/>
                <a:cs typeface="Microsoft YaHei"/>
              </a:rPr>
              <a:t>захисту</a:t>
            </a:r>
            <a:r>
              <a:rPr sz="17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розвитку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6езпеки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 marL="12700" marR="5080" algn="just">
              <a:lnSpc>
                <a:spcPct val="113999"/>
              </a:lnSpc>
            </a:pP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229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70" dirty="0">
                <a:solidFill>
                  <a:srgbClr val="0C8EB5"/>
                </a:solidFill>
                <a:latin typeface="Lucida Sans Unicode"/>
                <a:cs typeface="Lucida Sans Unicode"/>
              </a:rPr>
              <a:t>13.</a:t>
            </a:r>
            <a:r>
              <a:rPr sz="1700" spc="19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3датнıсть</a:t>
            </a:r>
            <a:r>
              <a:rPr sz="1700" spc="229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за6езпечувати</a:t>
            </a:r>
            <a:r>
              <a:rPr sz="1700" spc="229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ефективне</a:t>
            </a:r>
            <a:r>
              <a:rPr sz="1700" spc="229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управлıння</a:t>
            </a:r>
            <a:r>
              <a:rPr sz="1700" spc="229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фıнансовими</a:t>
            </a:r>
            <a:r>
              <a:rPr sz="1700" spc="229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ресурсами</a:t>
            </a:r>
            <a:r>
              <a:rPr sz="1700" spc="2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3О3</a:t>
            </a:r>
            <a:r>
              <a:rPr sz="17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19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планувати</a:t>
            </a:r>
            <a:r>
              <a:rPr sz="1700" spc="229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потре6у</a:t>
            </a:r>
            <a:r>
              <a:rPr sz="1700" spc="229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в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медичних</a:t>
            </a:r>
            <a:r>
              <a:rPr sz="17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послугах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ресурсах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з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урахуванням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чинникıв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зовнıшнього</a:t>
            </a:r>
            <a:r>
              <a:rPr sz="17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внутрıшнього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середовища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 marL="12700" marR="5080" algn="just">
              <a:lnSpc>
                <a:spcPct val="113999"/>
              </a:lnSpc>
            </a:pP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-12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15" dirty="0">
                <a:solidFill>
                  <a:srgbClr val="0C8EB5"/>
                </a:solidFill>
                <a:latin typeface="Lucida Sans Unicode"/>
                <a:cs typeface="Lucida Sans Unicode"/>
              </a:rPr>
              <a:t>14.</a:t>
            </a:r>
            <a:r>
              <a:rPr sz="1700" spc="1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3датнıсть</a:t>
            </a:r>
            <a:r>
              <a:rPr sz="1700" spc="-1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розро6ляти</a:t>
            </a:r>
            <a:r>
              <a:rPr sz="1700" spc="-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варıанти</a:t>
            </a:r>
            <a:r>
              <a:rPr sz="1700" spc="-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стратегıй</a:t>
            </a:r>
            <a:r>
              <a:rPr sz="1700" spc="-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на</a:t>
            </a:r>
            <a:r>
              <a:rPr sz="1700" spc="-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ринку</a:t>
            </a:r>
            <a:r>
              <a:rPr sz="1700" spc="-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охорони</a:t>
            </a:r>
            <a:r>
              <a:rPr sz="1700" spc="-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70" dirty="0">
                <a:solidFill>
                  <a:srgbClr val="0C8EB5"/>
                </a:solidFill>
                <a:latin typeface="Microsoft YaHei"/>
                <a:cs typeface="Microsoft YaHei"/>
              </a:rPr>
              <a:t>здоров</a:t>
            </a:r>
            <a:r>
              <a:rPr sz="170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’</a:t>
            </a:r>
            <a:r>
              <a:rPr sz="1700" spc="-70" dirty="0">
                <a:solidFill>
                  <a:srgbClr val="0C8EB5"/>
                </a:solidFill>
                <a:latin typeface="Microsoft YaHei"/>
                <a:cs typeface="Microsoft YaHei"/>
              </a:rPr>
              <a:t>я</a:t>
            </a:r>
            <a:r>
              <a:rPr sz="170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полıтик</a:t>
            </a:r>
            <a:r>
              <a:rPr sz="1700" spc="-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якостı</a:t>
            </a:r>
            <a:r>
              <a:rPr sz="1700" spc="-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надання</a:t>
            </a:r>
            <a:r>
              <a:rPr sz="1700" spc="-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медичних 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послуг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з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метою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з6ерешення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змıцнення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здоров</a:t>
            </a:r>
            <a:r>
              <a:rPr sz="1700" spc="-55" dirty="0">
                <a:solidFill>
                  <a:srgbClr val="0C8EB5"/>
                </a:solidFill>
                <a:latin typeface="Lucida Sans Unicode"/>
                <a:cs typeface="Lucida Sans Unicode"/>
              </a:rPr>
              <a:t>’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я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населення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оцıнювати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їх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ефективнıсть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 marL="12700" marR="5080" algn="just">
              <a:lnSpc>
                <a:spcPct val="113999"/>
              </a:lnSpc>
            </a:pP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-12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54" dirty="0">
                <a:solidFill>
                  <a:srgbClr val="0C8EB5"/>
                </a:solidFill>
                <a:latin typeface="Lucida Sans Unicode"/>
                <a:cs typeface="Lucida Sans Unicode"/>
              </a:rPr>
              <a:t>15.</a:t>
            </a:r>
            <a:r>
              <a:rPr sz="1700" spc="12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3астосовувати</a:t>
            </a:r>
            <a:r>
              <a:rPr sz="1700" spc="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основнı</a:t>
            </a:r>
            <a:r>
              <a:rPr sz="1700" spc="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принципи</a:t>
            </a:r>
            <a:r>
              <a:rPr sz="1700" spc="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функцıонування</a:t>
            </a:r>
            <a:r>
              <a:rPr sz="1700" spc="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органıзацıї</a:t>
            </a:r>
            <a:r>
              <a:rPr sz="1700" spc="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</a:t>
            </a:r>
            <a:r>
              <a:rPr sz="1700" spc="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господарськıй</a:t>
            </a:r>
            <a:r>
              <a:rPr sz="1700" spc="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дıяльностı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маркетингу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,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фıнансах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управлıннı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 marL="12700" algn="just">
              <a:lnSpc>
                <a:spcPct val="100000"/>
              </a:lnSpc>
              <a:spcBef>
                <a:spcPts val="284"/>
              </a:spcBef>
            </a:pP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50" dirty="0">
                <a:solidFill>
                  <a:srgbClr val="0C8EB5"/>
                </a:solidFill>
                <a:latin typeface="Lucida Sans Unicode"/>
                <a:cs typeface="Lucida Sans Unicode"/>
              </a:rPr>
              <a:t>16.</a:t>
            </a:r>
            <a:r>
              <a:rPr sz="1700" spc="-8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3астосовувати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знання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про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5" dirty="0">
                <a:solidFill>
                  <a:srgbClr val="0C8EB5"/>
                </a:solidFill>
                <a:latin typeface="Microsoft YaHei"/>
                <a:cs typeface="Microsoft YaHei"/>
              </a:rPr>
              <a:t>органıзацıю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фıнансування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медичної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допомоги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на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5" dirty="0">
                <a:solidFill>
                  <a:srgbClr val="0C8EB5"/>
                </a:solidFill>
                <a:latin typeface="Microsoft YaHei"/>
                <a:cs typeface="Microsoft YaHei"/>
              </a:rPr>
              <a:t>комплекснıй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основı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 marL="12700" marR="5080" algn="just">
              <a:lnSpc>
                <a:spcPct val="113999"/>
              </a:lnSpc>
            </a:pP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95" dirty="0">
                <a:solidFill>
                  <a:srgbClr val="0C8EB5"/>
                </a:solidFill>
                <a:latin typeface="Lucida Sans Unicode"/>
                <a:cs typeface="Lucida Sans Unicode"/>
              </a:rPr>
              <a:t>17.</a:t>
            </a:r>
            <a:r>
              <a:rPr sz="1700" spc="1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Оцıнювати</a:t>
            </a:r>
            <a:r>
              <a:rPr sz="1700" spc="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правовı</a:t>
            </a:r>
            <a:r>
              <a:rPr sz="17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соцıальнı</a:t>
            </a:r>
            <a:r>
              <a:rPr sz="17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екологıчнı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4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технологıчнı</a:t>
            </a:r>
            <a:r>
              <a:rPr sz="17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соцıальнı</a:t>
            </a:r>
            <a:r>
              <a:rPr sz="17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4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полıтичнı</a:t>
            </a:r>
            <a:r>
              <a:rPr sz="17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економıчнı</a:t>
            </a:r>
            <a:r>
              <a:rPr sz="1700" spc="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культурнı </a:t>
            </a:r>
            <a:r>
              <a:rPr sz="1700" spc="-25" dirty="0">
                <a:solidFill>
                  <a:srgbClr val="0C8EB5"/>
                </a:solidFill>
                <a:latin typeface="Microsoft YaHei"/>
                <a:cs typeface="Microsoft YaHei"/>
              </a:rPr>
              <a:t>осо6ливостı</a:t>
            </a:r>
            <a:r>
              <a:rPr sz="17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5" dirty="0">
                <a:solidFill>
                  <a:srgbClr val="0C8EB5"/>
                </a:solidFill>
                <a:latin typeface="Microsoft YaHei"/>
                <a:cs typeface="Microsoft YaHei"/>
              </a:rPr>
              <a:t>середовища</a:t>
            </a:r>
            <a:r>
              <a:rPr sz="17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ведення</a:t>
            </a:r>
            <a:r>
              <a:rPr sz="17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6ıзнесу</a:t>
            </a:r>
            <a:r>
              <a:rPr sz="17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</a:t>
            </a:r>
            <a:r>
              <a:rPr sz="17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5" dirty="0">
                <a:solidFill>
                  <a:srgbClr val="0C8EB5"/>
                </a:solidFill>
                <a:latin typeface="Microsoft YaHei"/>
                <a:cs typeface="Microsoft YaHei"/>
              </a:rPr>
              <a:t>охоронı</a:t>
            </a:r>
            <a:r>
              <a:rPr sz="17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здоров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’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я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 marL="12700" algn="just">
              <a:lnSpc>
                <a:spcPct val="100000"/>
              </a:lnSpc>
              <a:spcBef>
                <a:spcPts val="284"/>
              </a:spcBef>
            </a:pP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54" dirty="0">
                <a:solidFill>
                  <a:srgbClr val="0C8EB5"/>
                </a:solidFill>
                <a:latin typeface="Lucida Sans Unicode"/>
                <a:cs typeface="Lucida Sans Unicode"/>
              </a:rPr>
              <a:t>18.</a:t>
            </a:r>
            <a:r>
              <a:rPr sz="1700" spc="-8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3датнıсть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розро6ляти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заходи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з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5" dirty="0">
                <a:solidFill>
                  <a:srgbClr val="0C8EB5"/>
                </a:solidFill>
                <a:latin typeface="Microsoft YaHei"/>
                <a:cs typeface="Microsoft YaHei"/>
              </a:rPr>
              <a:t>адвокацıї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комунıкацıї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у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5" dirty="0">
                <a:solidFill>
                  <a:srgbClr val="0C8EB5"/>
                </a:solidFill>
                <a:latin typeface="Microsoft YaHei"/>
                <a:cs typeface="Microsoft YaHei"/>
              </a:rPr>
              <a:t>сферı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охорони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здоров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’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я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670"/>
              </a:spcBef>
            </a:pPr>
            <a:endParaRPr sz="1700">
              <a:latin typeface="Lucida Sans Unicode"/>
              <a:cs typeface="Lucida Sans Unicode"/>
            </a:endParaRPr>
          </a:p>
          <a:p>
            <a:pPr marL="4540250" marR="5080" indent="1870075">
              <a:lnSpc>
                <a:spcPct val="114599"/>
              </a:lnSpc>
            </a:pPr>
            <a:r>
              <a:rPr sz="2400" spc="-100" dirty="0">
                <a:solidFill>
                  <a:srgbClr val="FFFFFF"/>
                </a:solidFill>
                <a:latin typeface="Arial Black"/>
                <a:cs typeface="Arial Black"/>
              </a:rPr>
              <a:t>Пıдготовлено</a:t>
            </a:r>
            <a:r>
              <a:rPr sz="2400" spc="-229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00" spc="-70" dirty="0">
                <a:solidFill>
                  <a:srgbClr val="FFFFFF"/>
                </a:solidFill>
                <a:latin typeface="Arial Black"/>
                <a:cs typeface="Arial Black"/>
              </a:rPr>
              <a:t>доцентом</a:t>
            </a:r>
            <a:r>
              <a:rPr sz="2400" spc="-22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00" spc="-114" dirty="0">
                <a:solidFill>
                  <a:srgbClr val="FFFFFF"/>
                </a:solidFill>
                <a:latin typeface="Arial Black"/>
                <a:cs typeface="Arial Black"/>
              </a:rPr>
              <a:t>кафедри </a:t>
            </a:r>
            <a:r>
              <a:rPr sz="2400" spc="-95" dirty="0">
                <a:solidFill>
                  <a:srgbClr val="FFFFFF"/>
                </a:solidFill>
                <a:latin typeface="Arial Black"/>
                <a:cs typeface="Arial Black"/>
              </a:rPr>
              <a:t>менеджменту</a:t>
            </a:r>
            <a:r>
              <a:rPr sz="2400" spc="-25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00" spc="-40" dirty="0">
                <a:solidFill>
                  <a:srgbClr val="FFFFFF"/>
                </a:solidFill>
                <a:latin typeface="Arial Black"/>
                <a:cs typeface="Arial Black"/>
              </a:rPr>
              <a:t>та</a:t>
            </a:r>
            <a:r>
              <a:rPr sz="2400" spc="-25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00" spc="-80" dirty="0">
                <a:solidFill>
                  <a:srgbClr val="FFFFFF"/>
                </a:solidFill>
                <a:latin typeface="Arial Black"/>
                <a:cs typeface="Arial Black"/>
              </a:rPr>
              <a:t>маркетингу</a:t>
            </a:r>
            <a:r>
              <a:rPr sz="2400" spc="-25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00" spc="-135" dirty="0">
                <a:solidFill>
                  <a:srgbClr val="FFFFFF"/>
                </a:solidFill>
                <a:latin typeface="Arial Black"/>
                <a:cs typeface="Arial Black"/>
              </a:rPr>
              <a:t>Інною</a:t>
            </a:r>
            <a:r>
              <a:rPr sz="2400" spc="-24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00" spc="-290" dirty="0">
                <a:solidFill>
                  <a:srgbClr val="FFFFFF"/>
                </a:solidFill>
                <a:latin typeface="Arial Black"/>
                <a:cs typeface="Arial Black"/>
              </a:rPr>
              <a:t>ЛЕПЕТАН</a:t>
            </a:r>
            <a:endParaRPr sz="2400">
              <a:latin typeface="Arial Black"/>
              <a:cs typeface="Arial Black"/>
            </a:endParaRPr>
          </a:p>
        </p:txBody>
      </p: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37412" y="1218072"/>
            <a:ext cx="76200" cy="76199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37412" y="1808622"/>
            <a:ext cx="76200" cy="76199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37412" y="2399172"/>
            <a:ext cx="76200" cy="76199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37412" y="2694447"/>
            <a:ext cx="76200" cy="76199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37412" y="2989722"/>
            <a:ext cx="76200" cy="76199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37412" y="3284997"/>
            <a:ext cx="76200" cy="76199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37412" y="3580272"/>
            <a:ext cx="76200" cy="76199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37412" y="4170822"/>
            <a:ext cx="76200" cy="76199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37412" y="4466097"/>
            <a:ext cx="76200" cy="76199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37412" y="5351922"/>
            <a:ext cx="76200" cy="76199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37412" y="5942472"/>
            <a:ext cx="76200" cy="76199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37412" y="6533022"/>
            <a:ext cx="76200" cy="76199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37412" y="7123572"/>
            <a:ext cx="76200" cy="76199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37412" y="7714122"/>
            <a:ext cx="76200" cy="76199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37412" y="8009397"/>
            <a:ext cx="76200" cy="76199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37412" y="8599947"/>
            <a:ext cx="76200" cy="7619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1127</Words>
  <Application>Microsoft Macintosh PowerPoint</Application>
  <PresentationFormat>Произвольный</PresentationFormat>
  <Paragraphs>72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Microsoft YaHei</vt:lpstr>
      <vt:lpstr>Arial</vt:lpstr>
      <vt:lpstr>Arial Black</vt:lpstr>
      <vt:lpstr>Lucida Sans Unicode</vt:lpstr>
      <vt:lpstr>Tahoma</vt:lpstr>
      <vt:lpstr>Office Theme</vt:lpstr>
      <vt:lpstr>Презентация PowerPoint</vt:lpstr>
      <vt:lpstr>Галузь знань, спецıальнıсть, освıтнıй рıвень</vt:lpstr>
      <vt:lpstr>Інформацıйний обсяг навчальної</vt:lpstr>
      <vt:lpstr>Мета та завдання навчальної дисциплıни</vt:lpstr>
      <vt:lpstr>Структура навчальної дисциплıни</vt:lpstr>
      <vt:lpstr>Результати навчання для дисциплıни</vt:lpstr>
      <vt:lpstr>Програмнı компетентностı</vt:lpstr>
      <vt:lpstr>Спецıальнı компетентностı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Copy of About our Company Presentation</dc:title>
  <dc:creator>Модератор кафедри менеджменту та маркетингу</dc:creator>
  <cp:keywords>DAGSgflBG8g,BAGSaDIrACw</cp:keywords>
  <cp:lastModifiedBy>Microsoft Office User</cp:lastModifiedBy>
  <cp:revision>1</cp:revision>
  <dcterms:created xsi:type="dcterms:W3CDTF">2025-09-09T17:42:37Z</dcterms:created>
  <dcterms:modified xsi:type="dcterms:W3CDTF">2025-09-09T17:43:02Z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2024-10-04T00:00:00Z</vt:filetime>
  </property>
  <property fmtid="{D5CDD505-2E9C-101B-9397-08002B2CF9AE}" pid="3" name="Creator">
    <vt:lpwstr>Canva</vt:lpwstr>
  </property>
  <property fmtid="{D5CDD505-2E9C-101B-9397-08002B2CF9AE}" pid="4" name="LastSaved">
    <vt:filetime>2025-09-09T00:00:00Z</vt:filetime>
  </property>
  <property fmtid="{D5CDD505-2E9C-101B-9397-08002B2CF9AE}" pid="5" name="Producer">
    <vt:lpwstr>Canva</vt:lpwstr>
  </property>
</Properties>
</file>