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notesMasterIdLst>
    <p:notesMasterId r:id="rId14"/>
  </p:notesMasterIdLst>
  <p:sldIdLst>
    <p:sldId id="256" r:id="rId2"/>
    <p:sldId id="257" r:id="rId3"/>
    <p:sldId id="268" r:id="rId4"/>
    <p:sldId id="259" r:id="rId5"/>
    <p:sldId id="264" r:id="rId6"/>
    <p:sldId id="274" r:id="rId7"/>
    <p:sldId id="273" r:id="rId8"/>
    <p:sldId id="279" r:id="rId9"/>
    <p:sldId id="271" r:id="rId10"/>
    <p:sldId id="278" r:id="rId11"/>
    <p:sldId id="280" r:id="rId12"/>
    <p:sldId id="26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EDE7"/>
    <a:srgbClr val="FBE2D9"/>
    <a:srgbClr val="F9D7CB"/>
    <a:srgbClr val="FDF1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68" autoAdjust="0"/>
    <p:restoredTop sz="84551" autoAdjust="0"/>
  </p:normalViewPr>
  <p:slideViewPr>
    <p:cSldViewPr snapToGrid="0">
      <p:cViewPr varScale="1">
        <p:scale>
          <a:sx n="59" d="100"/>
          <a:sy n="59" d="100"/>
        </p:scale>
        <p:origin x="10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8004DB-6140-41E7-980E-D0F4458F0863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5747D8-0B28-4CF4-9418-44C1AD82E9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763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altLang="uk-UA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Невідкладні стани в кардіології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5747D8-0B28-4CF4-9418-44C1AD82E93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85559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Актуальність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5747D8-0B28-4CF4-9418-44C1AD82E93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74621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5747D8-0B28-4CF4-9418-44C1AD82E93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80007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Ви </a:t>
            </a:r>
            <a:r>
              <a:rPr lang="ru-RU" dirty="0" err="1" smtClean="0"/>
              <a:t>маєте</a:t>
            </a:r>
            <a:r>
              <a:rPr lang="ru-RU" dirty="0" smtClean="0"/>
              <a:t> </a:t>
            </a:r>
            <a:r>
              <a:rPr lang="ru-RU" dirty="0" err="1" smtClean="0"/>
              <a:t>здобути</a:t>
            </a:r>
            <a:r>
              <a:rPr lang="ru-RU" dirty="0" smtClean="0"/>
              <a:t> та </a:t>
            </a:r>
            <a:r>
              <a:rPr lang="ru-RU" dirty="0" err="1" smtClean="0"/>
              <a:t>поглибити</a:t>
            </a:r>
            <a:r>
              <a:rPr lang="ru-RU" dirty="0" smtClean="0"/>
              <a:t> </a:t>
            </a:r>
            <a:r>
              <a:rPr lang="ru-RU" dirty="0" err="1" smtClean="0"/>
              <a:t>вміння</a:t>
            </a:r>
            <a:r>
              <a:rPr lang="ru-RU" dirty="0" smtClean="0"/>
              <a:t> та </a:t>
            </a:r>
            <a:r>
              <a:rPr lang="ru-RU" dirty="0" err="1" smtClean="0"/>
              <a:t>навички</a:t>
            </a:r>
            <a:r>
              <a:rPr lang="ru-RU" dirty="0" smtClean="0"/>
              <a:t> </a:t>
            </a:r>
            <a:r>
              <a:rPr lang="ru-RU" dirty="0" err="1" smtClean="0"/>
              <a:t>ставити</a:t>
            </a:r>
            <a:r>
              <a:rPr lang="ru-RU" dirty="0" smtClean="0"/>
              <a:t> </a:t>
            </a:r>
            <a:r>
              <a:rPr lang="ru-RU" dirty="0" err="1" smtClean="0"/>
              <a:t>діагноз</a:t>
            </a:r>
            <a:r>
              <a:rPr lang="ru-RU" dirty="0" smtClean="0"/>
              <a:t>, </a:t>
            </a:r>
            <a:r>
              <a:rPr lang="ru-RU" dirty="0" err="1" smtClean="0"/>
              <a:t>проводити</a:t>
            </a:r>
            <a:r>
              <a:rPr lang="ru-RU" dirty="0" smtClean="0"/>
              <a:t> </a:t>
            </a:r>
            <a:r>
              <a:rPr lang="ru-RU" dirty="0" err="1" smtClean="0"/>
              <a:t>диференційний</a:t>
            </a:r>
            <a:r>
              <a:rPr lang="ru-RU" dirty="0" smtClean="0"/>
              <a:t> </a:t>
            </a:r>
            <a:r>
              <a:rPr lang="ru-RU" dirty="0" err="1" smtClean="0"/>
              <a:t>діагноз</a:t>
            </a:r>
            <a:r>
              <a:rPr lang="ru-RU" dirty="0" smtClean="0"/>
              <a:t> та </a:t>
            </a:r>
            <a:r>
              <a:rPr lang="ru-RU" dirty="0" err="1" smtClean="0"/>
              <a:t>лікувати</a:t>
            </a:r>
            <a:r>
              <a:rPr lang="ru-RU" dirty="0" smtClean="0"/>
              <a:t> </a:t>
            </a:r>
            <a:r>
              <a:rPr lang="ru-RU" dirty="0" err="1" smtClean="0"/>
              <a:t>основні</a:t>
            </a:r>
            <a:r>
              <a:rPr lang="ru-RU" dirty="0" smtClean="0"/>
              <a:t>  </a:t>
            </a:r>
            <a:r>
              <a:rPr lang="ru-RU" dirty="0" err="1" smtClean="0"/>
              <a:t>невідкладні</a:t>
            </a:r>
            <a:r>
              <a:rPr lang="ru-RU" dirty="0" smtClean="0"/>
              <a:t> </a:t>
            </a:r>
            <a:r>
              <a:rPr lang="ru-RU" dirty="0" err="1" smtClean="0"/>
              <a:t>стани</a:t>
            </a:r>
            <a:r>
              <a:rPr lang="ru-RU" dirty="0" smtClean="0"/>
              <a:t> в </a:t>
            </a:r>
            <a:r>
              <a:rPr lang="ru-RU" dirty="0" err="1" smtClean="0"/>
              <a:t>кардіології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є </a:t>
            </a:r>
            <a:r>
              <a:rPr lang="ru-RU" dirty="0" err="1" smtClean="0"/>
              <a:t>необхідним</a:t>
            </a:r>
            <a:r>
              <a:rPr lang="ru-RU" dirty="0" smtClean="0"/>
              <a:t> у </a:t>
            </a:r>
            <a:r>
              <a:rPr lang="ru-RU" dirty="0" err="1" smtClean="0"/>
              <a:t>професійній</a:t>
            </a:r>
            <a:r>
              <a:rPr lang="ru-RU" dirty="0" smtClean="0"/>
              <a:t> </a:t>
            </a:r>
            <a:r>
              <a:rPr lang="ru-RU" dirty="0" err="1" smtClean="0"/>
              <a:t>діяльності</a:t>
            </a:r>
            <a:r>
              <a:rPr lang="ru-RU" dirty="0" smtClean="0"/>
              <a:t> </a:t>
            </a:r>
            <a:r>
              <a:rPr lang="ru-RU" dirty="0" err="1" smtClean="0"/>
              <a:t>лікаря</a:t>
            </a:r>
            <a:r>
              <a:rPr lang="en-US" dirty="0" smtClean="0"/>
              <a:t>-</a:t>
            </a:r>
            <a:r>
              <a:rPr lang="ru-RU" dirty="0" err="1" smtClean="0"/>
              <a:t>спеціаліста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5747D8-0B28-4CF4-9418-44C1AD82E93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42177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5747D8-0B28-4CF4-9418-44C1AD82E93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0008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Визначати</a:t>
            </a:r>
            <a:r>
              <a:rPr lang="ru-RU" dirty="0" smtClean="0"/>
              <a:t> тактику та </a:t>
            </a:r>
            <a:r>
              <a:rPr lang="ru-RU" dirty="0" err="1" smtClean="0"/>
              <a:t>надавати</a:t>
            </a:r>
            <a:r>
              <a:rPr lang="ru-RU" dirty="0" smtClean="0"/>
              <a:t> </a:t>
            </a:r>
            <a:r>
              <a:rPr lang="ru-RU" dirty="0" err="1" smtClean="0"/>
              <a:t>екстрену</a:t>
            </a:r>
            <a:r>
              <a:rPr lang="ru-RU" dirty="0" smtClean="0"/>
              <a:t> </a:t>
            </a:r>
            <a:r>
              <a:rPr lang="ru-RU" dirty="0" err="1" smtClean="0"/>
              <a:t>медичної</a:t>
            </a:r>
            <a:r>
              <a:rPr lang="ru-RU" dirty="0" smtClean="0"/>
              <a:t> </a:t>
            </a:r>
            <a:r>
              <a:rPr lang="ru-RU" dirty="0" err="1" smtClean="0"/>
              <a:t>допомогу</a:t>
            </a:r>
            <a:r>
              <a:rPr lang="ru-RU" dirty="0" smtClean="0"/>
              <a:t> при </a:t>
            </a:r>
            <a:r>
              <a:rPr lang="ru-RU" dirty="0" err="1" smtClean="0"/>
              <a:t>невідкладних</a:t>
            </a:r>
            <a:r>
              <a:rPr lang="ru-RU" dirty="0" smtClean="0"/>
              <a:t> станах  в </a:t>
            </a:r>
            <a:r>
              <a:rPr lang="ru-RU" dirty="0" err="1" smtClean="0"/>
              <a:t>умовах</a:t>
            </a:r>
            <a:r>
              <a:rPr lang="ru-RU" dirty="0" smtClean="0"/>
              <a:t> </a:t>
            </a:r>
            <a:r>
              <a:rPr lang="ru-RU" dirty="0" err="1" smtClean="0"/>
              <a:t>обмеженого</a:t>
            </a:r>
            <a:r>
              <a:rPr lang="ru-RU" dirty="0" smtClean="0"/>
              <a:t> часу </a:t>
            </a:r>
            <a:r>
              <a:rPr lang="ru-RU" dirty="0" err="1" smtClean="0"/>
              <a:t>згідно</a:t>
            </a:r>
            <a:r>
              <a:rPr lang="ru-RU" dirty="0" smtClean="0"/>
              <a:t> з </a:t>
            </a:r>
            <a:r>
              <a:rPr lang="ru-RU" dirty="0" err="1" smtClean="0"/>
              <a:t>існуючими</a:t>
            </a:r>
            <a:r>
              <a:rPr lang="ru-RU" dirty="0" smtClean="0"/>
              <a:t> </a:t>
            </a:r>
            <a:r>
              <a:rPr lang="ru-RU" dirty="0" err="1" smtClean="0"/>
              <a:t>клінічними</a:t>
            </a:r>
            <a:r>
              <a:rPr lang="ru-RU" dirty="0" smtClean="0"/>
              <a:t> протоколами та стандартами </a:t>
            </a:r>
            <a:r>
              <a:rPr lang="ru-RU" dirty="0" err="1" smtClean="0"/>
              <a:t>лікування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5747D8-0B28-4CF4-9418-44C1AD82E93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1498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5747D8-0B28-4CF4-9418-44C1AD82E93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54358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5747D8-0B28-4CF4-9418-44C1AD82E93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73897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5747D8-0B28-4CF4-9418-44C1AD82E93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50233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Здатність</a:t>
            </a:r>
            <a:r>
              <a:rPr lang="ru-RU" alt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розв’язувати</a:t>
            </a:r>
            <a:r>
              <a:rPr lang="ru-RU" alt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складні</a:t>
            </a:r>
            <a:r>
              <a:rPr lang="ru-RU" alt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задачі</a:t>
            </a:r>
            <a:r>
              <a:rPr lang="ru-RU" alt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у тому </a:t>
            </a:r>
            <a:r>
              <a:rPr lang="ru-RU" alt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числі</a:t>
            </a:r>
            <a:r>
              <a:rPr lang="ru-RU" alt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дослідницького</a:t>
            </a:r>
            <a:r>
              <a:rPr lang="ru-RU" alt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alt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інноваційного</a:t>
            </a:r>
            <a:r>
              <a:rPr lang="ru-RU" alt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характеру у </a:t>
            </a:r>
            <a:r>
              <a:rPr lang="ru-RU" alt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сфері</a:t>
            </a:r>
            <a:r>
              <a:rPr lang="ru-RU" alt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alt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Здатність</a:t>
            </a:r>
            <a:r>
              <a:rPr lang="ru-RU" alt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продовжувати</a:t>
            </a:r>
            <a:r>
              <a:rPr lang="ru-RU" alt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alt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alt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високим</a:t>
            </a:r>
            <a:r>
              <a:rPr lang="ru-RU" alt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ступенем</a:t>
            </a:r>
            <a:r>
              <a:rPr lang="ru-RU" alt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автономії</a:t>
            </a:r>
            <a:r>
              <a:rPr lang="ru-RU" alt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5747D8-0B28-4CF4-9418-44C1AD82E93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0689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5/16/2022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5/16/2022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5/16/2022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5/16/2022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5/16/2022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5/16/2022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5/16/2022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5/16/2022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5/16/2022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5/16/2022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5/16/2022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/>
            </a:gs>
            <a:gs pos="100000">
              <a:srgbClr val="FDEDE7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6387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5/16/2022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 cap="all" baseline="0">
          <a:solidFill>
            <a:srgbClr val="C00000"/>
          </a:solidFill>
          <a:latin typeface="+mn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http://www.shockmd.com/wp-content/istock_000005355205xsmall.jpg" TargetMode="Externa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http://lowerbloodpressurecheap.com/wp-content/uploads/2009/02/sudden-cardiac-arrest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89728" y="1859623"/>
            <a:ext cx="9948671" cy="1930314"/>
          </a:xfrm>
        </p:spPr>
        <p:txBody>
          <a:bodyPr/>
          <a:lstStyle/>
          <a:p>
            <a:r>
              <a:rPr lang="en-US" altLang="uk-UA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</a:t>
            </a:r>
            <a:r>
              <a:rPr lang="uk-UA" altLang="uk-UA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uk-UA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en-US" altLang="uk-UA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altLang="uk-UA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uk-UA" sz="3200" b="1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Emergencies</a:t>
            </a:r>
            <a:r>
              <a:rPr lang="ru-RU" altLang="uk-UA" sz="3200" b="1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 </a:t>
            </a:r>
            <a:r>
              <a:rPr lang="en-US" altLang="uk-UA" sz="3200" b="1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 </a:t>
            </a:r>
            <a:r>
              <a:rPr lang="en-US" altLang="uk-UA" sz="3200" b="1" dirty="0">
                <a:solidFill>
                  <a:srgbClr val="C00000"/>
                </a:solidFill>
                <a:cs typeface="Times New Roman" panose="02020603050405020304" pitchFamily="18" charset="0"/>
              </a:rPr>
              <a:t>in </a:t>
            </a:r>
            <a:r>
              <a:rPr lang="ru-RU" altLang="uk-UA" sz="3200" b="1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 </a:t>
            </a:r>
            <a:r>
              <a:rPr lang="en-US" altLang="uk-UA" sz="3200" b="1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cardiology</a:t>
            </a:r>
            <a:r>
              <a:rPr lang="uk-UA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alt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87829" y="3102429"/>
            <a:ext cx="11005457" cy="3020785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en-US" altLang="uk-UA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Educational discipline (elective course) </a:t>
            </a:r>
            <a:r>
              <a:rPr lang="en-US" altLang="uk-U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altLang="uk-UA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training (master's) </a:t>
            </a:r>
            <a:endParaRPr lang="en-US" altLang="uk-UA" sz="4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uk-U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second </a:t>
            </a:r>
            <a:r>
              <a:rPr lang="en-US" altLang="uk-UA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</a:t>
            </a:r>
            <a:r>
              <a:rPr lang="en-US" altLang="uk-U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altLang="uk-UA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</a:t>
            </a:r>
            <a:r>
              <a:rPr lang="en-US" altLang="uk-U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education </a:t>
            </a:r>
          </a:p>
          <a:p>
            <a:pPr algn="ctr"/>
            <a:r>
              <a:rPr lang="en-US" altLang="uk-U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educational qualification "Master of Medicine"</a:t>
            </a:r>
          </a:p>
          <a:p>
            <a:pPr algn="ctr"/>
            <a:r>
              <a:rPr lang="en-US" altLang="uk-UA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professional </a:t>
            </a:r>
            <a:r>
              <a:rPr lang="en-US" altLang="uk-UA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qualification "Doctor"</a:t>
            </a:r>
          </a:p>
          <a:p>
            <a:pPr algn="ctr"/>
            <a:r>
              <a:rPr lang="en-US" alt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field of knowledge 22 "Health"</a:t>
            </a:r>
          </a:p>
          <a:p>
            <a:pPr algn="ctr"/>
            <a:r>
              <a:rPr lang="en-US" alt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specialty 222 "Medicine</a:t>
            </a:r>
            <a:endParaRPr lang="en-US" altLang="ru-RU" sz="42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-5</a:t>
            </a:r>
          </a:p>
          <a:p>
            <a:pPr algn="ctr"/>
            <a:endParaRPr lang="ru-RU" dirty="0"/>
          </a:p>
        </p:txBody>
      </p:sp>
      <p:sp>
        <p:nvSpPr>
          <p:cNvPr id="4" name="Title 1"/>
          <p:cNvSpPr txBox="1">
            <a:spLocks noChangeArrowheads="1"/>
          </p:cNvSpPr>
          <p:nvPr/>
        </p:nvSpPr>
        <p:spPr>
          <a:xfrm>
            <a:off x="799893" y="196958"/>
            <a:ext cx="10262548" cy="12414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9600" kern="1200" cap="all" baseline="0">
                <a:blipFill dpi="0" rotWithShape="1">
                  <a:blip r:embed="rId3"/>
                  <a:srcRect/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800" dirty="0">
                <a:latin typeface="Times New Roman"/>
                <a:cs typeface="Times New Roman"/>
              </a:rPr>
              <a:t>National </a:t>
            </a:r>
            <a:r>
              <a:rPr lang="en-US" sz="2800" dirty="0" err="1">
                <a:latin typeface="Times New Roman"/>
                <a:cs typeface="Times New Roman"/>
              </a:rPr>
              <a:t>Pirogov</a:t>
            </a:r>
            <a:r>
              <a:rPr lang="en-US" sz="2800" dirty="0">
                <a:latin typeface="Times New Roman"/>
                <a:cs typeface="Times New Roman"/>
              </a:rPr>
              <a:t> Memorial Medical University, </a:t>
            </a:r>
            <a:r>
              <a:rPr lang="en-US" sz="2800" dirty="0" err="1">
                <a:latin typeface="Times New Roman"/>
                <a:cs typeface="Times New Roman"/>
              </a:rPr>
              <a:t>Vinnytsya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/>
                <a:cs typeface="Times New Roman"/>
              </a:rPr>
              <a:t>Department of Internal medicine №1</a:t>
            </a:r>
            <a:endParaRPr lang="uk-UA" sz="24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5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4" y="621614"/>
            <a:ext cx="1701800" cy="163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5488" y="199338"/>
            <a:ext cx="1323975" cy="205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45431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5784" y="147748"/>
            <a:ext cx="10058400" cy="638774"/>
          </a:xfrm>
        </p:spPr>
        <p:txBody>
          <a:bodyPr>
            <a:normAutofit/>
          </a:bodyPr>
          <a:lstStyle/>
          <a:p>
            <a:r>
              <a:rPr lang="en-US" sz="2800" dirty="0"/>
              <a:t>relevance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06716" y="938463"/>
            <a:ext cx="6400800" cy="5446008"/>
          </a:xfrm>
        </p:spPr>
        <p:txBody>
          <a:bodyPr>
            <a:norm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Heart disease represents the no. 1 cause of death for both men and women.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Cardiovascular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diseases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(CVDs) cause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approximately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33%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deaths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worldwide - according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WHO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17.9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million deaths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world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2019. </a:t>
            </a: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85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of all CVD deaths are caused by heart attacks and strokes worldwide.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Cardiovascular emergencies and symptoms are one of the most common reasons for patients’ attendance in any emergency department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Heart Disease and its effects : Austin Briggs Bl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222" y="3332747"/>
            <a:ext cx="3903178" cy="353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eart disease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08" y="753183"/>
            <a:ext cx="4528308" cy="3008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3658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1895" y="276726"/>
            <a:ext cx="10960767" cy="55345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Course of </a:t>
            </a:r>
            <a:r>
              <a:rPr lang="en-US" sz="2800" dirty="0"/>
              <a:t>subject </a:t>
            </a:r>
            <a:r>
              <a:rPr lang="en-US" sz="2800" dirty="0" smtClean="0"/>
              <a:t> - Emergencies </a:t>
            </a:r>
            <a:r>
              <a:rPr lang="en-US" sz="2800" dirty="0"/>
              <a:t>in </a:t>
            </a:r>
            <a:r>
              <a:rPr lang="en-US" sz="2800" dirty="0" smtClean="0"/>
              <a:t>cardiology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33138" y="1795454"/>
            <a:ext cx="4716378" cy="4485030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2400" dirty="0"/>
              <a:t>Acute Coronary syndrome – </a:t>
            </a:r>
            <a:endParaRPr lang="ru-RU" sz="2400" dirty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/>
              <a:t>Unstable Angina</a:t>
            </a:r>
            <a:endParaRPr lang="ru-RU" sz="2400" dirty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/>
              <a:t>Myocardial Infarction</a:t>
            </a:r>
            <a:endParaRPr lang="ru-RU" sz="2400" dirty="0"/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US" sz="2400" dirty="0"/>
              <a:t>Arrhythmias -</a:t>
            </a:r>
            <a:endParaRPr lang="ru-RU" sz="2400" dirty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/>
              <a:t>Atrial Fibrillation</a:t>
            </a:r>
            <a:endParaRPr lang="ru-RU" sz="2400" dirty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/>
              <a:t>Atrial Flutter</a:t>
            </a:r>
            <a:endParaRPr lang="ru-RU" sz="2400" dirty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/>
              <a:t>Paroxysmal Tachycardia</a:t>
            </a:r>
            <a:endParaRPr lang="ru-RU" sz="2400" dirty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/>
              <a:t>Ventricular Tachycardia</a:t>
            </a:r>
            <a:endParaRPr lang="ru-RU" sz="2400" dirty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/>
              <a:t>Ventricular Fibrillation</a:t>
            </a:r>
            <a:endParaRPr lang="ru-RU" sz="2400" dirty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/>
              <a:t>Sudden </a:t>
            </a:r>
            <a:r>
              <a:rPr lang="en-US" sz="2400" dirty="0"/>
              <a:t>Cardiac </a:t>
            </a:r>
            <a:r>
              <a:rPr lang="en-US" sz="2400" dirty="0" smtClean="0"/>
              <a:t>Death</a:t>
            </a:r>
            <a:endParaRPr lang="uk-UA" sz="2400" dirty="0" smtClean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/>
              <a:t>Heart Blocks – SA and Atrioventricular Block</a:t>
            </a:r>
            <a:endParaRPr lang="uk-UA" sz="2400" dirty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2400" dirty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2400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5630778" y="1795454"/>
            <a:ext cx="4439653" cy="25988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Hypertensive Emergencies</a:t>
            </a:r>
            <a:endParaRPr lang="ru-RU" sz="2400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Acute Aortic Dissection</a:t>
            </a:r>
            <a:endParaRPr lang="ru-RU" sz="2400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Cardiac Tamponade</a:t>
            </a:r>
            <a:endParaRPr lang="ru-RU" sz="2400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Cardiogenic Shock</a:t>
            </a:r>
            <a:endParaRPr lang="ru-RU" sz="2400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Acute Heart Failure – Pulmonary Edema</a:t>
            </a:r>
            <a:endParaRPr lang="ru-RU" sz="2400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Pulmonary Embolism</a:t>
            </a:r>
          </a:p>
          <a:p>
            <a:pPr marL="0" indent="0">
              <a:buFont typeface="Wingdings" pitchFamily="2" charset="2"/>
              <a:buNone/>
            </a:pPr>
            <a:endParaRPr lang="ru-RU" sz="2400" dirty="0"/>
          </a:p>
        </p:txBody>
      </p:sp>
      <p:pic>
        <p:nvPicPr>
          <p:cNvPr id="7" name="Picture 6" descr="Warning Signs: Many Cardiac-Arrest Victims Visited Doctors, Emergency Rooms  Prior to Events | tctmd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865" y="4509837"/>
            <a:ext cx="4535904" cy="2271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77517" y="873181"/>
            <a:ext cx="105516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We will cover the diagnostics and management of the most </a:t>
            </a:r>
            <a:r>
              <a:rPr lang="en-US" sz="2400" b="1" dirty="0" smtClean="0"/>
              <a:t>common emergencies in cardiology, </a:t>
            </a:r>
            <a:r>
              <a:rPr lang="en-US" sz="2400" b="1" dirty="0"/>
              <a:t>such as: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623596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Aim of </a:t>
            </a:r>
            <a:r>
              <a:rPr lang="en-US" sz="2800" dirty="0"/>
              <a:t>the discipline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2130" y="1250562"/>
            <a:ext cx="6270761" cy="243110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/>
              <a:t>You </a:t>
            </a:r>
            <a:r>
              <a:rPr lang="en-US" sz="2400" dirty="0" smtClean="0"/>
              <a:t>will </a:t>
            </a:r>
            <a:r>
              <a:rPr lang="en-US" sz="2400" dirty="0"/>
              <a:t>acquire and deepen the ability to diagnose, differentiate and treat major emergencies in </a:t>
            </a:r>
            <a:r>
              <a:rPr lang="en-US" sz="2400" dirty="0" smtClean="0"/>
              <a:t>cardiology according to professional </a:t>
            </a:r>
            <a:r>
              <a:rPr lang="en-US" sz="2400" dirty="0"/>
              <a:t>program of the specialist.</a:t>
            </a:r>
            <a:endParaRPr lang="ru-RU" sz="2400" dirty="0"/>
          </a:p>
        </p:txBody>
      </p:sp>
      <p:pic>
        <p:nvPicPr>
          <p:cNvPr id="5" name="Picture 9" descr="http://lowerbloodpressurecheap.com/wp-content/uploads/2009/02/sudden-cardiac-arrest.jpg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43550" y="1965103"/>
            <a:ext cx="4766170" cy="476617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0" name="Picture 2" descr="What is a silent heart attack? Half of us are missing the signs |  Express.co.uk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130" y="3043990"/>
            <a:ext cx="5619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145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7658" y="244001"/>
            <a:ext cx="10058400" cy="638774"/>
          </a:xfrm>
        </p:spPr>
        <p:txBody>
          <a:bodyPr>
            <a:normAutofit/>
          </a:bodyPr>
          <a:lstStyle/>
          <a:p>
            <a:r>
              <a:rPr lang="en-US" sz="3200" dirty="0"/>
              <a:t>Tasks of the discipline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47764" y="1123406"/>
            <a:ext cx="7039436" cy="2027698"/>
          </a:xfrm>
        </p:spPr>
        <p:txBody>
          <a:bodyPr/>
          <a:lstStyle/>
          <a:p>
            <a:r>
              <a:rPr lang="en-US" sz="2400" dirty="0" smtClean="0"/>
              <a:t>Determine </a:t>
            </a:r>
            <a:r>
              <a:rPr lang="en-US" sz="2400" dirty="0"/>
              <a:t>the etiological and </a:t>
            </a:r>
            <a:r>
              <a:rPr lang="en-US" sz="2400" dirty="0" err="1"/>
              <a:t>pathogenetic</a:t>
            </a:r>
            <a:r>
              <a:rPr lang="en-US" sz="2400" dirty="0"/>
              <a:t> factors of </a:t>
            </a:r>
            <a:r>
              <a:rPr lang="en-US" sz="2400" dirty="0" smtClean="0"/>
              <a:t>cardiovascular emergencies;</a:t>
            </a:r>
            <a:endParaRPr lang="uk-UA" sz="2400" dirty="0" smtClean="0"/>
          </a:p>
          <a:p>
            <a:r>
              <a:rPr lang="en-US" sz="2400" dirty="0" smtClean="0"/>
              <a:t>Analyze the </a:t>
            </a:r>
            <a:r>
              <a:rPr lang="en-US" sz="2400" dirty="0"/>
              <a:t>clinical </a:t>
            </a:r>
            <a:r>
              <a:rPr lang="en-US" sz="2400" dirty="0" smtClean="0"/>
              <a:t>signs and symptoms of cardiovascular emergencies;</a:t>
            </a:r>
            <a:endParaRPr lang="uk-UA" sz="2400" dirty="0" smtClean="0"/>
          </a:p>
          <a:p>
            <a:endParaRPr lang="uk-UA" dirty="0" smtClean="0"/>
          </a:p>
        </p:txBody>
      </p:sp>
      <p:pic>
        <p:nvPicPr>
          <p:cNvPr id="10244" name="Picture 4" descr="Cardiovascular Examination - YouTub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30" r="15322"/>
          <a:stretch/>
        </p:blipFill>
        <p:spPr bwMode="auto">
          <a:xfrm>
            <a:off x="251700" y="1123406"/>
            <a:ext cx="4379495" cy="2748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94328" y="4281816"/>
            <a:ext cx="7039436" cy="30872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smtClean="0"/>
              <a:t>Identify the leading syndromes and symptoms of cardiovascular emergencies;</a:t>
            </a:r>
          </a:p>
          <a:p>
            <a:r>
              <a:rPr lang="en-US" sz="2400" dirty="0" smtClean="0"/>
              <a:t>Identify different clinical variants and complications of cardiovascular emergencies;</a:t>
            </a:r>
            <a:endParaRPr lang="uk-UA" sz="2400" dirty="0" smtClean="0"/>
          </a:p>
          <a:p>
            <a:endParaRPr lang="uk-UA" dirty="0" smtClean="0"/>
          </a:p>
        </p:txBody>
      </p:sp>
      <p:pic>
        <p:nvPicPr>
          <p:cNvPr id="10246" name="Picture 6" descr="29,261 Blood Pressure Cuff Stock Photos, Pictures &amp; Royalty-Free Images -  iStoc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080" y="2838198"/>
            <a:ext cx="4633120" cy="3088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7524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7658" y="244001"/>
            <a:ext cx="10058400" cy="638774"/>
          </a:xfrm>
        </p:spPr>
        <p:txBody>
          <a:bodyPr>
            <a:normAutofit/>
          </a:bodyPr>
          <a:lstStyle/>
          <a:p>
            <a:r>
              <a:rPr lang="en-US" sz="3200" dirty="0"/>
              <a:t>Tasks of the discipline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72199" y="1536603"/>
            <a:ext cx="5702969" cy="4831540"/>
          </a:xfrm>
        </p:spPr>
        <p:txBody>
          <a:bodyPr>
            <a:no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Carry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 differential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diagnosis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cardiovascular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emergencies;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tactics and provide emergency medical care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conditions of a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limited time in accordance with existing clinical protocols and treatment standards.</a:t>
            </a: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https://i.pinimg.com/564x/11/79/aa/1179aa6ccdaa384b2e10c7335b2116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04" y="1107224"/>
            <a:ext cx="5762133" cy="5690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28264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7658" y="244001"/>
            <a:ext cx="10058400" cy="638774"/>
          </a:xfrm>
        </p:spPr>
        <p:txBody>
          <a:bodyPr>
            <a:normAutofit/>
          </a:bodyPr>
          <a:lstStyle/>
          <a:p>
            <a:r>
              <a:rPr lang="en-US" sz="3200" dirty="0"/>
              <a:t>Tasks of the discipline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77287" y="976501"/>
            <a:ext cx="6593305" cy="2027698"/>
          </a:xfrm>
        </p:spPr>
        <p:txBody>
          <a:bodyPr/>
          <a:lstStyle/>
          <a:p>
            <a:r>
              <a:rPr lang="en-US" sz="2400" dirty="0"/>
              <a:t>Make a plan for examination of the </a:t>
            </a:r>
            <a:r>
              <a:rPr lang="en-US" sz="2400" dirty="0" smtClean="0"/>
              <a:t>patient;</a:t>
            </a:r>
          </a:p>
          <a:p>
            <a:r>
              <a:rPr lang="en-US" sz="2400" dirty="0"/>
              <a:t>I</a:t>
            </a:r>
            <a:r>
              <a:rPr lang="en-US" sz="2400" dirty="0" smtClean="0"/>
              <a:t>nterpret </a:t>
            </a:r>
            <a:r>
              <a:rPr lang="en-US" sz="2400" dirty="0"/>
              <a:t>the results of laboratory and instrumental </a:t>
            </a:r>
            <a:r>
              <a:rPr lang="en-US" sz="2400" dirty="0" smtClean="0"/>
              <a:t>investigations – ECG, Echocardiography;</a:t>
            </a:r>
            <a:endParaRPr lang="en-US" sz="2400" dirty="0"/>
          </a:p>
          <a:p>
            <a:endParaRPr lang="uk-UA" dirty="0" smtClean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142455" y="4005090"/>
            <a:ext cx="6138030" cy="30872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D</a:t>
            </a:r>
            <a:r>
              <a:rPr lang="en-US" sz="2400" dirty="0" smtClean="0"/>
              <a:t>etermine </a:t>
            </a:r>
            <a:r>
              <a:rPr lang="en-US" sz="2400" dirty="0"/>
              <a:t>the tactics of the </a:t>
            </a:r>
            <a:r>
              <a:rPr lang="en-US" sz="2400" dirty="0" smtClean="0"/>
              <a:t>medical care and prescribe modern treatment </a:t>
            </a:r>
            <a:r>
              <a:rPr lang="en-US" sz="2400" dirty="0"/>
              <a:t>of Cardiovascular emergencies;</a:t>
            </a:r>
          </a:p>
          <a:p>
            <a:r>
              <a:rPr lang="en-US" sz="2400" dirty="0"/>
              <a:t>Determine the prognosis </a:t>
            </a:r>
            <a:r>
              <a:rPr lang="en-US" sz="2400" dirty="0" smtClean="0"/>
              <a:t>of </a:t>
            </a:r>
            <a:r>
              <a:rPr lang="en-US" sz="2400" dirty="0"/>
              <a:t>patients with </a:t>
            </a:r>
            <a:r>
              <a:rPr lang="en-US" sz="2400" dirty="0" smtClean="0"/>
              <a:t>cardiovascular emergencies</a:t>
            </a:r>
            <a:endParaRPr lang="ru-RU" sz="2400" dirty="0"/>
          </a:p>
        </p:txBody>
      </p:sp>
      <p:pic>
        <p:nvPicPr>
          <p:cNvPr id="7" name="Picture 2" descr="Can Borderline QT Prolongation Be Caused By Computer Error? » Scary Symptom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80" y="882775"/>
            <a:ext cx="4542884" cy="3028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A typical apical four-chamber echocardiogram depicting the four... |  Download Scientific Diagra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8" t="1632" r="5575" b="12445"/>
          <a:stretch/>
        </p:blipFill>
        <p:spPr bwMode="auto">
          <a:xfrm>
            <a:off x="6280485" y="3641272"/>
            <a:ext cx="5699062" cy="292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94053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Form of study </a:t>
            </a:r>
            <a:r>
              <a:rPr lang="en-US" sz="2800" dirty="0" smtClean="0"/>
              <a:t>– off-line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7" y="1555924"/>
            <a:ext cx="5367047" cy="2999747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training sessions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Practical training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Lectures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ardiology. cardiologist examine human heart. doctor treat heart disease, check patient heartbeat and pulse with cardiogram, diagnosis stroke Premium Vecto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5" t="9750" r="5134" b="9458"/>
          <a:stretch/>
        </p:blipFill>
        <p:spPr bwMode="auto">
          <a:xfrm>
            <a:off x="5295769" y="2220687"/>
            <a:ext cx="6896232" cy="4637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91212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The Rising Demand For Cardiologists Worldwide | TA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4948" y="2514601"/>
            <a:ext cx="5497052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7009" y="221586"/>
            <a:ext cx="10058400" cy="638774"/>
          </a:xfrm>
        </p:spPr>
        <p:txBody>
          <a:bodyPr>
            <a:normAutofit/>
          </a:bodyPr>
          <a:lstStyle/>
          <a:p>
            <a:r>
              <a:rPr lang="en-US" sz="2800" dirty="0" smtClean="0"/>
              <a:t>learning methods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3962" y="2873828"/>
            <a:ext cx="6671238" cy="327496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dirty="0" smtClean="0"/>
              <a:t>Practical</a:t>
            </a:r>
            <a:r>
              <a:rPr lang="en-US" b="1" dirty="0" smtClean="0"/>
              <a:t>: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examination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cardiologic patient (inspection,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palpation, percussion, auscultation,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cardio-pulmonary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resuscitation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evaluation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laboratory 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instrumental investigations of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patient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cardiovascular emergency;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diagnosis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cardiovascular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emergency;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decide on the tactics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treatment of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patient.</a:t>
            </a: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643962" y="685800"/>
            <a:ext cx="11042821" cy="24801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Visual: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examination of a patient in a practical lesson;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demonstration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functional investigation;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overview of medical documentation: case history, laboratory study and functional investigation of the patient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362052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outcomes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7829" y="1123407"/>
            <a:ext cx="10144339" cy="2975064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800" u="sng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Integral competence</a:t>
            </a:r>
            <a:r>
              <a:rPr lang="en-US" sz="2800" u="sng" dirty="0" smtClean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:</a:t>
            </a:r>
            <a:endParaRPr lang="uk-UA" sz="2800" u="sng" dirty="0">
              <a:latin typeface="Times New Roman" panose="02020603050405020304" pitchFamily="18" charset="0"/>
              <a:ea typeface="+mn-lt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After </a:t>
            </a:r>
            <a:r>
              <a:rPr lang="en-US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completing of the course you will be able to: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solve 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complex problems in </a:t>
            </a:r>
            <a:r>
              <a:rPr lang="en-US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emergencies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cardiology, 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 standard procedure </a:t>
            </a:r>
            <a:r>
              <a:rPr lang="en-US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well as research 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innovation in </a:t>
            </a:r>
            <a:r>
              <a:rPr lang="en-US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medicine; 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continue 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with a high degree of autonomy</a:t>
            </a:r>
            <a:r>
              <a:rPr lang="en-US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alt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 descr="https://i.pinimg.com/564x/15/7c/e5/157ce557f9bdd2a26295b066ef27ad8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794" y="3694196"/>
            <a:ext cx="5362575" cy="301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17582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Logistics  </a:t>
            </a:r>
            <a:r>
              <a:rPr lang="en-US" sz="2800" dirty="0"/>
              <a:t>of </a:t>
            </a:r>
            <a:r>
              <a:rPr lang="en-US" sz="2800" dirty="0" smtClean="0"/>
              <a:t> the  discipline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4753" y="1123406"/>
            <a:ext cx="10938067" cy="4704347"/>
          </a:xfrm>
        </p:spPr>
        <p:txBody>
          <a:bodyPr/>
          <a:lstStyle/>
          <a:p>
            <a:r>
              <a:rPr lang="en-US" sz="2400" dirty="0"/>
              <a:t>The clinical base of the Department of Internal Medicine №1 is located on the basis of </a:t>
            </a:r>
            <a:r>
              <a:rPr lang="en-US" sz="2400" dirty="0" smtClean="0"/>
              <a:t>Cardiology department </a:t>
            </a:r>
            <a:r>
              <a:rPr lang="en-US" sz="2400" dirty="0"/>
              <a:t>KNP "</a:t>
            </a:r>
            <a:r>
              <a:rPr lang="en-US" sz="2400" dirty="0" err="1"/>
              <a:t>Vinnytsia</a:t>
            </a:r>
            <a:r>
              <a:rPr lang="en-US" sz="2400" dirty="0"/>
              <a:t> Regional Clinical </a:t>
            </a:r>
            <a:r>
              <a:rPr lang="en-US" sz="2400" dirty="0" smtClean="0"/>
              <a:t>Hospital M. </a:t>
            </a:r>
            <a:r>
              <a:rPr lang="en-US" sz="2400" dirty="0" err="1"/>
              <a:t>Pirogov</a:t>
            </a:r>
            <a:r>
              <a:rPr lang="en-US" sz="2400" dirty="0"/>
              <a:t> </a:t>
            </a:r>
            <a:r>
              <a:rPr lang="en-US" sz="2400" dirty="0" smtClean="0"/>
              <a:t>VOR";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The </a:t>
            </a:r>
            <a:r>
              <a:rPr lang="en-US" sz="2400" dirty="0"/>
              <a:t>clinical base </a:t>
            </a:r>
            <a:r>
              <a:rPr lang="en-US" sz="2400" dirty="0" smtClean="0"/>
              <a:t>is equipped for modern instrumental </a:t>
            </a:r>
            <a:r>
              <a:rPr lang="en-US" sz="2400" dirty="0"/>
              <a:t>and laboratory research</a:t>
            </a:r>
            <a:r>
              <a:rPr lang="en-US" sz="2400" dirty="0" smtClean="0"/>
              <a:t>;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400" dirty="0" smtClean="0"/>
              <a:t>The classrooms </a:t>
            </a:r>
            <a:r>
              <a:rPr lang="en-US" sz="2400" dirty="0"/>
              <a:t>are equipped with computers </a:t>
            </a:r>
            <a:r>
              <a:rPr lang="en-US" sz="2400" dirty="0" smtClean="0"/>
              <a:t>with </a:t>
            </a:r>
            <a:r>
              <a:rPr lang="en-US" sz="2400" dirty="0"/>
              <a:t>high-quality and high-speed Internet, which allows quick access to modern online calculators </a:t>
            </a:r>
            <a:r>
              <a:rPr lang="en-US" sz="2400" dirty="0" smtClean="0"/>
              <a:t>(clinical </a:t>
            </a:r>
            <a:r>
              <a:rPr lang="en-US" sz="2400" dirty="0"/>
              <a:t>methods of disease assessment</a:t>
            </a:r>
            <a:r>
              <a:rPr lang="en-US" sz="2400" dirty="0" smtClean="0"/>
              <a:t>).</a:t>
            </a:r>
            <a:endParaRPr lang="ru-RU" sz="2400" dirty="0"/>
          </a:p>
        </p:txBody>
      </p:sp>
      <p:pic>
        <p:nvPicPr>
          <p:cNvPr id="6146" name="Picture 2" descr="96,773 Cardiologist Stock Photos and Images - 123R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3926" y="4000500"/>
            <a:ext cx="4286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5 Things Needed to be a Good Cardiologist or Clinici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844" y="4030258"/>
            <a:ext cx="5329492" cy="2797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73575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i.pinimg.com/564x/c7/2f/e1/c72fe19b1e9caef1351f55cbe59e1e4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443" y="163286"/>
            <a:ext cx="6792685" cy="620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41858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Дерево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Дерево</Template>
  <TotalTime>865</TotalTime>
  <Words>679</Words>
  <Application>Microsoft Office PowerPoint</Application>
  <PresentationFormat>Широкоэкранный</PresentationFormat>
  <Paragraphs>88</Paragraphs>
  <Slides>12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Calibri</vt:lpstr>
      <vt:lpstr>Cambria</vt:lpstr>
      <vt:lpstr>Rockwell</vt:lpstr>
      <vt:lpstr>Rockwell Condensed</vt:lpstr>
      <vt:lpstr>Times New Roman</vt:lpstr>
      <vt:lpstr>Wingdings</vt:lpstr>
      <vt:lpstr>Дерево</vt:lpstr>
      <vt:lpstr>EC 5.4 Emergencies  in  cardiology </vt:lpstr>
      <vt:lpstr>relevance</vt:lpstr>
      <vt:lpstr>Course of subject  - Emergencies in cardiology</vt:lpstr>
      <vt:lpstr>Aim of the discipline</vt:lpstr>
      <vt:lpstr>Tasks of the discipline</vt:lpstr>
      <vt:lpstr>Tasks of the discipline</vt:lpstr>
      <vt:lpstr>Tasks of the discipline</vt:lpstr>
      <vt:lpstr>Form of study – off-line</vt:lpstr>
      <vt:lpstr>learning methods</vt:lpstr>
      <vt:lpstr>Learning outcomes</vt:lpstr>
      <vt:lpstr>Logistics  of  the  discipline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ВК 5.1 «Невідкладні стани в кардіології»</dc:title>
  <dc:creator>Kommandor</dc:creator>
  <cp:lastModifiedBy>Olena</cp:lastModifiedBy>
  <cp:revision>69</cp:revision>
  <dcterms:created xsi:type="dcterms:W3CDTF">2022-05-07T18:19:26Z</dcterms:created>
  <dcterms:modified xsi:type="dcterms:W3CDTF">2022-05-16T08:38:45Z</dcterms:modified>
</cp:coreProperties>
</file>