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24" d="100"/>
          <a:sy n="124" d="100"/>
        </p:scale>
        <p:origin x="-102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1E6BAE-4107-49D7-BDA5-45F9E603147D}" type="datetimeFigureOut">
              <a:rPr lang="ru-RU"/>
              <a:pPr>
                <a:defRPr/>
              </a:pPr>
              <a:t>21.12.2020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503FC4-D4F4-44CC-A8D2-59C74A2E6DA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6D45AA-300A-4BA6-B6AF-53B636A3E662}" type="datetimeFigureOut">
              <a:rPr lang="ru-RU"/>
              <a:pPr>
                <a:defRPr/>
              </a:pPr>
              <a:t>21.12.2020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3F962A-91D8-45BA-BADC-3E7B1D91674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EEB717-56AF-4DCA-AB24-32892E8977C1}" type="datetimeFigureOut">
              <a:rPr lang="ru-RU"/>
              <a:pPr>
                <a:defRPr/>
              </a:pPr>
              <a:t>21.12.2020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0883AA-6389-4057-B08C-CDF8CDC0FB7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7DBDE2-1D56-4882-99C9-089A0EB9E783}" type="datetimeFigureOut">
              <a:rPr lang="ru-RU"/>
              <a:pPr>
                <a:defRPr/>
              </a:pPr>
              <a:t>21.12.2020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D34B4A-DA00-4904-BC19-B643165E57C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0584E2-5DE2-42A4-9A80-11705D24A47E}" type="datetimeFigureOut">
              <a:rPr lang="ru-RU"/>
              <a:pPr>
                <a:defRPr/>
              </a:pPr>
              <a:t>21.12.2020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B9627B-9DA9-4A00-9004-F102BF05F3C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F6B330-3366-47BF-8C40-101CA9F1DECD}" type="datetimeFigureOut">
              <a:rPr lang="ru-RU"/>
              <a:pPr>
                <a:defRPr/>
              </a:pPr>
              <a:t>21.12.2020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1FF5C9-1009-4C8A-B9B8-BF716D3D3A7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23363E-EE16-40EB-BB18-4FE84C047026}" type="datetimeFigureOut">
              <a:rPr lang="ru-RU"/>
              <a:pPr>
                <a:defRPr/>
              </a:pPr>
              <a:t>21.12.2020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4245BA-6412-484A-B8E7-615E998A884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60E03E-D317-4E66-B4D7-A80C9D7F2E56}" type="datetimeFigureOut">
              <a:rPr lang="ru-RU"/>
              <a:pPr>
                <a:defRPr/>
              </a:pPr>
              <a:t>21.12.2020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A6B962-E092-4A68-B5CB-5A51644CFA6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C50369-2D85-470B-958E-B61F44EE42B9}" type="datetimeFigureOut">
              <a:rPr lang="ru-RU"/>
              <a:pPr>
                <a:defRPr/>
              </a:pPr>
              <a:t>21.12.2020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319F9A-6308-464C-813F-CAB356876E3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CF6C88-AD16-42C0-A2C6-0958CC2ABE07}" type="datetimeFigureOut">
              <a:rPr lang="ru-RU"/>
              <a:pPr>
                <a:defRPr/>
              </a:pPr>
              <a:t>21.12.2020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F9F041-D0D0-4260-90A7-F3C5918B374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CEF840-4DCE-4425-921F-24928709D7FE}" type="datetimeFigureOut">
              <a:rPr lang="ru-RU"/>
              <a:pPr>
                <a:defRPr/>
              </a:pPr>
              <a:t>21.12.2020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AB3243-4FBE-4275-8AF6-EACF5972128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FD59C33-2EB9-40A2-9014-A4C155E736FC}" type="datetimeFigureOut">
              <a:rPr lang="ru-RU"/>
              <a:pPr>
                <a:defRPr/>
              </a:pPr>
              <a:t>21.12.2020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986A86B-80EF-4686-8BCB-C79DB38388E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s://www.vnmu.edu.ua/en/department-of-philosofy-and-social-sciences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3500438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3600" b="1" dirty="0" smtClean="0"/>
              <a:t>Ministry of Education and Science of Ukraine Ministry of Health of Ukraine</a:t>
            </a:r>
            <a:br>
              <a:rPr lang="en-US" sz="3600" b="1" dirty="0" smtClean="0"/>
            </a:br>
            <a:r>
              <a:rPr lang="en-US" sz="3600" b="1" dirty="0" smtClean="0"/>
              <a:t> NATIONAL PIROGOV MEMORIAL MEDICAL UNIVERSITY, VINNYTSYA </a:t>
            </a: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en-US" sz="3600" b="1" dirty="0" smtClean="0"/>
              <a:t>Department of Philosophy and Social Sciences </a:t>
            </a:r>
            <a:r>
              <a:rPr lang="ru-RU" sz="4000" dirty="0" smtClean="0"/>
              <a:t>​</a:t>
            </a:r>
            <a:br>
              <a:rPr lang="ru-RU" sz="4000" dirty="0" smtClean="0"/>
            </a:br>
            <a:endParaRPr lang="ru-RU" sz="4000" dirty="0"/>
          </a:p>
        </p:txBody>
      </p:sp>
      <p:sp>
        <p:nvSpPr>
          <p:cNvPr id="13314" name="Содержимое 2"/>
          <p:cNvSpPr>
            <a:spLocks noGrp="1"/>
          </p:cNvSpPr>
          <p:nvPr>
            <p:ph idx="1"/>
          </p:nvPr>
        </p:nvSpPr>
        <p:spPr>
          <a:xfrm>
            <a:off x="0" y="2857500"/>
            <a:ext cx="9144000" cy="3857625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uk-UA" sz="4000" b="1" smtClean="0">
                <a:solidFill>
                  <a:srgbClr val="FF0000"/>
                </a:solidFill>
              </a:rPr>
              <a:t>“</a:t>
            </a:r>
            <a:r>
              <a:rPr lang="en-US" sz="4000" b="1" smtClean="0">
                <a:solidFill>
                  <a:srgbClr val="FF0000"/>
                </a:solidFill>
              </a:rPr>
              <a:t>SOCIOLOGY AND MEDICAL SOCIOLOGY</a:t>
            </a:r>
            <a:r>
              <a:rPr lang="uk-UA" sz="4000" b="1" smtClean="0">
                <a:solidFill>
                  <a:srgbClr val="FF0000"/>
                </a:solidFill>
              </a:rPr>
              <a:t>”</a:t>
            </a:r>
            <a:endParaRPr lang="en-US" sz="4000" b="1" smtClean="0">
              <a:solidFill>
                <a:srgbClr val="FF0000"/>
              </a:solidFill>
            </a:endParaRPr>
          </a:p>
          <a:p>
            <a:pPr>
              <a:buFont typeface="Arial" charset="0"/>
              <a:buNone/>
            </a:pPr>
            <a:endParaRPr lang="ru-RU" sz="4000" b="1" smtClean="0">
              <a:solidFill>
                <a:srgbClr val="FF0000"/>
              </a:solidFill>
            </a:endParaRPr>
          </a:p>
        </p:txBody>
      </p:sp>
      <p:sp>
        <p:nvSpPr>
          <p:cNvPr id="13315" name="Прямоугольник 4"/>
          <p:cNvSpPr>
            <a:spLocks noChangeArrowheads="1"/>
          </p:cNvSpPr>
          <p:nvPr/>
        </p:nvSpPr>
        <p:spPr bwMode="auto">
          <a:xfrm>
            <a:off x="0" y="3500438"/>
            <a:ext cx="9144000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600">
                <a:solidFill>
                  <a:srgbClr val="FF0000"/>
                </a:solidFill>
                <a:latin typeface="Calibri" pitchFamily="34" charset="0"/>
              </a:rPr>
              <a:t>S. L. Trukhmanova </a:t>
            </a:r>
            <a:r>
              <a:rPr lang="en-US" sz="3600">
                <a:latin typeface="Calibri" pitchFamily="34" charset="0"/>
              </a:rPr>
              <a:t>, PhD of Historical</a:t>
            </a:r>
          </a:p>
          <a:p>
            <a:r>
              <a:rPr lang="en-US" sz="3600">
                <a:latin typeface="Calibri" pitchFamily="34" charset="0"/>
              </a:rPr>
              <a:t>Sciences, Senior Lecturer of the </a:t>
            </a:r>
          </a:p>
          <a:p>
            <a:r>
              <a:rPr lang="en-US" sz="3600">
                <a:latin typeface="Calibri" pitchFamily="34" charset="0"/>
                <a:hlinkClick r:id="rId2"/>
              </a:rPr>
              <a:t>Philosophy and Social Sciences</a:t>
            </a:r>
            <a:r>
              <a:rPr lang="en-US" sz="3600">
                <a:latin typeface="Calibri" pitchFamily="34" charset="0"/>
              </a:rPr>
              <a:t> </a:t>
            </a:r>
          </a:p>
          <a:p>
            <a:r>
              <a:rPr lang="en-US" sz="3600">
                <a:latin typeface="Calibri" pitchFamily="34" charset="0"/>
              </a:rPr>
              <a:t>Department  </a:t>
            </a:r>
            <a:endParaRPr lang="ru-RU" sz="3600">
              <a:latin typeface="Calibri" pitchFamily="34" charset="0"/>
            </a:endParaRPr>
          </a:p>
          <a:p>
            <a:endParaRPr lang="uk-UA" sz="3600" b="1">
              <a:latin typeface="Calibri" pitchFamily="34" charset="0"/>
            </a:endParaRPr>
          </a:p>
          <a:p>
            <a:endParaRPr lang="ru-RU" sz="3600" b="1">
              <a:latin typeface="Calibri" pitchFamily="34" charset="0"/>
            </a:endParaRPr>
          </a:p>
        </p:txBody>
      </p:sp>
      <p:pic>
        <p:nvPicPr>
          <p:cNvPr id="1331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58013" y="3651250"/>
            <a:ext cx="2185987" cy="320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313" y="1500188"/>
            <a:ext cx="8786812" cy="5072062"/>
          </a:xfrm>
        </p:spPr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uk-UA" sz="2800" dirty="0" smtClean="0"/>
              <a:t/>
            </a:r>
            <a:br>
              <a:rPr lang="uk-UA" sz="2800" dirty="0" smtClean="0"/>
            </a:br>
            <a:r>
              <a:rPr lang="en-US" sz="2800" dirty="0" smtClean="0"/>
              <a:t>Topic № 1. Sociology as a science of society </a:t>
            </a:r>
            <a:br>
              <a:rPr lang="en-US" sz="2800" dirty="0" smtClean="0"/>
            </a:br>
            <a:r>
              <a:rPr lang="en-US" sz="2800" dirty="0" smtClean="0"/>
              <a:t>Topic № 2. Methods of sociological research      Topic № 3. History of sociology</a:t>
            </a:r>
            <a:br>
              <a:rPr lang="en-US" sz="2800" dirty="0" smtClean="0"/>
            </a:br>
            <a:r>
              <a:rPr lang="en-US" sz="2800" dirty="0" smtClean="0"/>
              <a:t>Topic № 4. Social structure of society </a:t>
            </a:r>
            <a:br>
              <a:rPr lang="en-US" sz="2800" dirty="0" smtClean="0"/>
            </a:br>
            <a:r>
              <a:rPr lang="en-US" sz="2800" dirty="0" smtClean="0"/>
              <a:t>Topic № 5. Social stratification </a:t>
            </a:r>
            <a:br>
              <a:rPr lang="en-US" sz="2800" dirty="0" smtClean="0"/>
            </a:br>
            <a:r>
              <a:rPr lang="en-US" sz="2800" dirty="0" smtClean="0"/>
              <a:t>Topic № 6. Sociological concept of personality. Socialization </a:t>
            </a:r>
            <a:br>
              <a:rPr lang="en-US" sz="2800" dirty="0" smtClean="0"/>
            </a:br>
            <a:r>
              <a:rPr lang="en-US" sz="2800" dirty="0" smtClean="0"/>
              <a:t>Topic № 7. Social behavior</a:t>
            </a:r>
            <a:br>
              <a:rPr lang="en-US" sz="2800" dirty="0" smtClean="0"/>
            </a:br>
            <a:r>
              <a:rPr lang="en-US" sz="2800" dirty="0" smtClean="0"/>
              <a:t>Topic № 8. Medical sociology. Social conditions of the disease</a:t>
            </a:r>
            <a:br>
              <a:rPr lang="en-US" sz="2800" dirty="0" smtClean="0"/>
            </a:br>
            <a:r>
              <a:rPr lang="en-US" sz="2800" dirty="0" smtClean="0"/>
              <a:t>Topic № 9. Sociology of the family 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uk-UA" sz="2800" dirty="0" smtClean="0"/>
              <a:t> </a:t>
            </a:r>
            <a:endParaRPr lang="ru-RU" sz="2800" dirty="0"/>
          </a:p>
        </p:txBody>
      </p:sp>
      <p:sp>
        <p:nvSpPr>
          <p:cNvPr id="14338" name="Текст 2"/>
          <p:cNvSpPr>
            <a:spLocks noGrp="1"/>
          </p:cNvSpPr>
          <p:nvPr>
            <p:ph type="body" idx="1"/>
          </p:nvPr>
        </p:nvSpPr>
        <p:spPr>
          <a:xfrm>
            <a:off x="3571875" y="0"/>
            <a:ext cx="5572125" cy="1428750"/>
          </a:xfrm>
        </p:spPr>
        <p:txBody>
          <a:bodyPr/>
          <a:lstStyle/>
          <a:p>
            <a:r>
              <a:rPr lang="en-US" sz="4000" b="1" smtClean="0">
                <a:solidFill>
                  <a:srgbClr val="FF0000"/>
                </a:solidFill>
              </a:rPr>
              <a:t>Topics of practical classes</a:t>
            </a:r>
            <a:endParaRPr lang="ru-RU" sz="4000" b="1" smtClean="0">
              <a:solidFill>
                <a:srgbClr val="FF0000"/>
              </a:solidFill>
            </a:endParaRPr>
          </a:p>
        </p:txBody>
      </p:sp>
      <p:pic>
        <p:nvPicPr>
          <p:cNvPr id="14339" name="Picture 4" descr="Картинки по запросу группа людей картинк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563938" cy="178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29438" y="285750"/>
            <a:ext cx="2214562" cy="1857375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15362" name="Текст 2"/>
          <p:cNvSpPr>
            <a:spLocks noGrp="1"/>
          </p:cNvSpPr>
          <p:nvPr>
            <p:ph type="body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r>
              <a:rPr lang="en-US" sz="3200" b="1" smtClean="0">
                <a:solidFill>
                  <a:srgbClr val="FF0000"/>
                </a:solidFill>
              </a:rPr>
              <a:t>There will be a talk in the classes</a:t>
            </a:r>
          </a:p>
          <a:p>
            <a:r>
              <a:rPr lang="en-US" sz="3200" b="1" smtClean="0">
                <a:solidFill>
                  <a:srgbClr val="FF0000"/>
                </a:solidFill>
              </a:rPr>
              <a:t>about society and it’s</a:t>
            </a:r>
          </a:p>
          <a:p>
            <a:r>
              <a:rPr lang="en-US" sz="3200" b="1" smtClean="0">
                <a:solidFill>
                  <a:srgbClr val="FF0000"/>
                </a:solidFill>
              </a:rPr>
              <a:t>elements, about methods</a:t>
            </a:r>
          </a:p>
          <a:p>
            <a:r>
              <a:rPr lang="en-US" sz="3200" b="1" smtClean="0">
                <a:solidFill>
                  <a:srgbClr val="FF0000"/>
                </a:solidFill>
              </a:rPr>
              <a:t>study of social reality, factors influencing the social behavior of individuals, social statuses and roles, social norms and deviations from them,</a:t>
            </a:r>
          </a:p>
          <a:p>
            <a:r>
              <a:rPr lang="en-US" sz="3200" b="1" smtClean="0">
                <a:solidFill>
                  <a:srgbClr val="FF0000"/>
                </a:solidFill>
              </a:rPr>
              <a:t>medicine as a social institution and the social foundations of medical progress,</a:t>
            </a:r>
          </a:p>
          <a:p>
            <a:r>
              <a:rPr lang="en-US" sz="3200" b="1" smtClean="0">
                <a:solidFill>
                  <a:srgbClr val="FF0000"/>
                </a:solidFill>
              </a:rPr>
              <a:t>current trends in family development,</a:t>
            </a:r>
          </a:p>
          <a:p>
            <a:r>
              <a:rPr lang="en-US" sz="3200" b="1" smtClean="0">
                <a:solidFill>
                  <a:srgbClr val="FF0000"/>
                </a:solidFill>
              </a:rPr>
              <a:t>basic sociological theories, globalization and prospects for society</a:t>
            </a:r>
            <a:endParaRPr lang="ru-RU" sz="3200" b="1" smtClean="0">
              <a:solidFill>
                <a:schemeClr val="tx1"/>
              </a:solidFill>
            </a:endParaRPr>
          </a:p>
        </p:txBody>
      </p:sp>
      <p:pic>
        <p:nvPicPr>
          <p:cNvPr id="15363" name="Picture 5" descr="Картинки по запросу группа людей картинк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35600" y="0"/>
            <a:ext cx="3708400" cy="2492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22860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3600" b="1" dirty="0" smtClean="0">
                <a:solidFill>
                  <a:srgbClr val="FF0000"/>
                </a:solidFill>
              </a:rPr>
              <a:t>And also talk about the social structure, the role of the urban community in the development of society, the impact of scientific and technological progress on the state of society…</a:t>
            </a:r>
            <a:endParaRPr lang="ru-RU" sz="3600" dirty="0">
              <a:solidFill>
                <a:srgbClr val="FF0000"/>
              </a:solidFill>
            </a:endParaRPr>
          </a:p>
        </p:txBody>
      </p:sp>
      <p:pic>
        <p:nvPicPr>
          <p:cNvPr id="16386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500" y="2357438"/>
            <a:ext cx="8280400" cy="4249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154237"/>
          </a:xfrm>
          <a:solidFill>
            <a:schemeClr val="bg1"/>
          </a:solidFill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b="1" dirty="0" smtClean="0">
                <a:solidFill>
                  <a:srgbClr val="FF0000"/>
                </a:solidFill>
              </a:rPr>
              <a:t>We can try to conduct our own sociological research.</a:t>
            </a:r>
            <a:br>
              <a:rPr lang="en-US" b="1" dirty="0" smtClean="0">
                <a:solidFill>
                  <a:srgbClr val="FF0000"/>
                </a:solidFill>
              </a:rPr>
            </a:br>
            <a:r>
              <a:rPr lang="en-US" sz="6000" b="1" dirty="0" smtClean="0">
                <a:solidFill>
                  <a:srgbClr val="FF0000"/>
                </a:solidFill>
              </a:rPr>
              <a:t>  </a:t>
            </a:r>
            <a:endParaRPr lang="ru-RU" b="1" dirty="0"/>
          </a:p>
        </p:txBody>
      </p:sp>
      <p:pic>
        <p:nvPicPr>
          <p:cNvPr id="17410" name="Picture 10" descr="Картинки по запросу опрос картинк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0188" y="2428875"/>
            <a:ext cx="6715125" cy="4214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42875" y="0"/>
            <a:ext cx="8858250" cy="657225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b="1" dirty="0" smtClean="0">
                <a:solidFill>
                  <a:schemeClr val="tx1"/>
                </a:solidFill>
              </a:rPr>
              <a:t> </a:t>
            </a:r>
            <a:endParaRPr lang="ru-RU" dirty="0" smtClean="0">
              <a:solidFill>
                <a:schemeClr val="tx1"/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/>
          </a:p>
        </p:txBody>
      </p:sp>
      <p:pic>
        <p:nvPicPr>
          <p:cNvPr id="18434" name="Picture 5" descr="Картинки по запросу опрос картинк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67263" y="5357813"/>
            <a:ext cx="4376737" cy="1928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Прямоугольник 3"/>
          <p:cNvSpPr>
            <a:spLocks noChangeArrowheads="1"/>
          </p:cNvSpPr>
          <p:nvPr/>
        </p:nvSpPr>
        <p:spPr bwMode="auto">
          <a:xfrm>
            <a:off x="0" y="0"/>
            <a:ext cx="9144000" cy="6370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4400">
                <a:latin typeface="Calibri" pitchFamily="34" charset="0"/>
              </a:rPr>
              <a:t>Literature</a:t>
            </a:r>
          </a:p>
          <a:p>
            <a:r>
              <a:rPr lang="en-US" sz="2800">
                <a:latin typeface="Calibri" pitchFamily="34" charset="0"/>
              </a:rPr>
              <a:t>Giddens A. Sociology. - 6th edition. Cambridge: Polity, 2009.</a:t>
            </a:r>
            <a:endParaRPr lang="uk-UA" sz="2800">
              <a:latin typeface="Calibri" pitchFamily="34" charset="0"/>
            </a:endParaRPr>
          </a:p>
          <a:p>
            <a:r>
              <a:rPr lang="en-US" sz="2800">
                <a:latin typeface="Calibri" pitchFamily="34" charset="0"/>
              </a:rPr>
              <a:t>Vander Zanden J., Hughes M., Kroehler C. Sociology: The Core. - 10th ed. - McGraw-Hill Education, 2011. </a:t>
            </a:r>
            <a:endParaRPr lang="ru-RU" sz="2800">
              <a:latin typeface="Calibri" pitchFamily="34" charset="0"/>
            </a:endParaRPr>
          </a:p>
          <a:p>
            <a:r>
              <a:rPr lang="en-US" sz="2800">
                <a:latin typeface="Calibri" pitchFamily="34" charset="0"/>
              </a:rPr>
              <a:t>Sociology. A brief introduction. –</a:t>
            </a:r>
            <a:endParaRPr lang="uk-UA" sz="2800">
              <a:latin typeface="Calibri" pitchFamily="34" charset="0"/>
            </a:endParaRPr>
          </a:p>
          <a:p>
            <a:r>
              <a:rPr lang="en-US" sz="2800">
                <a:latin typeface="Calibri" pitchFamily="34" charset="0"/>
              </a:rPr>
              <a:t>10th ed. - McGraw-Hill Education, 2017.</a:t>
            </a:r>
            <a:endParaRPr lang="uk-UA" sz="2800">
              <a:latin typeface="Calibri" pitchFamily="34" charset="0"/>
            </a:endParaRPr>
          </a:p>
          <a:p>
            <a:r>
              <a:rPr lang="en-US" sz="2800">
                <a:latin typeface="Calibri" pitchFamily="34" charset="0"/>
              </a:rPr>
              <a:t>Henslin J. Essentials of sociology. - 12</a:t>
            </a:r>
            <a:r>
              <a:rPr lang="en-US" sz="2800" baseline="30000">
                <a:latin typeface="Calibri" pitchFamily="34" charset="0"/>
              </a:rPr>
              <a:t>th </a:t>
            </a:r>
            <a:r>
              <a:rPr lang="en-US" sz="2800">
                <a:latin typeface="Calibri" pitchFamily="34" charset="0"/>
              </a:rPr>
              <a:t>ed. - Boston : Pearson Education, 2017. </a:t>
            </a:r>
          </a:p>
          <a:p>
            <a:r>
              <a:rPr lang="uk-UA" sz="2800">
                <a:latin typeface="Calibri" pitchFamily="34" charset="0"/>
              </a:rPr>
              <a:t>S.L. </a:t>
            </a:r>
            <a:r>
              <a:rPr lang="en-US" sz="2800">
                <a:latin typeface="Calibri" pitchFamily="34" charset="0"/>
              </a:rPr>
              <a:t>Trukhmanova</a:t>
            </a:r>
            <a:r>
              <a:rPr lang="uk-UA" sz="2800">
                <a:latin typeface="Calibri" pitchFamily="34" charset="0"/>
              </a:rPr>
              <a:t>, </a:t>
            </a:r>
            <a:r>
              <a:rPr lang="en-US" sz="2800">
                <a:latin typeface="Calibri" pitchFamily="34" charset="0"/>
              </a:rPr>
              <a:t>O</a:t>
            </a:r>
            <a:r>
              <a:rPr lang="uk-UA" sz="2800">
                <a:latin typeface="Calibri" pitchFamily="34" charset="0"/>
              </a:rPr>
              <a:t>.</a:t>
            </a:r>
            <a:r>
              <a:rPr lang="en-US" sz="2800">
                <a:latin typeface="Calibri" pitchFamily="34" charset="0"/>
              </a:rPr>
              <a:t>I</a:t>
            </a:r>
            <a:r>
              <a:rPr lang="uk-UA" sz="2800">
                <a:latin typeface="Calibri" pitchFamily="34" charset="0"/>
              </a:rPr>
              <a:t>.</a:t>
            </a:r>
            <a:r>
              <a:rPr lang="en-US" sz="2800">
                <a:latin typeface="Calibri" pitchFamily="34" charset="0"/>
              </a:rPr>
              <a:t> Trukhmanova </a:t>
            </a:r>
            <a:r>
              <a:rPr lang="uk-UA" sz="2800">
                <a:latin typeface="Calibri" pitchFamily="34" charset="0"/>
              </a:rPr>
              <a:t> </a:t>
            </a:r>
            <a:r>
              <a:rPr lang="en-US" sz="2800">
                <a:latin typeface="Calibri" pitchFamily="34" charset="0"/>
              </a:rPr>
              <a:t>Sociology and medical sociology</a:t>
            </a:r>
            <a:r>
              <a:rPr lang="uk-UA" sz="2800">
                <a:latin typeface="Calibri" pitchFamily="34" charset="0"/>
              </a:rPr>
              <a:t>. </a:t>
            </a:r>
            <a:r>
              <a:rPr lang="en-US" sz="2800">
                <a:latin typeface="Calibri" pitchFamily="34" charset="0"/>
              </a:rPr>
              <a:t>Teaching Methodical book for the First Year Students of Medical Departments (speciality “medical practice”).</a:t>
            </a:r>
            <a:r>
              <a:rPr lang="ru-RU" sz="2800">
                <a:latin typeface="Calibri" pitchFamily="34" charset="0"/>
              </a:rPr>
              <a:t>-</a:t>
            </a:r>
            <a:r>
              <a:rPr lang="en-US" sz="2800">
                <a:latin typeface="Calibri" pitchFamily="34" charset="0"/>
              </a:rPr>
              <a:t>Vinnitsya</a:t>
            </a:r>
            <a:r>
              <a:rPr lang="uk-UA" sz="2800">
                <a:latin typeface="Calibri" pitchFamily="34" charset="0"/>
              </a:rPr>
              <a:t> – 2019</a:t>
            </a:r>
            <a:r>
              <a:rPr lang="en-US" sz="2800">
                <a:latin typeface="Calibri" pitchFamily="34" charset="0"/>
              </a:rPr>
              <a:t>, 140 p.</a:t>
            </a:r>
            <a:endParaRPr lang="uk-UA" sz="2800">
              <a:latin typeface="Calibri" pitchFamily="34" charset="0"/>
            </a:endParaRPr>
          </a:p>
          <a:p>
            <a:endParaRPr lang="ru-RU" sz="2800">
              <a:latin typeface="Calibri" pitchFamily="34" charset="0"/>
            </a:endParaRPr>
          </a:p>
          <a:p>
            <a:r>
              <a:rPr lang="uk-UA" sz="2800" b="1">
                <a:latin typeface="Calibri" pitchFamily="34" charset="0"/>
              </a:rPr>
              <a:t> </a:t>
            </a:r>
            <a:endParaRPr lang="ru-RU" sz="2800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286125"/>
            <a:ext cx="7772400" cy="3286125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uk-UA" dirty="0" smtClean="0"/>
              <a:t> 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0" y="0"/>
            <a:ext cx="9144000" cy="6858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5400" b="1" dirty="0" smtClean="0">
                <a:solidFill>
                  <a:srgbClr val="FF0000"/>
                </a:solidFill>
              </a:rPr>
              <a:t>Information resources: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5400" b="1" dirty="0" smtClean="0">
                <a:solidFill>
                  <a:srgbClr val="FF0000"/>
                </a:solidFill>
              </a:rPr>
              <a:t>University website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5400" b="1" dirty="0" smtClean="0">
                <a:solidFill>
                  <a:srgbClr val="FF0000"/>
                </a:solidFill>
              </a:rPr>
              <a:t> </a:t>
            </a:r>
            <a:r>
              <a:rPr lang="en-US" sz="5400" b="1" dirty="0" smtClean="0">
                <a:solidFill>
                  <a:schemeClr val="tx1"/>
                </a:solidFill>
              </a:rPr>
              <a:t>vnmu.edu.ua. 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5400" b="1" dirty="0" smtClean="0">
                <a:solidFill>
                  <a:srgbClr val="FF0000"/>
                </a:solidFill>
              </a:rPr>
              <a:t>Website of libraries </a:t>
            </a:r>
            <a:r>
              <a:rPr lang="en-US" sz="5400" b="1" dirty="0" smtClean="0">
                <a:solidFill>
                  <a:schemeClr val="tx1"/>
                </a:solidFill>
              </a:rPr>
              <a:t>library.vsmu.edu.ua.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5400" b="1" dirty="0" smtClean="0">
                <a:solidFill>
                  <a:schemeClr val="tx1"/>
                </a:solidFill>
              </a:rPr>
              <a:t> </a:t>
            </a:r>
            <a:endParaRPr lang="ru-RU" sz="5400" b="1" dirty="0" smtClean="0">
              <a:solidFill>
                <a:schemeClr val="tx1"/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/>
          </a:p>
        </p:txBody>
      </p:sp>
      <p:pic>
        <p:nvPicPr>
          <p:cNvPr id="19459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930313" y="5500688"/>
            <a:ext cx="33018412" cy="5349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0" name="Picture 7" descr="28_obwestv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00750" y="3429000"/>
            <a:ext cx="3143250" cy="3167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Заголовок 1"/>
          <p:cNvSpPr>
            <a:spLocks noGrp="1"/>
          </p:cNvSpPr>
          <p:nvPr>
            <p:ph type="body" idx="1"/>
          </p:nvPr>
        </p:nvSpPr>
        <p:spPr>
          <a:xfrm>
            <a:off x="0" y="0"/>
            <a:ext cx="9144000" cy="2286000"/>
          </a:xfrm>
        </p:spPr>
        <p:txBody>
          <a:bodyPr/>
          <a:lstStyle/>
          <a:p>
            <a:pPr algn="ctr"/>
            <a:r>
              <a:rPr lang="en-US" sz="5400" smtClean="0">
                <a:solidFill>
                  <a:srgbClr val="FFC000"/>
                </a:solidFill>
              </a:rPr>
              <a:t>Thank you!</a:t>
            </a:r>
          </a:p>
          <a:p>
            <a:pPr algn="ctr"/>
            <a:endParaRPr lang="ru-RU" sz="5400" smtClean="0">
              <a:solidFill>
                <a:srgbClr val="FFC000"/>
              </a:solidFill>
            </a:endParaRPr>
          </a:p>
        </p:txBody>
      </p:sp>
      <p:pic>
        <p:nvPicPr>
          <p:cNvPr id="20482" name="Рисунок 3" descr="thumb.php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7088" y="2492375"/>
            <a:ext cx="7562850" cy="379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286</Words>
  <PresentationFormat>Экран (4:3)</PresentationFormat>
  <Paragraphs>34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Шаблон оформления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1" baseType="lpstr">
      <vt:lpstr>Calibri</vt:lpstr>
      <vt:lpstr>Arial</vt:lpstr>
      <vt:lpstr>Тема Office</vt:lpstr>
      <vt:lpstr>Ministry of Education and Science of Ukraine Ministry of Health of Ukraine  NATIONAL PIROGOV MEMORIAL MEDICAL UNIVERSITY, VINNYTSYA  Department of Philosophy and Social Sciences ​ </vt:lpstr>
      <vt:lpstr> TOPIC № 1. SOCIOLOGY AS A SCIENCE OF SOCIETY  TOPIC № 2. METHODS OF SOCIOLOGICAL RESEARCH      TOPIC № 3. HISTORY OF SOCIOLOGY TOPIC № 4. SOCIAL STRUCTURE OF SOCIETY  TOPIC № 5. SOCIAL STRATIFICATION  TOPIC № 6. SOCIOLOGICAL CONCEPT OF PERSONALITY. SOCIALIZATION  TOPIC № 7. SOCIAL BEHAVIOR TOPIC № 8. MEDICAL SOCIOLOGY. SOCIAL CONDITIONS OF THE DISEASE TOPIC № 9. SOCIOLOGY OF THE FAMILY   </vt:lpstr>
      <vt:lpstr>Слайд 3</vt:lpstr>
      <vt:lpstr>And also talk about the social structure, the role of the urban community in the development of society, the impact of scientific and technological progress on the state of society…</vt:lpstr>
      <vt:lpstr>We can try to conduct our own sociological research.   </vt:lpstr>
      <vt:lpstr>Слайд 6</vt:lpstr>
      <vt:lpstr> </vt:lpstr>
      <vt:lpstr>Слайд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Ministry of Education and Science of Ukraine NATIONAL PIROGOV MEMORIAL MEDICAL UNIVERSITY, VINNYTSYA  Department of Philosophy and Social Sciences ​ </dc:title>
  <dc:creator>Игорь Трухманов</dc:creator>
  <cp:lastModifiedBy>Пользователь Windows</cp:lastModifiedBy>
  <cp:revision>11</cp:revision>
  <dcterms:created xsi:type="dcterms:W3CDTF">2020-12-20T23:16:37Z</dcterms:created>
  <dcterms:modified xsi:type="dcterms:W3CDTF">2020-12-21T12:23:15Z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0x01010076F1F41F12DA0C4885C1D0FCB9343FDA</vt:lpwstr>
  </property>
</Properties>
</file>