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77" r:id="rId4"/>
    <p:sldId id="273" r:id="rId5"/>
    <p:sldId id="280" r:id="rId6"/>
    <p:sldId id="275" r:id="rId7"/>
    <p:sldId id="278" r:id="rId8"/>
    <p:sldId id="276" r:id="rId9"/>
    <p:sldId id="279" r:id="rId10"/>
    <p:sldId id="263" r:id="rId11"/>
    <p:sldId id="269" r:id="rId12"/>
    <p:sldId id="27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9512" y="260648"/>
            <a:ext cx="7954838" cy="6696744"/>
          </a:xfrm>
        </p:spPr>
        <p:txBody>
          <a:bodyPr/>
          <a:lstStyle/>
          <a:p>
            <a:pPr algn="ctr"/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/>
              <a:t/>
            </a:r>
            <a:br>
              <a:rPr lang="ru-RU" cap="none" dirty="0"/>
            </a:br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/>
              <a:t/>
            </a:r>
            <a:br>
              <a:rPr lang="ru-RU" cap="none" dirty="0"/>
            </a:br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/>
              <a:t/>
            </a:r>
            <a:br>
              <a:rPr lang="ru-RU" cap="none" dirty="0"/>
            </a:br>
            <a:r>
              <a:rPr lang="ru-RU" sz="2000" cap="none" dirty="0" err="1"/>
              <a:t>В</a:t>
            </a:r>
            <a:r>
              <a:rPr lang="ru-RU" sz="2000" cap="none" dirty="0" err="1" smtClean="0"/>
              <a:t>інницький</a:t>
            </a:r>
            <a:r>
              <a:rPr lang="ru-RU" sz="2000" cap="none" dirty="0" smtClean="0"/>
              <a:t> </a:t>
            </a:r>
            <a:r>
              <a:rPr lang="ru-RU" sz="2000" cap="none" dirty="0" err="1" smtClean="0"/>
              <a:t>національний</a:t>
            </a:r>
            <a:r>
              <a:rPr lang="ru-RU" sz="2000" cap="none" dirty="0" smtClean="0"/>
              <a:t> </a:t>
            </a:r>
            <a:r>
              <a:rPr lang="ru-RU" sz="2000" cap="none" dirty="0" err="1" smtClean="0"/>
              <a:t>медичний</a:t>
            </a:r>
            <a:r>
              <a:rPr lang="ru-RU" sz="2000" cap="none" dirty="0" smtClean="0"/>
              <a:t> </a:t>
            </a:r>
            <a:r>
              <a:rPr lang="ru-RU" sz="2000" cap="none" dirty="0" err="1" smtClean="0"/>
              <a:t>університет</a:t>
            </a:r>
            <a:r>
              <a:rPr lang="ru-RU" sz="2000" cap="none" dirty="0" smtClean="0"/>
              <a:t> </a:t>
            </a:r>
            <a:br>
              <a:rPr lang="ru-RU" sz="2000" cap="none" dirty="0" smtClean="0"/>
            </a:br>
            <a:r>
              <a:rPr lang="ru-RU" sz="2000" cap="none" dirty="0" err="1" smtClean="0"/>
              <a:t>ім</a:t>
            </a:r>
            <a:r>
              <a:rPr lang="ru-RU" sz="2000" cap="none" dirty="0" smtClean="0"/>
              <a:t>. М.І. Пирогова</a:t>
            </a:r>
            <a:br>
              <a:rPr lang="ru-RU" sz="2000" cap="none" dirty="0" smtClean="0"/>
            </a:br>
            <a:r>
              <a:rPr lang="ru-RU" sz="2000" cap="none" dirty="0" smtClean="0"/>
              <a:t>кафедра </a:t>
            </a:r>
            <a:r>
              <a:rPr lang="ru-RU" sz="2000" cap="none" dirty="0" err="1" smtClean="0"/>
              <a:t>терапевтичної</a:t>
            </a:r>
            <a:r>
              <a:rPr lang="ru-RU" sz="2000" cap="none" dirty="0" smtClean="0"/>
              <a:t> </a:t>
            </a:r>
            <a:r>
              <a:rPr lang="ru-RU" sz="2000" cap="none" dirty="0" err="1" smtClean="0"/>
              <a:t>стоматології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cap="none" dirty="0" err="1" smtClean="0"/>
              <a:t>програма</a:t>
            </a:r>
            <a:r>
              <a:rPr lang="ru-RU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cap="none" dirty="0" err="1" smtClean="0"/>
              <a:t>навчальної</a:t>
            </a:r>
            <a:r>
              <a:rPr lang="ru-RU" cap="none" dirty="0" smtClean="0"/>
              <a:t> </a:t>
            </a:r>
            <a:r>
              <a:rPr lang="ru-RU" cap="none" dirty="0" err="1" smtClean="0"/>
              <a:t>дисципліни</a:t>
            </a:r>
            <a:r>
              <a:rPr lang="ru-RU" cap="none" dirty="0" smtClean="0"/>
              <a:t> курсу за </a:t>
            </a:r>
            <a:r>
              <a:rPr lang="ru-RU" cap="none" dirty="0" err="1" smtClean="0"/>
              <a:t>вибором</a:t>
            </a:r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 smtClean="0"/>
              <a:t>«</a:t>
            </a:r>
            <a:r>
              <a:rPr lang="ru-RU" dirty="0" err="1" smtClean="0"/>
              <a:t>Особливості</a:t>
            </a:r>
            <a:r>
              <a:rPr lang="ru-RU" dirty="0" smtClean="0"/>
              <a:t> </a:t>
            </a:r>
            <a:r>
              <a:rPr lang="ru-RU" dirty="0" err="1"/>
              <a:t>ведення</a:t>
            </a:r>
            <a:r>
              <a:rPr lang="ru-RU" dirty="0"/>
              <a:t> </a:t>
            </a:r>
            <a:r>
              <a:rPr lang="ru-RU" dirty="0" err="1"/>
              <a:t>пацієнтів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загально-соматичною</a:t>
            </a:r>
            <a:r>
              <a:rPr lang="ru-RU" dirty="0"/>
              <a:t> </a:t>
            </a:r>
            <a:r>
              <a:rPr lang="ru-RU" dirty="0" err="1" smtClean="0"/>
              <a:t>патологією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err="1"/>
              <a:t>клініці</a:t>
            </a:r>
            <a:r>
              <a:rPr lang="ru-RU" dirty="0"/>
              <a:t> </a:t>
            </a:r>
            <a:r>
              <a:rPr lang="ru-RU" dirty="0" err="1"/>
              <a:t>терапевтичної</a:t>
            </a:r>
            <a:r>
              <a:rPr lang="ru-RU" dirty="0"/>
              <a:t> </a:t>
            </a:r>
            <a:r>
              <a:rPr lang="ru-RU" dirty="0" err="1" smtClean="0"/>
              <a:t>стоматології</a:t>
            </a:r>
            <a:r>
              <a:rPr lang="ru-RU" dirty="0" smtClean="0"/>
              <a:t>»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cap="none" dirty="0" smtClean="0"/>
              <a:t/>
            </a:r>
            <a:br>
              <a:rPr lang="ru-RU" cap="none" dirty="0" smtClean="0"/>
            </a:br>
            <a:r>
              <a:rPr lang="ru-RU" cap="none" dirty="0" err="1" smtClean="0"/>
              <a:t>Вінниця</a:t>
            </a:r>
            <a:r>
              <a:rPr lang="ru-RU" cap="none" dirty="0" smtClean="0"/>
              <a:t> </a:t>
            </a:r>
            <a:r>
              <a:rPr lang="ru-RU" cap="none" dirty="0" smtClean="0"/>
              <a:t>2024</a:t>
            </a:r>
            <a:endParaRPr lang="ru-RU" cap="none" dirty="0"/>
          </a:p>
        </p:txBody>
      </p:sp>
    </p:spTree>
    <p:extLst>
      <p:ext uri="{BB962C8B-B14F-4D97-AF65-F5344CB8AC3E}">
        <p14:creationId xmlns:p14="http://schemas.microsoft.com/office/powerpoint/2010/main" val="1581797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0" y="620688"/>
            <a:ext cx="8820472" cy="5094312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/>
              <a:t> </a:t>
            </a:r>
            <a:r>
              <a:rPr lang="ru-RU" sz="2800" dirty="0"/>
              <a:t>Метою </a:t>
            </a:r>
            <a:r>
              <a:rPr lang="ru-RU" sz="2800" dirty="0" err="1"/>
              <a:t>викладання</a:t>
            </a:r>
            <a:r>
              <a:rPr lang="ru-RU" sz="2800" dirty="0"/>
              <a:t> </a:t>
            </a:r>
            <a:r>
              <a:rPr lang="ru-RU" sz="2800" dirty="0" smtClean="0"/>
              <a:t> </a:t>
            </a:r>
            <a:r>
              <a:rPr lang="ru-RU" sz="2800" dirty="0" err="1"/>
              <a:t>дисципліни</a:t>
            </a:r>
            <a:r>
              <a:rPr lang="ru-RU" sz="2800" dirty="0"/>
              <a:t> </a:t>
            </a:r>
            <a:r>
              <a:rPr lang="ru-RU" sz="2800" dirty="0" smtClean="0"/>
              <a:t> за </a:t>
            </a:r>
            <a:r>
              <a:rPr lang="ru-RU" sz="2800" dirty="0" err="1" smtClean="0"/>
              <a:t>вибором</a:t>
            </a:r>
            <a:r>
              <a:rPr lang="ru-RU" sz="2800" dirty="0" smtClean="0"/>
              <a:t> «</a:t>
            </a:r>
            <a:r>
              <a:rPr lang="ru-RU" sz="2800" dirty="0" err="1" smtClean="0"/>
              <a:t>Особливості</a:t>
            </a:r>
            <a:r>
              <a:rPr lang="ru-RU" sz="2800" dirty="0" smtClean="0"/>
              <a:t> </a:t>
            </a:r>
            <a:r>
              <a:rPr lang="ru-RU" sz="2800" dirty="0" err="1"/>
              <a:t>ведення</a:t>
            </a:r>
            <a:r>
              <a:rPr lang="ru-RU" sz="2800" dirty="0"/>
              <a:t> </a:t>
            </a:r>
            <a:r>
              <a:rPr lang="ru-RU" sz="2800" dirty="0" err="1"/>
              <a:t>пацієнтів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загально-соматичною</a:t>
            </a:r>
            <a:r>
              <a:rPr lang="ru-RU" sz="2800" dirty="0"/>
              <a:t> </a:t>
            </a:r>
            <a:r>
              <a:rPr lang="ru-RU" sz="2800" dirty="0" err="1"/>
              <a:t>патологією</a:t>
            </a:r>
            <a:r>
              <a:rPr lang="ru-RU" sz="2800" dirty="0"/>
              <a:t> в </a:t>
            </a:r>
            <a:r>
              <a:rPr lang="ru-RU" sz="2800" dirty="0" err="1"/>
              <a:t>клініці</a:t>
            </a:r>
            <a:r>
              <a:rPr lang="ru-RU" sz="2800" dirty="0"/>
              <a:t> </a:t>
            </a:r>
            <a:r>
              <a:rPr lang="ru-RU" sz="2800" dirty="0" err="1"/>
              <a:t>терапевтичної</a:t>
            </a:r>
            <a:r>
              <a:rPr lang="ru-RU" sz="2800" dirty="0"/>
              <a:t> </a:t>
            </a:r>
            <a:r>
              <a:rPr lang="ru-RU" sz="2800" dirty="0" err="1"/>
              <a:t>стоматології</a:t>
            </a:r>
            <a:r>
              <a:rPr lang="ru-RU" sz="2800" dirty="0" smtClean="0"/>
              <a:t>»   </a:t>
            </a:r>
            <a:r>
              <a:rPr lang="ru-RU" sz="2800" dirty="0"/>
              <a:t>є </a:t>
            </a:r>
            <a:r>
              <a:rPr lang="ru-RU" sz="2800" dirty="0" err="1"/>
              <a:t>підготовка</a:t>
            </a:r>
            <a:r>
              <a:rPr lang="ru-RU" sz="2800" dirty="0"/>
              <a:t> </a:t>
            </a:r>
            <a:r>
              <a:rPr lang="ru-RU" sz="2800" dirty="0" err="1"/>
              <a:t>лікаря</a:t>
            </a:r>
            <a:r>
              <a:rPr lang="ru-RU" sz="2800" dirty="0"/>
              <a:t>-стоматолога, </a:t>
            </a:r>
            <a:r>
              <a:rPr lang="ru-RU" sz="2800" dirty="0" err="1"/>
              <a:t>здатного</a:t>
            </a:r>
            <a:r>
              <a:rPr lang="ru-RU" sz="2800" dirty="0"/>
              <a:t> </a:t>
            </a:r>
            <a:r>
              <a:rPr lang="ru-RU" sz="2800" dirty="0" err="1"/>
              <a:t>діагностувати</a:t>
            </a:r>
            <a:r>
              <a:rPr lang="ru-RU" sz="2800" dirty="0"/>
              <a:t>. </a:t>
            </a:r>
            <a:r>
              <a:rPr lang="ru-RU" sz="2800" dirty="0" err="1"/>
              <a:t>профілактувати</a:t>
            </a:r>
            <a:r>
              <a:rPr lang="ru-RU" sz="2800" dirty="0"/>
              <a:t> і </a:t>
            </a:r>
            <a:r>
              <a:rPr lang="ru-RU" sz="2800" dirty="0" err="1"/>
              <a:t>лікувати</a:t>
            </a:r>
            <a:r>
              <a:rPr lang="ru-RU" sz="2800" dirty="0"/>
              <a:t> </a:t>
            </a:r>
            <a:r>
              <a:rPr lang="ru-RU" sz="2800" dirty="0" err="1" smtClean="0"/>
              <a:t>одонтопатологію</a:t>
            </a:r>
            <a:r>
              <a:rPr lang="ru-RU" sz="2800" dirty="0" smtClean="0"/>
              <a:t>, </a:t>
            </a:r>
            <a:r>
              <a:rPr lang="ru-RU" sz="2800" dirty="0" err="1" smtClean="0"/>
              <a:t>захворювання</a:t>
            </a:r>
            <a:r>
              <a:rPr lang="ru-RU" sz="2800" dirty="0" smtClean="0"/>
              <a:t> </a:t>
            </a:r>
            <a:r>
              <a:rPr lang="ru-RU" sz="2800" dirty="0" smtClean="0"/>
              <a:t>тканин пародонту та </a:t>
            </a:r>
            <a:r>
              <a:rPr lang="ru-RU" sz="2800" dirty="0" err="1" smtClean="0"/>
              <a:t>слизової</a:t>
            </a:r>
            <a:r>
              <a:rPr lang="ru-RU" sz="2800" dirty="0" smtClean="0"/>
              <a:t> </a:t>
            </a:r>
            <a:r>
              <a:rPr lang="ru-RU" sz="2800" dirty="0" err="1"/>
              <a:t>оболонки</a:t>
            </a:r>
            <a:r>
              <a:rPr lang="ru-RU" sz="2800" dirty="0"/>
              <a:t> </a:t>
            </a:r>
            <a:r>
              <a:rPr lang="ru-RU" sz="2800" dirty="0" err="1"/>
              <a:t>порожнини</a:t>
            </a:r>
            <a:r>
              <a:rPr lang="ru-RU" sz="2800" dirty="0"/>
              <a:t> </a:t>
            </a:r>
            <a:r>
              <a:rPr lang="ru-RU" sz="2800" dirty="0" smtClean="0"/>
              <a:t>рота у </a:t>
            </a:r>
            <a:r>
              <a:rPr lang="ru-RU" sz="2800" dirty="0" err="1" smtClean="0"/>
              <a:t>пацієнтів</a:t>
            </a:r>
            <a:r>
              <a:rPr lang="ru-RU" sz="2800" dirty="0" smtClean="0"/>
              <a:t> </a:t>
            </a:r>
            <a:r>
              <a:rPr lang="ru-RU" sz="2800" dirty="0" err="1" smtClean="0"/>
              <a:t>із</a:t>
            </a:r>
            <a:r>
              <a:rPr lang="ru-RU" sz="2800" dirty="0" smtClean="0"/>
              <a:t> </a:t>
            </a:r>
            <a:r>
              <a:rPr lang="ru-RU" sz="2800" dirty="0" err="1" smtClean="0"/>
              <a:t>загально-соматичною</a:t>
            </a:r>
            <a:r>
              <a:rPr lang="ru-RU" sz="2800" dirty="0" smtClean="0"/>
              <a:t>  </a:t>
            </a:r>
            <a:r>
              <a:rPr lang="ru-RU" sz="2800" dirty="0" err="1" smtClean="0"/>
              <a:t>патологією</a:t>
            </a:r>
            <a:r>
              <a:rPr lang="ru-RU" sz="2800" dirty="0" smtClean="0">
                <a:solidFill>
                  <a:srgbClr val="FF0000"/>
                </a:solidFill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  <a:p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719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81369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/>
              <a:t>Основними</a:t>
            </a:r>
            <a:r>
              <a:rPr lang="ru-RU" sz="2800" dirty="0"/>
              <a:t> </a:t>
            </a:r>
            <a:r>
              <a:rPr lang="ru-RU" sz="2800" dirty="0" err="1"/>
              <a:t>завданнями</a:t>
            </a:r>
            <a:r>
              <a:rPr lang="ru-RU" sz="2800" dirty="0"/>
              <a:t> </a:t>
            </a:r>
            <a:r>
              <a:rPr lang="ru-RU" sz="2800" dirty="0" err="1"/>
              <a:t>вивчення</a:t>
            </a:r>
            <a:r>
              <a:rPr lang="ru-RU" sz="2800" dirty="0"/>
              <a:t> </a:t>
            </a:r>
            <a:r>
              <a:rPr lang="ru-RU" sz="2800" dirty="0" err="1"/>
              <a:t>дисципліни</a:t>
            </a:r>
            <a:r>
              <a:rPr lang="ru-RU" sz="2800" dirty="0"/>
              <a:t> за </a:t>
            </a:r>
            <a:r>
              <a:rPr lang="ru-RU" sz="2800" dirty="0" err="1"/>
              <a:t>вибором</a:t>
            </a:r>
            <a:r>
              <a:rPr lang="ru-RU" sz="2800" dirty="0"/>
              <a:t>  </a:t>
            </a:r>
            <a:r>
              <a:rPr lang="ru-RU" sz="2800" dirty="0" smtClean="0"/>
              <a:t>«</a:t>
            </a:r>
            <a:r>
              <a:rPr lang="ru-RU" sz="2800" dirty="0" err="1"/>
              <a:t>Особливості</a:t>
            </a:r>
            <a:r>
              <a:rPr lang="ru-RU" sz="2800" dirty="0"/>
              <a:t> </a:t>
            </a:r>
            <a:r>
              <a:rPr lang="ru-RU" sz="2800" dirty="0" err="1"/>
              <a:t>ведення</a:t>
            </a:r>
            <a:r>
              <a:rPr lang="ru-RU" sz="2800" dirty="0"/>
              <a:t> </a:t>
            </a:r>
            <a:r>
              <a:rPr lang="ru-RU" sz="2800" dirty="0" err="1"/>
              <a:t>пацієнтів</a:t>
            </a:r>
            <a:r>
              <a:rPr lang="ru-RU" sz="2800" dirty="0"/>
              <a:t> </a:t>
            </a:r>
            <a:r>
              <a:rPr lang="ru-RU" sz="2800" dirty="0" err="1"/>
              <a:t>із</a:t>
            </a:r>
            <a:r>
              <a:rPr lang="ru-RU" sz="2800" dirty="0"/>
              <a:t> </a:t>
            </a:r>
            <a:r>
              <a:rPr lang="ru-RU" sz="2800" dirty="0" err="1"/>
              <a:t>загально-соматичною</a:t>
            </a:r>
            <a:r>
              <a:rPr lang="ru-RU" sz="2800" dirty="0"/>
              <a:t> </a:t>
            </a:r>
            <a:r>
              <a:rPr lang="ru-RU" sz="2800" dirty="0" err="1"/>
              <a:t>патологією</a:t>
            </a:r>
            <a:r>
              <a:rPr lang="ru-RU" sz="2800" dirty="0"/>
              <a:t> в </a:t>
            </a:r>
            <a:r>
              <a:rPr lang="ru-RU" sz="2800" dirty="0" err="1"/>
              <a:t>клініці</a:t>
            </a:r>
            <a:r>
              <a:rPr lang="ru-RU" sz="2800" dirty="0"/>
              <a:t> </a:t>
            </a:r>
            <a:r>
              <a:rPr lang="ru-RU" sz="2800" dirty="0" err="1"/>
              <a:t>терапевтичної</a:t>
            </a:r>
            <a:r>
              <a:rPr lang="ru-RU" sz="2800" dirty="0"/>
              <a:t> </a:t>
            </a:r>
            <a:r>
              <a:rPr lang="ru-RU" sz="2800" dirty="0" err="1"/>
              <a:t>стоматології</a:t>
            </a:r>
            <a:r>
              <a:rPr lang="ru-RU" sz="2800" dirty="0"/>
              <a:t>»</a:t>
            </a:r>
            <a:br>
              <a:rPr lang="ru-RU" sz="2800" dirty="0"/>
            </a:br>
            <a:r>
              <a:rPr lang="ru-RU" sz="2800" dirty="0"/>
              <a:t> є </a:t>
            </a:r>
            <a:r>
              <a:rPr lang="ru-RU" sz="2800" dirty="0" err="1"/>
              <a:t>вміння</a:t>
            </a:r>
            <a:r>
              <a:rPr lang="ru-RU" sz="2800" dirty="0"/>
              <a:t> </a:t>
            </a:r>
            <a:r>
              <a:rPr lang="ru-RU" sz="2800" dirty="0" err="1" smtClean="0"/>
              <a:t>виявляти</a:t>
            </a:r>
            <a:r>
              <a:rPr lang="ru-RU" sz="2800" dirty="0" smtClean="0"/>
              <a:t> </a:t>
            </a:r>
            <a:r>
              <a:rPr lang="ru-RU" sz="2800" dirty="0" err="1" smtClean="0"/>
              <a:t>характерні</a:t>
            </a:r>
            <a:r>
              <a:rPr lang="ru-RU" sz="2800" dirty="0" smtClean="0"/>
              <a:t> прояви в </a:t>
            </a:r>
            <a:r>
              <a:rPr lang="ru-RU" sz="2800" dirty="0" err="1" smtClean="0"/>
              <a:t>порожнині</a:t>
            </a:r>
            <a:r>
              <a:rPr lang="ru-RU" sz="2800" dirty="0" smtClean="0"/>
              <a:t> рота </a:t>
            </a:r>
            <a:r>
              <a:rPr lang="ru-RU" sz="2800" dirty="0" err="1" smtClean="0"/>
              <a:t>захворювань</a:t>
            </a:r>
            <a:r>
              <a:rPr lang="ru-RU" sz="2800" dirty="0" smtClean="0"/>
              <a:t> </a:t>
            </a:r>
            <a:r>
              <a:rPr lang="ru-RU" sz="2800" dirty="0" err="1" smtClean="0"/>
              <a:t>крові</a:t>
            </a:r>
            <a:r>
              <a:rPr lang="ru-RU" sz="2800" dirty="0" smtClean="0"/>
              <a:t>, </a:t>
            </a:r>
            <a:r>
              <a:rPr lang="ru-RU" sz="2800" dirty="0" err="1" smtClean="0"/>
              <a:t>серцево-судинної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системи</a:t>
            </a:r>
            <a:r>
              <a:rPr lang="ru-RU" sz="2800" dirty="0" smtClean="0"/>
              <a:t>,  </a:t>
            </a:r>
            <a:r>
              <a:rPr lang="ru-RU" sz="2800" dirty="0" err="1" smtClean="0"/>
              <a:t>шлунково-кишкового</a:t>
            </a:r>
            <a:r>
              <a:rPr lang="ru-RU" sz="2800" dirty="0" smtClean="0"/>
              <a:t> тракту,  </a:t>
            </a:r>
            <a:r>
              <a:rPr lang="ru-RU" sz="2800" dirty="0" err="1" smtClean="0"/>
              <a:t>сполучної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тканини</a:t>
            </a:r>
            <a:r>
              <a:rPr lang="ru-RU" sz="2800" dirty="0" smtClean="0"/>
              <a:t>,  </a:t>
            </a:r>
            <a:r>
              <a:rPr lang="ru-RU" sz="2800" dirty="0" err="1" smtClean="0"/>
              <a:t>інфекційних</a:t>
            </a:r>
            <a:r>
              <a:rPr lang="ru-RU" sz="2800" dirty="0" smtClean="0"/>
              <a:t> та </a:t>
            </a:r>
            <a:r>
              <a:rPr lang="ru-RU" sz="2800" dirty="0" err="1" smtClean="0"/>
              <a:t>ендокринних</a:t>
            </a:r>
            <a:r>
              <a:rPr lang="ru-RU" sz="2800" dirty="0" smtClean="0"/>
              <a:t> </a:t>
            </a:r>
            <a:r>
              <a:rPr lang="ru-RU" sz="2800" dirty="0" err="1" smtClean="0"/>
              <a:t>захворювань</a:t>
            </a:r>
            <a:r>
              <a:rPr lang="ru-RU" sz="2800" dirty="0" smtClean="0"/>
              <a:t> і </a:t>
            </a:r>
            <a:r>
              <a:rPr lang="ru-RU" sz="2800" dirty="0" err="1" smtClean="0"/>
              <a:t>визначити</a:t>
            </a:r>
            <a:r>
              <a:rPr lang="ru-RU" sz="2800" dirty="0" smtClean="0"/>
              <a:t> роль </a:t>
            </a:r>
            <a:r>
              <a:rPr lang="ru-RU" sz="2800" dirty="0" err="1" smtClean="0"/>
              <a:t>лікаря</a:t>
            </a:r>
            <a:r>
              <a:rPr lang="ru-RU" sz="2800" dirty="0" smtClean="0"/>
              <a:t>-стоматолога в </a:t>
            </a:r>
            <a:r>
              <a:rPr lang="ru-RU" sz="2800" dirty="0" err="1" smtClean="0"/>
              <a:t>діагностиці</a:t>
            </a:r>
            <a:r>
              <a:rPr lang="ru-RU" sz="2800" dirty="0" smtClean="0"/>
              <a:t>, </a:t>
            </a:r>
            <a:r>
              <a:rPr lang="ru-RU" sz="2800" dirty="0" err="1" smtClean="0"/>
              <a:t>лікуванні</a:t>
            </a:r>
            <a:r>
              <a:rPr lang="ru-RU" sz="2800" dirty="0" smtClean="0"/>
              <a:t> </a:t>
            </a:r>
            <a:r>
              <a:rPr lang="ru-RU" sz="2800" dirty="0" err="1" smtClean="0"/>
              <a:t>стоматологічної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патології</a:t>
            </a:r>
            <a:r>
              <a:rPr lang="ru-RU" sz="2800" dirty="0" smtClean="0"/>
              <a:t> та </a:t>
            </a:r>
            <a:r>
              <a:rPr lang="ru-RU" sz="2800" dirty="0" err="1" smtClean="0"/>
              <a:t>комплексної</a:t>
            </a:r>
            <a:r>
              <a:rPr lang="ru-RU" sz="2800" dirty="0" smtClean="0"/>
              <a:t> </a:t>
            </a:r>
            <a:r>
              <a:rPr lang="ru-RU" sz="2800" dirty="0" err="1" smtClean="0"/>
              <a:t>реабілітації</a:t>
            </a:r>
            <a:r>
              <a:rPr lang="ru-RU" sz="2800" dirty="0" smtClean="0"/>
              <a:t> </a:t>
            </a:r>
            <a:r>
              <a:rPr lang="ru-RU" sz="2800" dirty="0" err="1" smtClean="0"/>
              <a:t>пацієнтів</a:t>
            </a:r>
            <a:r>
              <a:rPr lang="ru-RU" sz="2800" dirty="0" smtClean="0"/>
              <a:t> </a:t>
            </a:r>
            <a:r>
              <a:rPr lang="ru-RU" sz="2800" dirty="0" err="1" smtClean="0"/>
              <a:t>із</a:t>
            </a:r>
            <a:r>
              <a:rPr lang="ru-RU" sz="2800" dirty="0" smtClean="0"/>
              <a:t> </a:t>
            </a:r>
            <a:r>
              <a:rPr lang="ru-RU" sz="2800" dirty="0" err="1" smtClean="0"/>
              <a:t>загально-соматичною</a:t>
            </a:r>
            <a:r>
              <a:rPr lang="ru-RU" sz="2800" dirty="0" smtClean="0"/>
              <a:t> </a:t>
            </a:r>
            <a:r>
              <a:rPr lang="ru-RU" sz="2800" dirty="0" err="1" smtClean="0"/>
              <a:t>патологією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27113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8354888" cy="2866330"/>
          </a:xfrm>
        </p:spPr>
        <p:txBody>
          <a:bodyPr/>
          <a:lstStyle/>
          <a:p>
            <a:pPr algn="ctr"/>
            <a:r>
              <a:rPr lang="ru-RU" dirty="0"/>
              <a:t>Видами </a:t>
            </a:r>
            <a:r>
              <a:rPr lang="ru-RU" dirty="0" err="1"/>
              <a:t>навчальної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  </a:t>
            </a:r>
            <a:r>
              <a:rPr lang="ru-RU" dirty="0" err="1"/>
              <a:t>згідно</a:t>
            </a:r>
            <a:r>
              <a:rPr lang="ru-RU" dirty="0"/>
              <a:t> </a:t>
            </a:r>
            <a:r>
              <a:rPr lang="ru-RU" dirty="0" err="1"/>
              <a:t>програмою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курсу за </a:t>
            </a:r>
            <a:r>
              <a:rPr lang="ru-RU" dirty="0" err="1"/>
              <a:t>вибором</a:t>
            </a:r>
            <a:r>
              <a:rPr lang="ru-RU" dirty="0"/>
              <a:t> є: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3933056"/>
            <a:ext cx="7706816" cy="1781944"/>
          </a:xfrm>
        </p:spPr>
        <p:txBody>
          <a:bodyPr>
            <a:normAutofit/>
          </a:bodyPr>
          <a:lstStyle/>
          <a:p>
            <a:r>
              <a:rPr lang="ru-RU" sz="3600" dirty="0"/>
              <a:t>а) </a:t>
            </a:r>
            <a:r>
              <a:rPr lang="ru-RU" sz="3600" dirty="0" err="1"/>
              <a:t>практичні</a:t>
            </a:r>
            <a:r>
              <a:rPr lang="ru-RU" sz="3600" dirty="0"/>
              <a:t> </a:t>
            </a:r>
            <a:r>
              <a:rPr lang="ru-RU" sz="3600" dirty="0" err="1"/>
              <a:t>заняття</a:t>
            </a:r>
            <a:r>
              <a:rPr lang="ru-RU" sz="3600" dirty="0"/>
              <a:t>;</a:t>
            </a:r>
          </a:p>
          <a:p>
            <a:r>
              <a:rPr lang="ru-RU" sz="3600" dirty="0"/>
              <a:t>б) </a:t>
            </a:r>
            <a:r>
              <a:rPr lang="ru-RU" sz="3600" dirty="0" err="1"/>
              <a:t>самостійна</a:t>
            </a:r>
            <a:r>
              <a:rPr lang="ru-RU" sz="3600" dirty="0"/>
              <a:t> робота </a:t>
            </a:r>
            <a:r>
              <a:rPr lang="ru-RU" sz="3600" dirty="0" err="1"/>
              <a:t>студентів</a:t>
            </a:r>
            <a:r>
              <a:rPr lang="ru-RU" sz="3600" dirty="0"/>
              <a:t> (СРС).</a:t>
            </a:r>
          </a:p>
        </p:txBody>
      </p:sp>
    </p:spTree>
    <p:extLst>
      <p:ext uri="{BB962C8B-B14F-4D97-AF65-F5344CB8AC3E}">
        <p14:creationId xmlns:p14="http://schemas.microsoft.com/office/powerpoint/2010/main" val="2910500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179512" y="188640"/>
            <a:ext cx="8964488" cy="648072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uk-UA" sz="3200" b="1" dirty="0" smtClean="0"/>
              <a:t>В РЕЗУЛЬТАТІ ВИВЧЕННЯ ЕЛЕКТИВНОГО КУРСУ </a:t>
            </a:r>
            <a:r>
              <a:rPr lang="ru-RU" sz="3200" b="1" dirty="0" smtClean="0"/>
              <a:t>«ОСОБЛИВОСТІ ВЕДЕННЯ ПАЦІЄНТІВ ІЗ ЗАГАЛЬНО-СОМАТИЧНОЮ ПАТОЛОГІЄЮ В КЛІНІЦІ ТЕРАПЕВТИЧНОЇ СТОМАТОЛОГІЇ» </a:t>
            </a:r>
            <a:r>
              <a:rPr lang="uk-UA" sz="3200" b="1" dirty="0" smtClean="0"/>
              <a:t> СТУДЕНТИ:</a:t>
            </a:r>
          </a:p>
          <a:p>
            <a:pPr lvl="0"/>
            <a:r>
              <a:rPr lang="uk-UA" sz="3200" dirty="0" smtClean="0"/>
              <a:t> удосконалять свої знання соматичної патології та її прояви в порожнині </a:t>
            </a:r>
            <a:r>
              <a:rPr lang="uk-UA" sz="3200" dirty="0" smtClean="0"/>
              <a:t>рота;</a:t>
            </a:r>
            <a:endParaRPr lang="uk-UA" sz="3200" dirty="0" smtClean="0"/>
          </a:p>
          <a:p>
            <a:pPr lvl="0"/>
            <a:r>
              <a:rPr lang="uk-UA" sz="3200" dirty="0" err="1" smtClean="0"/>
              <a:t>навчаться</a:t>
            </a:r>
            <a:r>
              <a:rPr lang="uk-UA" sz="3200" dirty="0" smtClean="0"/>
              <a:t> виявляти та  ідентифікувати провідні клінічні симптоми та синдроми; призначати </a:t>
            </a:r>
            <a:r>
              <a:rPr lang="uk-UA" sz="3200" dirty="0"/>
              <a:t>та аналізувати </a:t>
            </a:r>
            <a:r>
              <a:rPr lang="uk-UA" sz="3200" dirty="0" smtClean="0"/>
              <a:t>лабораторні, функціональні </a:t>
            </a:r>
            <a:r>
              <a:rPr lang="uk-UA" sz="3200" dirty="0"/>
              <a:t>та/або </a:t>
            </a:r>
            <a:r>
              <a:rPr lang="uk-UA" sz="3200" dirty="0" smtClean="0"/>
              <a:t>інструментальні </a:t>
            </a:r>
            <a:r>
              <a:rPr lang="uk-UA" sz="3200" dirty="0" smtClean="0"/>
              <a:t>обстеження </a:t>
            </a:r>
            <a:r>
              <a:rPr lang="uk-UA" sz="3200" dirty="0" smtClean="0"/>
              <a:t>стоматологічних пацієнтів </a:t>
            </a:r>
            <a:r>
              <a:rPr lang="uk-UA" sz="3200" dirty="0" smtClean="0"/>
              <a:t>із супутньою соматичною патологією та в умовах </a:t>
            </a:r>
            <a:r>
              <a:rPr lang="uk-UA" sz="3200" dirty="0" err="1" smtClean="0"/>
              <a:t>коморбітності</a:t>
            </a:r>
            <a:r>
              <a:rPr lang="uk-UA" sz="3200" dirty="0"/>
              <a:t>;</a:t>
            </a:r>
            <a:endParaRPr lang="uk-UA" sz="3200" dirty="0" smtClean="0"/>
          </a:p>
          <a:p>
            <a:pPr lvl="0"/>
            <a:r>
              <a:rPr lang="uk-UA" sz="3200" dirty="0" smtClean="0"/>
              <a:t>визначатимуть </a:t>
            </a:r>
            <a:r>
              <a:rPr lang="uk-UA" sz="3200" dirty="0"/>
              <a:t>тактику ведення стоматологічного хворого при соматичній патології </a:t>
            </a:r>
            <a:r>
              <a:rPr lang="uk-UA" sz="3200" dirty="0" smtClean="0"/>
              <a:t> </a:t>
            </a:r>
            <a:r>
              <a:rPr lang="uk-UA" sz="3200" dirty="0"/>
              <a:t>шляхом прийняття </a:t>
            </a:r>
            <a:r>
              <a:rPr lang="uk-UA" sz="3200" dirty="0" err="1"/>
              <a:t>обгрунтованого</a:t>
            </a:r>
            <a:r>
              <a:rPr lang="uk-UA" sz="3200" dirty="0"/>
              <a:t> рішення за існуючими алгоритмами та стандартними </a:t>
            </a:r>
            <a:r>
              <a:rPr lang="uk-UA" sz="3200" dirty="0" smtClean="0"/>
              <a:t>схемами;</a:t>
            </a:r>
            <a:endParaRPr lang="uk-UA" sz="3200" dirty="0" smtClean="0"/>
          </a:p>
          <a:p>
            <a:pPr lvl="0"/>
            <a:r>
              <a:rPr lang="uk-UA" sz="3200" dirty="0" smtClean="0"/>
              <a:t>встановлюватимуть </a:t>
            </a:r>
            <a:r>
              <a:rPr lang="uk-UA" sz="3200" dirty="0"/>
              <a:t>діагноз невідкладних </a:t>
            </a:r>
            <a:r>
              <a:rPr lang="uk-UA" sz="3200" dirty="0" smtClean="0"/>
              <a:t>станів та  </a:t>
            </a:r>
            <a:r>
              <a:rPr lang="uk-UA" sz="3200" dirty="0"/>
              <a:t>в</a:t>
            </a:r>
            <a:r>
              <a:rPr lang="uk-UA" sz="3200" dirty="0" smtClean="0"/>
              <a:t>изначати </a:t>
            </a:r>
            <a:r>
              <a:rPr lang="uk-UA" sz="3200" dirty="0"/>
              <a:t>тактику надання екстреної медичної допомоги, використовуючи рекомендовані </a:t>
            </a:r>
            <a:r>
              <a:rPr lang="uk-UA" sz="3200" dirty="0" smtClean="0"/>
              <a:t>алгоритми;</a:t>
            </a:r>
            <a:endParaRPr lang="uk-UA" sz="3200" dirty="0" smtClean="0"/>
          </a:p>
          <a:p>
            <a:pPr lvl="0"/>
            <a:r>
              <a:rPr lang="uk-UA" sz="3200" dirty="0" smtClean="0"/>
              <a:t>ознайомляться з особливостями  стоматологічного прийому хворих з фоновою інфекційною патологією та протоколом </a:t>
            </a:r>
            <a:r>
              <a:rPr lang="ru-RU" sz="3200" dirty="0" err="1" smtClean="0"/>
              <a:t>стоматологічного</a:t>
            </a:r>
            <a:r>
              <a:rPr lang="ru-RU" sz="3200" dirty="0" smtClean="0"/>
              <a:t> </a:t>
            </a:r>
            <a:r>
              <a:rPr lang="ru-RU" sz="3200" dirty="0" err="1" smtClean="0"/>
              <a:t>прийому</a:t>
            </a:r>
            <a:r>
              <a:rPr lang="ru-RU" sz="3200" dirty="0" smtClean="0"/>
              <a:t> в </a:t>
            </a:r>
            <a:r>
              <a:rPr lang="ru-RU" sz="3200" dirty="0" err="1" smtClean="0"/>
              <a:t>період</a:t>
            </a:r>
            <a:r>
              <a:rPr lang="ru-RU" sz="3200" dirty="0" smtClean="0"/>
              <a:t> </a:t>
            </a:r>
            <a:r>
              <a:rPr lang="ru-RU" sz="3200" dirty="0" err="1" smtClean="0"/>
              <a:t>пандемії</a:t>
            </a:r>
            <a:r>
              <a:rPr lang="ru-RU" sz="3200" dirty="0" smtClean="0"/>
              <a:t>  </a:t>
            </a:r>
            <a:r>
              <a:rPr lang="ru-RU" sz="3200" dirty="0" smtClean="0"/>
              <a:t>COVID-19.</a:t>
            </a:r>
            <a:endParaRPr lang="uk-UA" sz="3200" dirty="0"/>
          </a:p>
          <a:p>
            <a:pPr lvl="0"/>
            <a:endParaRPr lang="ru-RU" sz="2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5899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509121"/>
            <a:ext cx="2734987" cy="196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5853"/>
            <a:ext cx="2988156" cy="370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5853"/>
            <a:ext cx="2987824" cy="370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7" y="4509120"/>
            <a:ext cx="2627784" cy="196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509120"/>
            <a:ext cx="2808312" cy="1964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3717032"/>
            <a:ext cx="90364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«намисто Венери»            </a:t>
            </a:r>
            <a:r>
              <a:rPr lang="uk-UA" b="1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зуби </a:t>
            </a:r>
            <a:r>
              <a:rPr lang="uk-UA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Гетчінсона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</a:t>
            </a:r>
            <a:r>
              <a:rPr lang="uk-UA" b="1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«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вінець Венери»</a:t>
            </a:r>
            <a:endParaRPr lang="en-US" b="1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453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383"/>
            <a:ext cx="3103563" cy="321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7275"/>
            <a:ext cx="4170363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5584" y="3284985"/>
            <a:ext cx="2935730" cy="346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39852"/>
            <a:ext cx="4032448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3244334"/>
            <a:ext cx="60386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Синдроми</a:t>
            </a:r>
            <a:r>
              <a:rPr lang="ru-RU" b="1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Чедіака</a:t>
            </a:r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–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Хігасі</a:t>
            </a:r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(</a:t>
            </a:r>
            <a:r>
              <a:rPr lang="en-US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Chediak</a:t>
            </a:r>
            <a:r>
              <a:rPr lang="en-US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-Higashi)</a:t>
            </a:r>
            <a:endParaRPr lang="uk-UA" b="1" i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uk-UA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Папійона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–</a:t>
            </a:r>
            <a:r>
              <a:rPr lang="uk-UA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Лефевра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endParaRPr lang="uk-UA" b="1" i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ru-RU" b="1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Елерса</a:t>
            </a:r>
            <a:r>
              <a:rPr lang="ru-RU" b="1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–</a:t>
            </a:r>
            <a:r>
              <a:rPr lang="ru-RU" b="1" i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Данлоса</a:t>
            </a:r>
            <a:endParaRPr lang="ru-RU" b="1" i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uk-UA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Прогерія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/>
            </a:r>
            <a:b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088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60648"/>
            <a:ext cx="2880321" cy="2318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9579"/>
            <a:ext cx="2618929" cy="215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79406"/>
            <a:ext cx="3456384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79406"/>
            <a:ext cx="4019128" cy="3115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60648"/>
            <a:ext cx="3059832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2811593"/>
            <a:ext cx="8123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Прояви в ротовій порожнині </a:t>
            </a:r>
            <a:r>
              <a:rPr lang="uk-UA" b="1" i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загально-соматичної </a:t>
            </a:r>
            <a:r>
              <a:rPr lang="uk-UA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патології</a:t>
            </a:r>
            <a:endParaRPr lang="ru-RU" b="1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30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716338"/>
            <a:ext cx="4067175" cy="276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3600400" cy="2471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94" y="3717032"/>
            <a:ext cx="3778258" cy="2802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44564"/>
            <a:ext cx="3829050" cy="244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3105835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Прояви в 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ротовій</a:t>
            </a:r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порожнині</a:t>
            </a:r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загально-соматичної</a:t>
            </a:r>
            <a:r>
              <a:rPr lang="ru-RU" b="1" i="1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b="1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патології</a:t>
            </a:r>
            <a:endParaRPr lang="ru-RU" b="1" i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735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73016"/>
            <a:ext cx="4248472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3573016"/>
            <a:ext cx="410445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92398"/>
            <a:ext cx="4104457" cy="274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2399"/>
            <a:ext cx="4248472" cy="2748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661" y="2420887"/>
            <a:ext cx="4030563" cy="2880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37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484784"/>
            <a:ext cx="6276975" cy="402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rgbClr val="002060"/>
                </a:solidFill>
              </a:rPr>
              <a:t>РЕКОМЕНДОВАНИЙ ПРОТОКОЛ  СТОМАТОЛОГІЧНОГО ПРИЙОМУ В ПЕРІОД ПАНДЕМІЇ  COVID-19</a:t>
            </a:r>
          </a:p>
        </p:txBody>
      </p:sp>
    </p:spTree>
    <p:extLst>
      <p:ext uri="{BB962C8B-B14F-4D97-AF65-F5344CB8AC3E}">
        <p14:creationId xmlns:p14="http://schemas.microsoft.com/office/powerpoint/2010/main" val="396024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19265"/>
            <a:ext cx="3744416" cy="274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00978"/>
            <a:ext cx="3851920" cy="282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9" y="3429001"/>
            <a:ext cx="3795711" cy="292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29000"/>
            <a:ext cx="3456384" cy="2876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516" y="1052736"/>
            <a:ext cx="2529391" cy="383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570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379</TotalTime>
  <Words>234</Words>
  <Application>Microsoft Office PowerPoint</Application>
  <PresentationFormat>Экран (4:3)</PresentationFormat>
  <Paragraphs>21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Горизонт</vt:lpstr>
      <vt:lpstr>      Вінницький національний медичний університет  ім. М.І. Пирогова кафедра терапевтичної стоматології  програма  навчальної дисципліни курсу за вибором  «Особливості ведення пацієнтів із загально-соматичною патологією в клініці терапевтичної стоматології»     Вінниця 2024</vt:lpstr>
      <vt:lpstr>Презентация PowerPoint</vt:lpstr>
      <vt:lpstr>Презентация PowerPoint</vt:lpstr>
      <vt:lpstr>Видами навчальної діяльності  згідно програмою курсу за вибором є: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РЕКОМЕНДОВАНИЙ ПРОТОКОЛ  СТОМАТОЛОГІЧНОГО ПРИЙОМУ В ПЕРІОД ПАНДЕМІЇ  COVID-19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Home</cp:lastModifiedBy>
  <cp:revision>37</cp:revision>
  <dcterms:created xsi:type="dcterms:W3CDTF">2020-12-16T19:35:35Z</dcterms:created>
  <dcterms:modified xsi:type="dcterms:W3CDTF">2024-05-20T13:21:13Z</dcterms:modified>
</cp:coreProperties>
</file>