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7" r:id="rId3"/>
    <p:sldId id="258" r:id="rId4"/>
    <p:sldId id="259" r:id="rId5"/>
    <p:sldId id="260" r:id="rId6"/>
    <p:sldId id="261" r:id="rId7"/>
    <p:sldId id="264" r:id="rId8"/>
    <p:sldId id="265" r:id="rId9"/>
    <p:sldId id="266" r:id="rId10"/>
    <p:sldId id="267" r:id="rId11"/>
    <p:sldId id="268" r:id="rId12"/>
    <p:sldId id="269" r:id="rId13"/>
    <p:sldId id="263" r:id="rId1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99FF33"/>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7" autoAdjust="0"/>
    <p:restoredTop sz="94595" autoAdjust="0"/>
  </p:normalViewPr>
  <p:slideViewPr>
    <p:cSldViewPr>
      <p:cViewPr>
        <p:scale>
          <a:sx n="79" d="100"/>
          <a:sy n="79" d="100"/>
        </p:scale>
        <p:origin x="-72" y="-19"/>
      </p:cViewPr>
      <p:guideLst>
        <p:guide orient="horz" pos="2160"/>
        <p:guide pos="2880"/>
      </p:guideLst>
    </p:cSldViewPr>
  </p:slideViewPr>
  <p:outlineViewPr>
    <p:cViewPr>
      <p:scale>
        <a:sx n="33" d="100"/>
        <a:sy n="33" d="100"/>
      </p:scale>
      <p:origin x="34"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4" name="Дата 29"/>
          <p:cNvSpPr>
            <a:spLocks noGrp="1"/>
          </p:cNvSpPr>
          <p:nvPr>
            <p:ph type="dt" sz="half" idx="10"/>
          </p:nvPr>
        </p:nvSpPr>
        <p:spPr/>
        <p:txBody>
          <a:bodyPr/>
          <a:lstStyle>
            <a:lvl1pPr>
              <a:defRPr/>
            </a:lvl1pPr>
          </a:lstStyle>
          <a:p>
            <a:pPr>
              <a:defRPr/>
            </a:pPr>
            <a:fld id="{B5C89470-BCD4-41B7-933A-F330ADF976B7}" type="datetimeFigureOut">
              <a:rPr lang="ru-RU"/>
              <a:pPr>
                <a:defRPr/>
              </a:pPr>
              <a:t>13.05.2022</a:t>
            </a:fld>
            <a:endParaRPr lang="ru-RU"/>
          </a:p>
        </p:txBody>
      </p:sp>
      <p:sp>
        <p:nvSpPr>
          <p:cNvPr id="5" name="Нижний колонтитул 18"/>
          <p:cNvSpPr>
            <a:spLocks noGrp="1"/>
          </p:cNvSpPr>
          <p:nvPr>
            <p:ph type="ftr" sz="quarter" idx="11"/>
          </p:nvPr>
        </p:nvSpPr>
        <p:spPr/>
        <p:txBody>
          <a:bodyPr/>
          <a:lstStyle>
            <a:lvl1pPr>
              <a:defRPr/>
            </a:lvl1pPr>
          </a:lstStyle>
          <a:p>
            <a:pPr>
              <a:defRPr/>
            </a:pPr>
            <a:endParaRPr lang="ru-RU"/>
          </a:p>
        </p:txBody>
      </p:sp>
      <p:sp>
        <p:nvSpPr>
          <p:cNvPr id="6" name="Номер слайда 26"/>
          <p:cNvSpPr>
            <a:spLocks noGrp="1"/>
          </p:cNvSpPr>
          <p:nvPr>
            <p:ph type="sldNum" sz="quarter" idx="12"/>
          </p:nvPr>
        </p:nvSpPr>
        <p:spPr/>
        <p:txBody>
          <a:bodyPr/>
          <a:lstStyle>
            <a:lvl1pPr>
              <a:defRPr/>
            </a:lvl1pPr>
          </a:lstStyle>
          <a:p>
            <a:pPr>
              <a:defRPr/>
            </a:pPr>
            <a:fld id="{C0FB811B-9BB1-4DE7-8D10-A952D1ED4E46}"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187776E3-D54A-450F-9A27-C1FBF3B987ED}" type="datetimeFigureOut">
              <a:rPr lang="ru-RU"/>
              <a:pPr>
                <a:defRPr/>
              </a:pPr>
              <a:t>13.05.2022</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21873604-FC55-49C9-AE34-1C8B803536A1}"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Pr>
        <a:blipFill dpi="0" rotWithShape="0">
          <a:blip r:embed="rId3" cstate="print"/>
          <a:srcRect/>
          <a:stretch>
            <a:fillRect/>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6204DEA2-0304-4819-9BA4-8D84909B0A15}" type="datetimeFigureOut">
              <a:rPr lang="ru-RU"/>
              <a:pPr>
                <a:defRPr/>
              </a:pPr>
              <a:t>13.05.2022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1EF64CE-CF97-4450-9D01-03AAC28EFF37}" type="slidenum">
              <a:rPr lang="ru-RU"/>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lang="ru-RU" smtClean="0"/>
              <a:t>Образец заголовка</a:t>
            </a:r>
            <a:endParaRPr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FD2DD531-E468-4567-A30B-96BE7BB0D79F}" type="datetimeFigureOut">
              <a:rPr lang="ru-RU"/>
              <a:pPr>
                <a:defRPr/>
              </a:pPr>
              <a:t>13.05.2022</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5C1A13B1-F16F-45C3-823E-1FD627E1031D}"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lvl1pPr>
              <a:defRPr/>
            </a:lvl1pPr>
          </a:lstStyle>
          <a:p>
            <a:r>
              <a:rPr lang="ru-RU" smtClean="0"/>
              <a:t>Образец заголовка</a:t>
            </a:r>
            <a:endParaRPr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7" name="Дата 9"/>
          <p:cNvSpPr>
            <a:spLocks noGrp="1"/>
          </p:cNvSpPr>
          <p:nvPr>
            <p:ph type="dt" sz="half" idx="10"/>
          </p:nvPr>
        </p:nvSpPr>
        <p:spPr/>
        <p:txBody>
          <a:bodyPr/>
          <a:lstStyle>
            <a:lvl1pPr>
              <a:defRPr/>
            </a:lvl1pPr>
          </a:lstStyle>
          <a:p>
            <a:pPr>
              <a:defRPr/>
            </a:pPr>
            <a:fld id="{558729E9-81DD-4552-AF4E-4378711F4730}" type="datetimeFigureOut">
              <a:rPr lang="ru-RU"/>
              <a:pPr>
                <a:defRPr/>
              </a:pPr>
              <a:t>13.05.2022</a:t>
            </a:fld>
            <a:endParaRPr lang="ru-RU"/>
          </a:p>
        </p:txBody>
      </p:sp>
      <p:sp>
        <p:nvSpPr>
          <p:cNvPr id="8" name="Нижний колонтитул 21"/>
          <p:cNvSpPr>
            <a:spLocks noGrp="1"/>
          </p:cNvSpPr>
          <p:nvPr>
            <p:ph type="ftr" sz="quarter" idx="11"/>
          </p:nvPr>
        </p:nvSpPr>
        <p:spPr/>
        <p:txBody>
          <a:bodyPr/>
          <a:lstStyle>
            <a:lvl1pPr>
              <a:defRPr/>
            </a:lvl1pPr>
          </a:lstStyle>
          <a:p>
            <a:pPr>
              <a:defRPr/>
            </a:pPr>
            <a:endParaRPr lang="ru-RU"/>
          </a:p>
        </p:txBody>
      </p:sp>
      <p:sp>
        <p:nvSpPr>
          <p:cNvPr id="9" name="Номер слайда 17"/>
          <p:cNvSpPr>
            <a:spLocks noGrp="1"/>
          </p:cNvSpPr>
          <p:nvPr>
            <p:ph type="sldNum" sz="quarter" idx="12"/>
          </p:nvPr>
        </p:nvSpPr>
        <p:spPr/>
        <p:txBody>
          <a:bodyPr/>
          <a:lstStyle>
            <a:lvl1pPr>
              <a:defRPr/>
            </a:lvl1pPr>
          </a:lstStyle>
          <a:p>
            <a:pPr>
              <a:defRPr/>
            </a:pPr>
            <a:fld id="{257EAB96-BDF5-4674-80B6-1CB41D6140F9}"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Дата 9"/>
          <p:cNvSpPr>
            <a:spLocks noGrp="1"/>
          </p:cNvSpPr>
          <p:nvPr>
            <p:ph type="dt" sz="half" idx="10"/>
          </p:nvPr>
        </p:nvSpPr>
        <p:spPr/>
        <p:txBody>
          <a:bodyPr/>
          <a:lstStyle>
            <a:lvl1pPr>
              <a:defRPr/>
            </a:lvl1pPr>
          </a:lstStyle>
          <a:p>
            <a:pPr>
              <a:defRPr/>
            </a:pPr>
            <a:fld id="{4DD5D999-825B-45FB-86BB-ADB8A2205FED}" type="datetimeFigureOut">
              <a:rPr lang="ru-RU"/>
              <a:pPr>
                <a:defRPr/>
              </a:pPr>
              <a:t>13.05.2022</a:t>
            </a:fld>
            <a:endParaRPr lang="ru-RU"/>
          </a:p>
        </p:txBody>
      </p:sp>
      <p:sp>
        <p:nvSpPr>
          <p:cNvPr id="4" name="Нижний колонтитул 21"/>
          <p:cNvSpPr>
            <a:spLocks noGrp="1"/>
          </p:cNvSpPr>
          <p:nvPr>
            <p:ph type="ftr" sz="quarter" idx="11"/>
          </p:nvPr>
        </p:nvSpPr>
        <p:spPr/>
        <p:txBody>
          <a:bodyPr/>
          <a:lstStyle>
            <a:lvl1pPr>
              <a:defRPr/>
            </a:lvl1pPr>
          </a:lstStyle>
          <a:p>
            <a:pPr>
              <a:defRPr/>
            </a:pPr>
            <a:endParaRPr lang="ru-RU"/>
          </a:p>
        </p:txBody>
      </p:sp>
      <p:sp>
        <p:nvSpPr>
          <p:cNvPr id="5" name="Номер слайда 17"/>
          <p:cNvSpPr>
            <a:spLocks noGrp="1"/>
          </p:cNvSpPr>
          <p:nvPr>
            <p:ph type="sldNum" sz="quarter" idx="12"/>
          </p:nvPr>
        </p:nvSpPr>
        <p:spPr/>
        <p:txBody>
          <a:bodyPr/>
          <a:lstStyle>
            <a:lvl1pPr>
              <a:defRPr/>
            </a:lvl1pPr>
          </a:lstStyle>
          <a:p>
            <a:pPr>
              <a:defRPr/>
            </a:pPr>
            <a:fld id="{340EEB7E-7A42-445B-BC5D-41C5F1CF2AE7}"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9"/>
          <p:cNvSpPr>
            <a:spLocks noGrp="1"/>
          </p:cNvSpPr>
          <p:nvPr>
            <p:ph type="dt" sz="half" idx="10"/>
          </p:nvPr>
        </p:nvSpPr>
        <p:spPr/>
        <p:txBody>
          <a:bodyPr/>
          <a:lstStyle>
            <a:lvl1pPr>
              <a:defRPr/>
            </a:lvl1pPr>
          </a:lstStyle>
          <a:p>
            <a:pPr>
              <a:defRPr/>
            </a:pPr>
            <a:fld id="{5791B714-49CD-4938-A050-F57AA1B21BD2}" type="datetimeFigureOut">
              <a:rPr lang="ru-RU"/>
              <a:pPr>
                <a:defRPr/>
              </a:pPr>
              <a:t>13.05.2022</a:t>
            </a:fld>
            <a:endParaRPr lang="ru-RU"/>
          </a:p>
        </p:txBody>
      </p:sp>
      <p:sp>
        <p:nvSpPr>
          <p:cNvPr id="3" name="Нижний колонтитул 21"/>
          <p:cNvSpPr>
            <a:spLocks noGrp="1"/>
          </p:cNvSpPr>
          <p:nvPr>
            <p:ph type="ftr" sz="quarter" idx="11"/>
          </p:nvPr>
        </p:nvSpPr>
        <p:spPr/>
        <p:txBody>
          <a:bodyPr/>
          <a:lstStyle>
            <a:lvl1pPr>
              <a:defRPr/>
            </a:lvl1pPr>
          </a:lstStyle>
          <a:p>
            <a:pPr>
              <a:defRPr/>
            </a:pPr>
            <a:endParaRPr lang="ru-RU"/>
          </a:p>
        </p:txBody>
      </p:sp>
      <p:sp>
        <p:nvSpPr>
          <p:cNvPr id="4" name="Номер слайда 17"/>
          <p:cNvSpPr>
            <a:spLocks noGrp="1"/>
          </p:cNvSpPr>
          <p:nvPr>
            <p:ph type="sldNum" sz="quarter" idx="12"/>
          </p:nvPr>
        </p:nvSpPr>
        <p:spPr/>
        <p:txBody>
          <a:bodyPr/>
          <a:lstStyle>
            <a:lvl1pPr>
              <a:defRPr/>
            </a:lvl1pPr>
          </a:lstStyle>
          <a:p>
            <a:pPr>
              <a:defRPr/>
            </a:pPr>
            <a:fld id="{65763946-9ECA-4E11-9033-DB7A8018E6B9}"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ru-RU" smtClean="0"/>
              <a:t>Образец заголовка</a:t>
            </a:r>
            <a:endParaRPr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9"/>
          <p:cNvSpPr>
            <a:spLocks noGrp="1"/>
          </p:cNvSpPr>
          <p:nvPr>
            <p:ph type="dt" sz="half" idx="10"/>
          </p:nvPr>
        </p:nvSpPr>
        <p:spPr/>
        <p:txBody>
          <a:bodyPr/>
          <a:lstStyle>
            <a:lvl1pPr>
              <a:defRPr/>
            </a:lvl1pPr>
          </a:lstStyle>
          <a:p>
            <a:pPr>
              <a:defRPr/>
            </a:pPr>
            <a:fld id="{C7868070-89D0-4FA8-BAAE-3AD59265F548}" type="datetimeFigureOut">
              <a:rPr lang="ru-RU"/>
              <a:pPr>
                <a:defRPr/>
              </a:pPr>
              <a:t>13.05.2022</a:t>
            </a:fld>
            <a:endParaRPr lang="ru-RU"/>
          </a:p>
        </p:txBody>
      </p:sp>
      <p:sp>
        <p:nvSpPr>
          <p:cNvPr id="6" name="Нижний колонтитул 21"/>
          <p:cNvSpPr>
            <a:spLocks noGrp="1"/>
          </p:cNvSpPr>
          <p:nvPr>
            <p:ph type="ftr" sz="quarter" idx="11"/>
          </p:nvPr>
        </p:nvSpPr>
        <p:spPr/>
        <p:txBody>
          <a:bodyPr/>
          <a:lstStyle>
            <a:lvl1pPr>
              <a:defRPr/>
            </a:lvl1pPr>
          </a:lstStyle>
          <a:p>
            <a:pPr>
              <a:defRPr/>
            </a:pPr>
            <a:endParaRPr lang="ru-RU"/>
          </a:p>
        </p:txBody>
      </p:sp>
      <p:sp>
        <p:nvSpPr>
          <p:cNvPr id="7" name="Номер слайда 17"/>
          <p:cNvSpPr>
            <a:spLocks noGrp="1"/>
          </p:cNvSpPr>
          <p:nvPr>
            <p:ph type="sldNum" sz="quarter" idx="12"/>
          </p:nvPr>
        </p:nvSpPr>
        <p:spPr/>
        <p:txBody>
          <a:bodyPr/>
          <a:lstStyle>
            <a:lvl1pPr>
              <a:defRPr/>
            </a:lvl1pPr>
          </a:lstStyle>
          <a:p>
            <a:pPr>
              <a:defRPr/>
            </a:pPr>
            <a:fld id="{C0EDCD71-307B-4B2F-BADE-4BC3800469F8}"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5" name="Прямоугольник с одним вырезанным скругленным углом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Прямоугольный треугольник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Полилиния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Заголовок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ru-RU" smtClean="0"/>
              <a:t>Образец заголовка</a:t>
            </a:r>
            <a:endParaRPr lang="en-US"/>
          </a:p>
        </p:txBody>
      </p:sp>
      <p:sp>
        <p:nvSpPr>
          <p:cNvPr id="4" name="Текст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ru-RU" smtClean="0"/>
              <a:t>Образец текста</a:t>
            </a:r>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ru-RU" noProof="0" smtClean="0"/>
              <a:t>Вставка рисунка</a:t>
            </a:r>
            <a:endParaRPr lang="en-US" noProof="0" dirty="0"/>
          </a:p>
        </p:txBody>
      </p:sp>
      <p:sp>
        <p:nvSpPr>
          <p:cNvPr id="9" name="Дата 4"/>
          <p:cNvSpPr>
            <a:spLocks noGrp="1"/>
          </p:cNvSpPr>
          <p:nvPr>
            <p:ph type="dt" sz="half" idx="10"/>
          </p:nvPr>
        </p:nvSpPr>
        <p:spPr/>
        <p:txBody>
          <a:bodyPr/>
          <a:lstStyle>
            <a:lvl1pPr>
              <a:defRPr/>
            </a:lvl1pPr>
          </a:lstStyle>
          <a:p>
            <a:pPr>
              <a:defRPr/>
            </a:pPr>
            <a:fld id="{E0ECE008-08B4-46AF-A1B4-533E21C5E329}" type="datetimeFigureOut">
              <a:rPr lang="ru-RU"/>
              <a:pPr>
                <a:defRPr/>
              </a:pPr>
              <a:t>13.05.2022</a:t>
            </a:fld>
            <a:endParaRPr lang="ru-RU"/>
          </a:p>
        </p:txBody>
      </p:sp>
      <p:sp>
        <p:nvSpPr>
          <p:cNvPr id="10" name="Нижний колонтитул 5"/>
          <p:cNvSpPr>
            <a:spLocks noGrp="1"/>
          </p:cNvSpPr>
          <p:nvPr>
            <p:ph type="ftr" sz="quarter" idx="11"/>
          </p:nvPr>
        </p:nvSpPr>
        <p:spPr/>
        <p:txBody>
          <a:bodyPr/>
          <a:lstStyle>
            <a:lvl1pPr>
              <a:defRPr/>
            </a:lvl1pPr>
          </a:lstStyle>
          <a:p>
            <a:pPr>
              <a:defRPr/>
            </a:pPr>
            <a:endParaRPr lang="ru-RU"/>
          </a:p>
        </p:txBody>
      </p:sp>
      <p:sp>
        <p:nvSpPr>
          <p:cNvPr id="11" name="Номер слайда 6"/>
          <p:cNvSpPr>
            <a:spLocks noGrp="1"/>
          </p:cNvSpPr>
          <p:nvPr>
            <p:ph type="sldNum" sz="quarter" idx="12"/>
          </p:nvPr>
        </p:nvSpPr>
        <p:spPr>
          <a:xfrm>
            <a:off x="8077200" y="6356350"/>
            <a:ext cx="609600" cy="365125"/>
          </a:xfrm>
        </p:spPr>
        <p:txBody>
          <a:bodyPr/>
          <a:lstStyle>
            <a:lvl1pPr>
              <a:defRPr/>
            </a:lvl1pPr>
          </a:lstStyle>
          <a:p>
            <a:pPr>
              <a:defRPr/>
            </a:pPr>
            <a:fld id="{C406D68C-806A-4DE8-9B87-5C119C17B61A}"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44F2C44C-7AB7-4DD0-8DED-AD478CC866C4}" type="datetimeFigureOut">
              <a:rPr lang="ru-RU"/>
              <a:pPr>
                <a:defRPr/>
              </a:pPr>
              <a:t>13.05.2022</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F87B9E37-78CB-417B-AD7B-B31B7223D1E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9"/>
          <p:cNvSpPr>
            <a:spLocks noGrp="1"/>
          </p:cNvSpPr>
          <p:nvPr>
            <p:ph type="dt" sz="half" idx="10"/>
          </p:nvPr>
        </p:nvSpPr>
        <p:spPr/>
        <p:txBody>
          <a:bodyPr/>
          <a:lstStyle>
            <a:lvl1pPr>
              <a:defRPr/>
            </a:lvl1pPr>
          </a:lstStyle>
          <a:p>
            <a:pPr>
              <a:defRPr/>
            </a:pPr>
            <a:fld id="{6D6E7B4E-D59E-4735-A17B-97E1568926D8}" type="datetimeFigureOut">
              <a:rPr lang="ru-RU"/>
              <a:pPr>
                <a:defRPr/>
              </a:pPr>
              <a:t>13.05.2022</a:t>
            </a:fld>
            <a:endParaRPr lang="ru-RU"/>
          </a:p>
        </p:txBody>
      </p:sp>
      <p:sp>
        <p:nvSpPr>
          <p:cNvPr id="5" name="Нижний колонтитул 21"/>
          <p:cNvSpPr>
            <a:spLocks noGrp="1"/>
          </p:cNvSpPr>
          <p:nvPr>
            <p:ph type="ftr" sz="quarter" idx="11"/>
          </p:nvPr>
        </p:nvSpPr>
        <p:spPr/>
        <p:txBody>
          <a:bodyPr/>
          <a:lstStyle>
            <a:lvl1pPr>
              <a:defRPr/>
            </a:lvl1pPr>
          </a:lstStyle>
          <a:p>
            <a:pPr>
              <a:defRPr/>
            </a:pPr>
            <a:endParaRPr lang="ru-RU"/>
          </a:p>
        </p:txBody>
      </p:sp>
      <p:sp>
        <p:nvSpPr>
          <p:cNvPr id="6" name="Номер слайда 17"/>
          <p:cNvSpPr>
            <a:spLocks noGrp="1"/>
          </p:cNvSpPr>
          <p:nvPr>
            <p:ph type="sldNum" sz="quarter" idx="12"/>
          </p:nvPr>
        </p:nvSpPr>
        <p:spPr/>
        <p:txBody>
          <a:bodyPr/>
          <a:lstStyle>
            <a:lvl1pPr>
              <a:defRPr/>
            </a:lvl1pPr>
          </a:lstStyle>
          <a:p>
            <a:pPr>
              <a:defRPr/>
            </a:pPr>
            <a:fld id="{E5E8C6C6-D832-4D8B-A6D5-EA1AFF7C1F3A}" type="slidenum">
              <a:rPr lang="ru-RU"/>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7" name="Полилиния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Полилиния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052" name="Заголовок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ru-RU" altLang="ru-RU" smtClean="0"/>
              <a:t>Образец заголовка</a:t>
            </a:r>
            <a:endParaRPr lang="en-US" altLang="ru-RU" smtClean="0"/>
          </a:p>
        </p:txBody>
      </p:sp>
      <p:sp>
        <p:nvSpPr>
          <p:cNvPr id="2053" name="Текст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altLang="ru-RU" smtClean="0"/>
              <a:t>Образец текста</a:t>
            </a:r>
          </a:p>
          <a:p>
            <a:pPr lvl="1"/>
            <a:r>
              <a:rPr lang="ru-RU" altLang="ru-RU" smtClean="0"/>
              <a:t>Второй уровень</a:t>
            </a:r>
          </a:p>
          <a:p>
            <a:pPr lvl="2"/>
            <a:r>
              <a:rPr lang="ru-RU" altLang="ru-RU" smtClean="0"/>
              <a:t>Третий уровень</a:t>
            </a:r>
          </a:p>
          <a:p>
            <a:pPr lvl="3"/>
            <a:r>
              <a:rPr lang="ru-RU" altLang="ru-RU" smtClean="0"/>
              <a:t>Четвертый уровень</a:t>
            </a:r>
          </a:p>
          <a:p>
            <a:pPr lvl="4"/>
            <a:r>
              <a:rPr lang="ru-RU" altLang="ru-RU" smtClean="0"/>
              <a:t>Пятый уровень</a:t>
            </a:r>
            <a:endParaRPr lang="en-US" altLang="ru-RU" smtClean="0"/>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AAECC383-3B51-4DBA-B597-3596155F0920}" type="datetimeFigureOut">
              <a:rPr lang="ru-RU"/>
              <a:pPr>
                <a:defRPr/>
              </a:pPr>
              <a:t>13.05.2022</a:t>
            </a:fld>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034A268F-B503-45A5-B625-507AC7AB7C0F}" type="slidenum">
              <a:rPr lang="ru-RU"/>
              <a:pPr>
                <a:defRPr/>
              </a:pPr>
              <a:t>‹#›</a:t>
            </a:fld>
            <a:endParaRPr lang="ru-RU"/>
          </a:p>
        </p:txBody>
      </p:sp>
      <p:grpSp>
        <p:nvGrpSpPr>
          <p:cNvPr id="2057" name="Группа 1"/>
          <p:cNvGrpSpPr>
            <a:grpSpLocks/>
          </p:cNvGrpSpPr>
          <p:nvPr/>
        </p:nvGrpSpPr>
        <p:grpSpPr bwMode="auto">
          <a:xfrm>
            <a:off x="-19050" y="203200"/>
            <a:ext cx="9180513" cy="647700"/>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grpSp>
    </p:spTree>
  </p:cSld>
  <p:clrMap bg1="lt1" tx1="dk1" bg2="lt2" tx2="dk2" accent1="accent1" accent2="accent2" accent3="accent3" accent4="accent4" accent5="accent5" accent6="accent6" hlink="hlink" folHlink="folHlink"/>
  <p:sldLayoutIdLst>
    <p:sldLayoutId id="2147483803" r:id="rId1"/>
    <p:sldLayoutId id="2147483795" r:id="rId2"/>
    <p:sldLayoutId id="2147483804" r:id="rId3"/>
    <p:sldLayoutId id="2147483796" r:id="rId4"/>
    <p:sldLayoutId id="2147483797" r:id="rId5"/>
    <p:sldLayoutId id="2147483798" r:id="rId6"/>
    <p:sldLayoutId id="2147483799" r:id="rId7"/>
    <p:sldLayoutId id="2147483800" r:id="rId8"/>
    <p:sldLayoutId id="2147483805" r:id="rId9"/>
    <p:sldLayoutId id="2147483801" r:id="rId10"/>
    <p:sldLayoutId id="2147483802"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472" y="0"/>
            <a:ext cx="7851648" cy="1828800"/>
          </a:xfrm>
          <a:extLst>
            <a:ext uri="{909E8E84-426E-40DD-AFC4-6F175D3DCCD1}"/>
            <a:ext uri="{91240B29-F687-4F45-9708-019B960494DF}"/>
          </a:extLst>
        </p:spPr>
        <p:txBody>
          <a:bodyPr/>
          <a:lstStyle/>
          <a:p>
            <a:pPr algn="ctr" eaLnBrk="1" fontAlgn="auto" hangingPunct="1">
              <a:spcAft>
                <a:spcPts val="0"/>
              </a:spcAft>
              <a:defRPr/>
            </a:pPr>
            <a:r>
              <a:rPr lang="en-US" sz="2800" spc="-1" dirty="0" smtClean="0">
                <a:solidFill>
                  <a:srgbClr val="FFFF00"/>
                </a:solidFill>
                <a:ea typeface="DejaVu Sans"/>
              </a:rPr>
              <a:t>National </a:t>
            </a:r>
            <a:r>
              <a:rPr lang="en-US" sz="2800" spc="-1" dirty="0" err="1" smtClean="0">
                <a:solidFill>
                  <a:srgbClr val="FFFF00"/>
                </a:solidFill>
                <a:ea typeface="DejaVu Sans"/>
              </a:rPr>
              <a:t>Pirogov</a:t>
            </a:r>
            <a:r>
              <a:rPr lang="en-US" sz="2800" spc="-1" dirty="0" smtClean="0">
                <a:solidFill>
                  <a:srgbClr val="FFFF00"/>
                </a:solidFill>
                <a:ea typeface="DejaVu Sans"/>
              </a:rPr>
              <a:t> Memorial Medical University, </a:t>
            </a:r>
            <a:r>
              <a:rPr lang="en-US" sz="2800" spc="-1" dirty="0" err="1" smtClean="0">
                <a:solidFill>
                  <a:srgbClr val="FFFF00"/>
                </a:solidFill>
                <a:ea typeface="DejaVu Sans"/>
              </a:rPr>
              <a:t>Vinnytsya</a:t>
            </a:r>
            <a:r>
              <a:rPr lang="uk-UA" sz="2800" b="0" spc="-1" dirty="0" smtClean="0">
                <a:latin typeface="Arial"/>
              </a:rPr>
              <a:t/>
            </a:r>
            <a:br>
              <a:rPr lang="uk-UA" sz="2800" b="0" spc="-1" dirty="0" smtClean="0">
                <a:latin typeface="Arial"/>
              </a:rPr>
            </a:br>
            <a:r>
              <a:rPr lang="uk-UA" sz="2800" dirty="0" smtClean="0">
                <a:solidFill>
                  <a:srgbClr val="FFFF00"/>
                </a:solidFill>
              </a:rPr>
              <a:t/>
            </a:r>
            <a:br>
              <a:rPr lang="uk-UA" sz="2800" dirty="0" smtClean="0">
                <a:solidFill>
                  <a:srgbClr val="FFFF00"/>
                </a:solidFill>
              </a:rPr>
            </a:br>
            <a:r>
              <a:rPr lang="en-US" sz="2800" dirty="0" smtClean="0">
                <a:solidFill>
                  <a:srgbClr val="FFFF00"/>
                </a:solidFill>
              </a:rPr>
              <a:t>Department of Physical Training</a:t>
            </a:r>
            <a:endParaRPr lang="ru-RU" sz="2800" dirty="0">
              <a:solidFill>
                <a:srgbClr val="FFFF00"/>
              </a:solidFill>
            </a:endParaRPr>
          </a:p>
        </p:txBody>
      </p:sp>
      <p:sp>
        <p:nvSpPr>
          <p:cNvPr id="6147" name="Подзаголовок 2"/>
          <p:cNvSpPr>
            <a:spLocks noGrp="1"/>
          </p:cNvSpPr>
          <p:nvPr>
            <p:ph type="subTitle" idx="1"/>
          </p:nvPr>
        </p:nvSpPr>
        <p:spPr>
          <a:xfrm>
            <a:off x="500063" y="2143125"/>
            <a:ext cx="7854950" cy="4572000"/>
          </a:xfrm>
        </p:spPr>
        <p:txBody>
          <a:bodyPr/>
          <a:lstStyle/>
          <a:p>
            <a:pPr marR="0" algn="ctr" eaLnBrk="1" hangingPunct="1"/>
            <a:endParaRPr lang="uk-UA" altLang="ru-RU" dirty="0" smtClean="0">
              <a:solidFill>
                <a:srgbClr val="FFFF00"/>
              </a:solidFill>
            </a:endParaRPr>
          </a:p>
          <a:p>
            <a:pPr marR="0" algn="ctr" eaLnBrk="1" hangingPunct="1"/>
            <a:r>
              <a:rPr lang="en-US" altLang="ru-RU" sz="4000" dirty="0" smtClean="0">
                <a:solidFill>
                  <a:srgbClr val="FFFF00"/>
                </a:solidFill>
                <a:latin typeface="Bahnschrift Light" pitchFamily="34" charset="0"/>
              </a:rPr>
              <a:t>Elective course: "Non-drug methods of treatment and rehabilitation</a:t>
            </a:r>
            <a:r>
              <a:rPr lang="en-US" altLang="ru-RU" sz="4000" dirty="0" smtClean="0">
                <a:solidFill>
                  <a:srgbClr val="FFFF00"/>
                </a:solidFill>
                <a:latin typeface="Bahnschrift Light" pitchFamily="34" charset="0"/>
              </a:rPr>
              <a:t>.“</a:t>
            </a:r>
            <a:endParaRPr lang="uk-UA" altLang="ru-RU" sz="4000" dirty="0" smtClean="0">
              <a:solidFill>
                <a:srgbClr val="FFFF00"/>
              </a:solidFill>
              <a:latin typeface="Bahnschrift Light" pitchFamily="34" charset="0"/>
            </a:endParaRPr>
          </a:p>
          <a:p>
            <a:pPr marR="0" algn="ctr" eaLnBrk="1" hangingPunct="1"/>
            <a:r>
              <a:rPr lang="en-US" sz="4000" dirty="0" smtClean="0">
                <a:solidFill>
                  <a:srgbClr val="FFFF00"/>
                </a:solidFill>
              </a:rPr>
              <a:t>Responsible for implementation: Ph.D., </a:t>
            </a:r>
            <a:r>
              <a:rPr lang="en-US" sz="4000" dirty="0" err="1" smtClean="0">
                <a:solidFill>
                  <a:srgbClr val="FFFF00"/>
                </a:solidFill>
              </a:rPr>
              <a:t>prof</a:t>
            </a:r>
            <a:r>
              <a:rPr lang="en-US" sz="4000" dirty="0" smtClean="0">
                <a:solidFill>
                  <a:srgbClr val="FFFF00"/>
                </a:solidFill>
              </a:rPr>
              <a:t>. </a:t>
            </a:r>
            <a:r>
              <a:rPr lang="en-US" sz="4000" dirty="0" err="1" smtClean="0">
                <a:solidFill>
                  <a:srgbClr val="FFFF00"/>
                </a:solidFill>
              </a:rPr>
              <a:t>Sarafinyuk</a:t>
            </a:r>
            <a:r>
              <a:rPr lang="en-US" sz="4000" dirty="0" smtClean="0">
                <a:solidFill>
                  <a:srgbClr val="FFFF00"/>
                </a:solidFill>
              </a:rPr>
              <a:t> </a:t>
            </a:r>
            <a:r>
              <a:rPr lang="en-US" sz="4000" dirty="0" smtClean="0">
                <a:solidFill>
                  <a:srgbClr val="FFFF00"/>
                </a:solidFill>
              </a:rPr>
              <a:t>L</a:t>
            </a:r>
            <a:r>
              <a:rPr lang="uk-UA" sz="4000" dirty="0" smtClean="0">
                <a:solidFill>
                  <a:srgbClr val="FFFF00"/>
                </a:solidFill>
              </a:rPr>
              <a:t>.</a:t>
            </a:r>
            <a:r>
              <a:rPr lang="en-US" sz="4000" dirty="0" smtClean="0">
                <a:solidFill>
                  <a:srgbClr val="FFFF00"/>
                </a:solidFill>
              </a:rPr>
              <a:t>A</a:t>
            </a:r>
            <a:r>
              <a:rPr lang="uk-UA" sz="4000" dirty="0" smtClean="0">
                <a:solidFill>
                  <a:srgbClr val="FFFF00"/>
                </a:solidFill>
              </a:rPr>
              <a:t>.</a:t>
            </a:r>
            <a:r>
              <a:rPr lang="en-US" sz="4000" dirty="0" smtClean="0">
                <a:solidFill>
                  <a:srgbClr val="FFFF00"/>
                </a:solidFill>
              </a:rPr>
              <a:t> </a:t>
            </a:r>
            <a:endParaRPr lang="uk-UA" sz="4000" dirty="0" smtClean="0">
              <a:solidFill>
                <a:srgbClr val="FFFF00"/>
              </a:solidFill>
            </a:endParaRPr>
          </a:p>
          <a:p>
            <a:pPr marR="0" algn="ctr" eaLnBrk="1" hangingPunct="1"/>
            <a:r>
              <a:rPr lang="en-US" sz="4000" dirty="0" smtClean="0">
                <a:solidFill>
                  <a:srgbClr val="FFFF00"/>
                </a:solidFill>
              </a:rPr>
              <a:t>Ph.D</a:t>
            </a:r>
            <a:r>
              <a:rPr lang="en-US" sz="4000" dirty="0" smtClean="0">
                <a:solidFill>
                  <a:srgbClr val="FFFF00"/>
                </a:solidFill>
              </a:rPr>
              <a:t>., Assoc. </a:t>
            </a:r>
            <a:r>
              <a:rPr lang="en-US" sz="4000" dirty="0" err="1" smtClean="0">
                <a:solidFill>
                  <a:srgbClr val="FFFF00"/>
                </a:solidFill>
              </a:rPr>
              <a:t>Kirichenko</a:t>
            </a:r>
            <a:r>
              <a:rPr lang="en-US" sz="4000" dirty="0" smtClean="0">
                <a:solidFill>
                  <a:srgbClr val="FFFF00"/>
                </a:solidFill>
              </a:rPr>
              <a:t> </a:t>
            </a:r>
            <a:r>
              <a:rPr lang="en-US" sz="4000" dirty="0" err="1" smtClean="0">
                <a:solidFill>
                  <a:srgbClr val="FFFF00"/>
                </a:solidFill>
              </a:rPr>
              <a:t>Yu.V</a:t>
            </a:r>
            <a:r>
              <a:rPr lang="en-US" sz="4000" dirty="0" smtClean="0">
                <a:solidFill>
                  <a:srgbClr val="FFFF00"/>
                </a:solidFill>
              </a:rPr>
              <a:t>.</a:t>
            </a:r>
            <a:endParaRPr lang="uk-UA" altLang="ru-RU" sz="4000" dirty="0" smtClean="0">
              <a:solidFill>
                <a:srgbClr val="FFFF00"/>
              </a:solidFill>
              <a:latin typeface="Bahnschrift Light" pitchFamily="34" charset="0"/>
            </a:endParaRPr>
          </a:p>
          <a:p>
            <a:pPr marR="0" algn="ctr" eaLnBrk="1" hangingPunct="1"/>
            <a:endParaRPr lang="uk-UA" altLang="ru-RU" dirty="0" smtClean="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472" y="214290"/>
            <a:ext cx="7851648" cy="828692"/>
          </a:xfrm>
          <a:extLst>
            <a:ext uri="{909E8E84-426E-40DD-AFC4-6F175D3DCCD1}"/>
            <a:ext uri="{91240B29-F687-4F45-9708-019B960494DF}"/>
          </a:extLst>
        </p:spPr>
        <p:txBody>
          <a:bodyPr>
            <a:normAutofit fontScale="90000"/>
          </a:bodyPr>
          <a:lstStyle/>
          <a:p>
            <a:pPr algn="ctr" eaLnBrk="1" fontAlgn="auto" hangingPunct="1">
              <a:spcAft>
                <a:spcPts val="0"/>
              </a:spcAft>
              <a:defRPr/>
            </a:pPr>
            <a:r>
              <a:rPr lang="en-US" sz="6600" dirty="0" smtClean="0">
                <a:solidFill>
                  <a:srgbClr val="FFFF00"/>
                </a:solidFill>
              </a:rPr>
              <a:t>Topicality </a:t>
            </a:r>
            <a:r>
              <a:rPr lang="uk-UA" sz="6600" dirty="0" smtClean="0">
                <a:solidFill>
                  <a:srgbClr val="FFFF00"/>
                </a:solidFill>
              </a:rPr>
              <a:t>:</a:t>
            </a:r>
            <a:endParaRPr lang="ru-RU" sz="6600" dirty="0">
              <a:solidFill>
                <a:srgbClr val="FFFF00"/>
              </a:solidFill>
            </a:endParaRPr>
          </a:p>
        </p:txBody>
      </p:sp>
      <p:sp>
        <p:nvSpPr>
          <p:cNvPr id="7171" name="Подзаголовок 2"/>
          <p:cNvSpPr>
            <a:spLocks noGrp="1"/>
          </p:cNvSpPr>
          <p:nvPr>
            <p:ph type="subTitle" idx="1"/>
          </p:nvPr>
        </p:nvSpPr>
        <p:spPr>
          <a:xfrm>
            <a:off x="500063" y="1214438"/>
            <a:ext cx="7854950" cy="6000750"/>
          </a:xfrm>
        </p:spPr>
        <p:txBody>
          <a:bodyPr/>
          <a:lstStyle/>
          <a:p>
            <a:pPr marR="0" algn="l" eaLnBrk="1" hangingPunct="1">
              <a:lnSpc>
                <a:spcPct val="80000"/>
              </a:lnSpc>
            </a:pPr>
            <a:r>
              <a:rPr lang="en-US" altLang="ru-RU" sz="2400" smtClean="0">
                <a:solidFill>
                  <a:srgbClr val="FFFF00"/>
                </a:solidFill>
              </a:rPr>
              <a:t>A significant increase in the number of patients suffering from various diseases with a large number of comorbidities leads to the need to find new effective treatments.</a:t>
            </a:r>
          </a:p>
          <a:p>
            <a:pPr marR="0" algn="l" eaLnBrk="1" hangingPunct="1">
              <a:lnSpc>
                <a:spcPct val="80000"/>
              </a:lnSpc>
            </a:pPr>
            <a:r>
              <a:rPr lang="en-US" altLang="ru-RU" sz="2400" smtClean="0">
                <a:solidFill>
                  <a:srgbClr val="FFFF00"/>
                </a:solidFill>
              </a:rPr>
              <a:t>Literature data and numerous clinical examples suggest that the inclusion of electrotherapy procedures in the complex therapy of patients with various pathologies has a positive effect on the course of the disease, reduces the duration of treatment. Thus, the improvement of the general condition, antihypertensive effect is observed in patients with hypertension under the action of magnesium sulfate electrophoresis on the neck area, a pronounced sedative effect is observed during galvanization of the neck area by Scherbak in patients with asthenoneurotic syndrome. And these are not the only examples of proven effectiveness of non-drug therapy of various diseases.</a:t>
            </a:r>
            <a:endParaRPr lang="uk-UA" altLang="ru-RU" sz="2000" smtClean="0">
              <a:solidFill>
                <a:srgbClr val="FFFF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42910" y="-214338"/>
            <a:ext cx="7851648" cy="1828800"/>
          </a:xfrm>
          <a:extLst>
            <a:ext uri="{909E8E84-426E-40DD-AFC4-6F175D3DCCD1}"/>
            <a:ext uri="{91240B29-F687-4F45-9708-019B960494DF}"/>
          </a:extLst>
        </p:spPr>
        <p:txBody>
          <a:bodyPr>
            <a:normAutofit fontScale="90000"/>
          </a:bodyPr>
          <a:lstStyle/>
          <a:p>
            <a:pPr algn="ctr" eaLnBrk="1" fontAlgn="auto" hangingPunct="1">
              <a:spcAft>
                <a:spcPts val="0"/>
              </a:spcAft>
              <a:defRPr/>
            </a:pPr>
            <a:r>
              <a:rPr lang="en-US" sz="6600" dirty="0" smtClean="0">
                <a:solidFill>
                  <a:srgbClr val="FFFF00"/>
                </a:solidFill>
              </a:rPr>
              <a:t>The purpose of the course</a:t>
            </a:r>
            <a:endParaRPr lang="ru-RU" sz="6600" dirty="0">
              <a:solidFill>
                <a:srgbClr val="FFFF00"/>
              </a:solidFill>
            </a:endParaRPr>
          </a:p>
        </p:txBody>
      </p:sp>
      <p:sp>
        <p:nvSpPr>
          <p:cNvPr id="8195" name="Подзаголовок 2"/>
          <p:cNvSpPr>
            <a:spLocks noGrp="1"/>
          </p:cNvSpPr>
          <p:nvPr>
            <p:ph type="subTitle" idx="1"/>
          </p:nvPr>
        </p:nvSpPr>
        <p:spPr>
          <a:xfrm>
            <a:off x="500063" y="1571625"/>
            <a:ext cx="7854950" cy="6357938"/>
          </a:xfrm>
        </p:spPr>
        <p:txBody>
          <a:bodyPr/>
          <a:lstStyle/>
          <a:p>
            <a:pPr marR="0" algn="ctr" eaLnBrk="1" hangingPunct="1"/>
            <a:r>
              <a:rPr lang="en-US" altLang="ru-RU" sz="2800" smtClean="0">
                <a:solidFill>
                  <a:srgbClr val="FFFF00"/>
                </a:solidFill>
              </a:rPr>
              <a:t>consistent formation of clinical thinking, preparation of future specialists for highly productive work, education of students in the need for systematic improvement of knowledge and clinical thinking, as well as gaining skills for the use of various non-drug drugs in future preventive and curative activities.</a:t>
            </a:r>
            <a:endParaRPr lang="uk-UA" altLang="ru-RU" sz="2800" smtClean="0">
              <a:solidFill>
                <a:srgbClr val="FFFF00"/>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472" y="-428652"/>
            <a:ext cx="7851648" cy="1828800"/>
          </a:xfrm>
          <a:extLst>
            <a:ext uri="{909E8E84-426E-40DD-AFC4-6F175D3DCCD1}"/>
            <a:ext uri="{91240B29-F687-4F45-9708-019B960494DF}"/>
          </a:extLst>
        </p:spPr>
        <p:txBody>
          <a:bodyPr/>
          <a:lstStyle/>
          <a:p>
            <a:pPr algn="ctr" eaLnBrk="1" fontAlgn="auto" hangingPunct="1">
              <a:spcAft>
                <a:spcPts val="0"/>
              </a:spcAft>
              <a:defRPr/>
            </a:pPr>
            <a:r>
              <a:rPr lang="en-US" sz="6600" dirty="0" smtClean="0">
                <a:solidFill>
                  <a:srgbClr val="FFFF00"/>
                </a:solidFill>
              </a:rPr>
              <a:t>Course objectives</a:t>
            </a:r>
            <a:endParaRPr lang="ru-RU" sz="6600" dirty="0">
              <a:solidFill>
                <a:srgbClr val="FFFF00"/>
              </a:solidFill>
            </a:endParaRPr>
          </a:p>
        </p:txBody>
      </p:sp>
      <p:sp>
        <p:nvSpPr>
          <p:cNvPr id="9219" name="Подзаголовок 2"/>
          <p:cNvSpPr>
            <a:spLocks noGrp="1"/>
          </p:cNvSpPr>
          <p:nvPr>
            <p:ph type="subTitle" idx="1"/>
          </p:nvPr>
        </p:nvSpPr>
        <p:spPr>
          <a:xfrm>
            <a:off x="500063" y="1357313"/>
            <a:ext cx="7854950" cy="6000750"/>
          </a:xfrm>
        </p:spPr>
        <p:txBody>
          <a:bodyPr/>
          <a:lstStyle/>
          <a:p>
            <a:pPr marR="0" algn="l" eaLnBrk="1" hangingPunct="1">
              <a:buFont typeface="Arial" charset="0"/>
              <a:buChar char="•"/>
            </a:pPr>
            <a:r>
              <a:rPr lang="en-US" altLang="ru-RU" smtClean="0">
                <a:solidFill>
                  <a:srgbClr val="FFFF00"/>
                </a:solidFill>
              </a:rPr>
              <a:t>Interpret physiological changes in the body under the influence of various physical factors (electric current, magnetic field, hydrotherapy, barotherapy, laser therapy, etc.)</a:t>
            </a:r>
          </a:p>
          <a:p>
            <a:pPr marR="0" algn="l" eaLnBrk="1" hangingPunct="1">
              <a:buFont typeface="Arial" charset="0"/>
              <a:buChar char="•"/>
            </a:pPr>
            <a:r>
              <a:rPr lang="en-US" altLang="ru-RU" smtClean="0">
                <a:solidFill>
                  <a:srgbClr val="FFFF00"/>
                </a:solidFill>
              </a:rPr>
              <a:t>Choose the main purpose of the appointment of physical factors</a:t>
            </a:r>
          </a:p>
          <a:p>
            <a:pPr marR="0" algn="l" eaLnBrk="1" hangingPunct="1">
              <a:buFont typeface="Arial" charset="0"/>
              <a:buChar char="•"/>
            </a:pPr>
            <a:r>
              <a:rPr lang="en-US" altLang="ru-RU" smtClean="0">
                <a:solidFill>
                  <a:srgbClr val="FFFF00"/>
                </a:solidFill>
              </a:rPr>
              <a:t>Justify the choice of techniques in the appointment of various hardware methods of treatment and rehabilitation</a:t>
            </a:r>
          </a:p>
          <a:p>
            <a:pPr marR="0" algn="l" eaLnBrk="1" hangingPunct="1">
              <a:buFont typeface="Arial" charset="0"/>
              <a:buChar char="•"/>
            </a:pPr>
            <a:r>
              <a:rPr lang="en-US" altLang="ru-RU" smtClean="0">
                <a:solidFill>
                  <a:srgbClr val="FFFF00"/>
                </a:solidFill>
              </a:rPr>
              <a:t>Justify the indications and contraindications to the appointment of hardware methods of treatment and rehabilitation.</a:t>
            </a:r>
            <a:endParaRPr lang="uk-UA" altLang="ru-RU" smtClean="0">
              <a:solidFill>
                <a:srgbClr val="FFFF00"/>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472" y="0"/>
            <a:ext cx="7851648" cy="1357298"/>
          </a:xfrm>
          <a:extLst>
            <a:ext uri="{909E8E84-426E-40DD-AFC4-6F175D3DCCD1}"/>
            <a:ext uri="{91240B29-F687-4F45-9708-019B960494DF}"/>
          </a:extLst>
        </p:spPr>
        <p:txBody>
          <a:bodyPr>
            <a:noAutofit/>
          </a:bodyPr>
          <a:lstStyle/>
          <a:p>
            <a:pPr algn="ctr" eaLnBrk="1" fontAlgn="auto" hangingPunct="1">
              <a:spcAft>
                <a:spcPts val="0"/>
              </a:spcAft>
              <a:defRPr/>
            </a:pPr>
            <a:r>
              <a:rPr lang="en-US" sz="4800" dirty="0" smtClean="0">
                <a:solidFill>
                  <a:srgbClr val="FFFF00"/>
                </a:solidFill>
              </a:rPr>
              <a:t>The student will master practical skills:</a:t>
            </a:r>
            <a:endParaRPr lang="ru-RU" sz="4800" dirty="0">
              <a:solidFill>
                <a:srgbClr val="FFFF00"/>
              </a:solidFill>
            </a:endParaRPr>
          </a:p>
        </p:txBody>
      </p:sp>
      <p:sp>
        <p:nvSpPr>
          <p:cNvPr id="10243" name="Подзаголовок 2"/>
          <p:cNvSpPr>
            <a:spLocks noGrp="1"/>
          </p:cNvSpPr>
          <p:nvPr>
            <p:ph type="subTitle" idx="1"/>
          </p:nvPr>
        </p:nvSpPr>
        <p:spPr>
          <a:xfrm>
            <a:off x="500063" y="1214438"/>
            <a:ext cx="7854950" cy="5500687"/>
          </a:xfrm>
        </p:spPr>
        <p:txBody>
          <a:bodyPr/>
          <a:lstStyle/>
          <a:p>
            <a:pPr marR="0" algn="l" eaLnBrk="1" hangingPunct="1">
              <a:buFont typeface="Arial" charset="0"/>
              <a:buChar char="•"/>
            </a:pPr>
            <a:r>
              <a:rPr lang="en-US" altLang="ru-RU" sz="2400" smtClean="0">
                <a:solidFill>
                  <a:srgbClr val="FFFF00"/>
                </a:solidFill>
              </a:rPr>
              <a:t>to identify a specific physical factor and method of its use among the rich arsenal of physiotherapeutic methods and to determine its inherent therapeutic effects;</a:t>
            </a:r>
          </a:p>
          <a:p>
            <a:pPr marR="0" algn="l" eaLnBrk="1" hangingPunct="1">
              <a:buFont typeface="Arial" charset="0"/>
              <a:buChar char="•"/>
            </a:pPr>
            <a:r>
              <a:rPr lang="en-US" altLang="ru-RU" sz="2400" smtClean="0">
                <a:solidFill>
                  <a:srgbClr val="FFFF00"/>
                </a:solidFill>
              </a:rPr>
              <a:t>purposefully choose the factor and method of its application, which is the essence of the pathogenetic effect of therapeutic physical factors, in lesions of various organs and systems;</a:t>
            </a:r>
          </a:p>
          <a:p>
            <a:pPr marR="0" algn="l" eaLnBrk="1" hangingPunct="1">
              <a:buFont typeface="Arial" charset="0"/>
              <a:buChar char="•"/>
            </a:pPr>
            <a:r>
              <a:rPr lang="en-US" altLang="ru-RU" sz="2400" smtClean="0">
                <a:solidFill>
                  <a:srgbClr val="FFFF00"/>
                </a:solidFill>
              </a:rPr>
              <a:t>apply the syndrome-pathogenetic choice of therapeutic physical factors;</a:t>
            </a:r>
          </a:p>
          <a:p>
            <a:pPr marR="0" algn="l" eaLnBrk="1" hangingPunct="1">
              <a:buFont typeface="Arial" charset="0"/>
              <a:buChar char="•"/>
            </a:pPr>
            <a:r>
              <a:rPr lang="en-US" altLang="ru-RU" sz="2400" smtClean="0">
                <a:solidFill>
                  <a:srgbClr val="FFFF00"/>
                </a:solidFill>
              </a:rPr>
              <a:t>independently conduct non-drug procedures, using various methods of exposure to physical factors on the human body for therapeutic, rehabilitation and prophylactic effects.</a:t>
            </a:r>
            <a:endParaRPr lang="uk-UA" altLang="ru-RU" sz="2400" smtClean="0">
              <a:solidFill>
                <a:srgbClr val="FFFF00"/>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500" y="0"/>
            <a:ext cx="7851775" cy="1357313"/>
          </a:xfrm>
        </p:spPr>
        <p:txBody>
          <a:bodyPr>
            <a:noAutofit/>
          </a:bodyPr>
          <a:lstStyle/>
          <a:p>
            <a:pPr algn="ctr" eaLnBrk="1" fontAlgn="auto" hangingPunct="1">
              <a:spcAft>
                <a:spcPts val="0"/>
              </a:spcAft>
              <a:defRPr/>
            </a:pPr>
            <a:endParaRPr lang="ru-RU" sz="4800" dirty="0">
              <a:solidFill>
                <a:srgbClr val="FFFF00"/>
              </a:solidFill>
            </a:endParaRPr>
          </a:p>
        </p:txBody>
      </p:sp>
      <p:sp>
        <p:nvSpPr>
          <p:cNvPr id="11267" name="Подзаголовок 2"/>
          <p:cNvSpPr>
            <a:spLocks noGrp="1"/>
          </p:cNvSpPr>
          <p:nvPr>
            <p:ph type="subTitle" idx="1"/>
          </p:nvPr>
        </p:nvSpPr>
        <p:spPr>
          <a:xfrm>
            <a:off x="500063" y="1571625"/>
            <a:ext cx="7854950" cy="5500688"/>
          </a:xfrm>
        </p:spPr>
        <p:txBody>
          <a:bodyPr/>
          <a:lstStyle/>
          <a:p>
            <a:pPr marR="0" algn="ctr" eaLnBrk="1" hangingPunct="1"/>
            <a:r>
              <a:rPr lang="en-US" altLang="ru-RU" sz="3200" smtClean="0">
                <a:solidFill>
                  <a:srgbClr val="FFFF00"/>
                </a:solidFill>
              </a:rPr>
              <a:t>Classes will be held on the basis of the physiotherapy department of the clinic of sanatorium treatment of the Central Medical Center. Modern equipment, as well as the availability of patients with various nosologies will allow students to study the impact and application of non-drug treatments and rehabilitation.</a:t>
            </a:r>
            <a:endParaRPr lang="uk-UA" altLang="ru-RU" sz="3200" smtClean="0">
              <a:solidFill>
                <a:srgbClr val="FFFF00"/>
              </a:solidFill>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500" y="0"/>
            <a:ext cx="7851775" cy="1357313"/>
          </a:xfrm>
        </p:spPr>
        <p:txBody>
          <a:bodyPr>
            <a:noAutofit/>
          </a:bodyPr>
          <a:lstStyle/>
          <a:p>
            <a:pPr algn="ctr" eaLnBrk="1" fontAlgn="auto" hangingPunct="1">
              <a:spcAft>
                <a:spcPts val="0"/>
              </a:spcAft>
              <a:defRPr/>
            </a:pPr>
            <a:endParaRPr lang="ru-RU" sz="4800" dirty="0">
              <a:solidFill>
                <a:srgbClr val="FFFF00"/>
              </a:solidFill>
            </a:endParaRPr>
          </a:p>
        </p:txBody>
      </p:sp>
      <p:sp>
        <p:nvSpPr>
          <p:cNvPr id="12291" name="Подзаголовок 2"/>
          <p:cNvSpPr>
            <a:spLocks noGrp="1"/>
          </p:cNvSpPr>
          <p:nvPr>
            <p:ph type="subTitle" idx="1"/>
          </p:nvPr>
        </p:nvSpPr>
        <p:spPr>
          <a:xfrm>
            <a:off x="323850" y="115888"/>
            <a:ext cx="8569325" cy="6626225"/>
          </a:xfrm>
        </p:spPr>
        <p:txBody>
          <a:bodyPr/>
          <a:lstStyle/>
          <a:p>
            <a:pPr marR="0" algn="ctr" eaLnBrk="1" hangingPunct="1"/>
            <a:endParaRPr lang="uk-UA" altLang="ru-RU" sz="3200" smtClean="0">
              <a:solidFill>
                <a:srgbClr val="FFFF00"/>
              </a:solidFill>
            </a:endParaRPr>
          </a:p>
          <a:p>
            <a:pPr marR="0" algn="ctr" eaLnBrk="1" hangingPunct="1"/>
            <a:endParaRPr lang="uk-UA" altLang="ru-RU" sz="3200" smtClean="0">
              <a:solidFill>
                <a:srgbClr val="FFFF00"/>
              </a:solidFill>
            </a:endParaRPr>
          </a:p>
          <a:p>
            <a:pPr marR="0" eaLnBrk="1" hangingPunct="1"/>
            <a:r>
              <a:rPr lang="uk-UA" altLang="ru-RU" sz="3200" smtClean="0">
                <a:solidFill>
                  <a:srgbClr val="FFFF00"/>
                </a:solidFill>
              </a:rPr>
              <a:t>1.</a:t>
            </a:r>
            <a:r>
              <a:rPr lang="en-US" altLang="ru-RU" sz="3200" smtClean="0">
                <a:solidFill>
                  <a:srgbClr val="FFFF00"/>
                </a:solidFill>
              </a:rPr>
              <a:t>Oxygen barotherapy</a:t>
            </a:r>
            <a:endParaRPr lang="uk-UA" altLang="ru-RU" sz="3200" smtClean="0">
              <a:solidFill>
                <a:srgbClr val="FFFF00"/>
              </a:solidFill>
            </a:endParaRPr>
          </a:p>
          <a:p>
            <a:pPr marR="0" eaLnBrk="1" hangingPunct="1"/>
            <a:endParaRPr lang="uk-UA" altLang="ru-RU" sz="3200" smtClean="0">
              <a:solidFill>
                <a:srgbClr val="FFFF00"/>
              </a:solidFill>
            </a:endParaRPr>
          </a:p>
          <a:p>
            <a:pPr marR="0" eaLnBrk="1" hangingPunct="1"/>
            <a:endParaRPr lang="uk-UA" altLang="ru-RU" sz="3200" smtClean="0">
              <a:solidFill>
                <a:srgbClr val="FFFF00"/>
              </a:solidFill>
            </a:endParaRPr>
          </a:p>
          <a:p>
            <a:pPr marR="0" eaLnBrk="1" hangingPunct="1"/>
            <a:endParaRPr lang="uk-UA" altLang="ru-RU" sz="3200" smtClean="0">
              <a:solidFill>
                <a:srgbClr val="FFFF00"/>
              </a:solidFill>
            </a:endParaRPr>
          </a:p>
          <a:p>
            <a:pPr marR="0" eaLnBrk="1" hangingPunct="1"/>
            <a:endParaRPr lang="uk-UA" altLang="ru-RU" sz="3200" smtClean="0">
              <a:solidFill>
                <a:srgbClr val="FFFF00"/>
              </a:solidFill>
            </a:endParaRPr>
          </a:p>
          <a:p>
            <a:pPr marR="0" algn="l" eaLnBrk="1" hangingPunct="1"/>
            <a:r>
              <a:rPr lang="en-US" altLang="ru-RU" sz="3000" smtClean="0">
                <a:solidFill>
                  <a:srgbClr val="FFFF00"/>
                </a:solidFill>
              </a:rPr>
              <a:t>2. Underwater skeletal</a:t>
            </a:r>
          </a:p>
          <a:p>
            <a:pPr marR="0" algn="l" eaLnBrk="1" hangingPunct="1"/>
            <a:r>
              <a:rPr lang="en-US" altLang="ru-RU" sz="3000" smtClean="0">
                <a:solidFill>
                  <a:srgbClr val="FFFF00"/>
                </a:solidFill>
              </a:rPr>
              <a:t>traction</a:t>
            </a:r>
            <a:endParaRPr lang="uk-UA" altLang="ru-RU" sz="3000" smtClean="0">
              <a:solidFill>
                <a:srgbClr val="FFFF00"/>
              </a:solidFill>
            </a:endParaRPr>
          </a:p>
        </p:txBody>
      </p:sp>
      <p:pic>
        <p:nvPicPr>
          <p:cNvPr id="12292" name="Picture 2" descr="C:\Users\its\Downloads\image005.jpg"/>
          <p:cNvPicPr>
            <a:picLocks noChangeAspect="1" noChangeArrowheads="1"/>
          </p:cNvPicPr>
          <p:nvPr/>
        </p:nvPicPr>
        <p:blipFill>
          <a:blip r:embed="rId2" cstate="print"/>
          <a:srcRect/>
          <a:stretch>
            <a:fillRect/>
          </a:stretch>
        </p:blipFill>
        <p:spPr bwMode="auto">
          <a:xfrm>
            <a:off x="468313" y="333375"/>
            <a:ext cx="3816350" cy="2776538"/>
          </a:xfrm>
          <a:prstGeom prst="rect">
            <a:avLst/>
          </a:prstGeom>
          <a:noFill/>
          <a:ln w="9525">
            <a:noFill/>
            <a:miter lim="800000"/>
            <a:headEnd/>
            <a:tailEnd/>
          </a:ln>
        </p:spPr>
      </p:pic>
      <p:pic>
        <p:nvPicPr>
          <p:cNvPr id="12293" name="Picture 3" descr="C:\Users\its\Downloads\image006.jpg"/>
          <p:cNvPicPr>
            <a:picLocks noChangeAspect="1" noChangeArrowheads="1"/>
          </p:cNvPicPr>
          <p:nvPr/>
        </p:nvPicPr>
        <p:blipFill>
          <a:blip r:embed="rId3" cstate="print"/>
          <a:srcRect/>
          <a:stretch>
            <a:fillRect/>
          </a:stretch>
        </p:blipFill>
        <p:spPr bwMode="auto">
          <a:xfrm>
            <a:off x="3924300" y="3284538"/>
            <a:ext cx="4464050" cy="29035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Подзаголовок 2"/>
          <p:cNvSpPr>
            <a:spLocks noGrp="1"/>
          </p:cNvSpPr>
          <p:nvPr>
            <p:ph type="subTitle" idx="1"/>
          </p:nvPr>
        </p:nvSpPr>
        <p:spPr>
          <a:xfrm>
            <a:off x="500063" y="1571625"/>
            <a:ext cx="7854950" cy="5500688"/>
          </a:xfrm>
        </p:spPr>
        <p:txBody>
          <a:bodyPr/>
          <a:lstStyle/>
          <a:p>
            <a:pPr marR="0" algn="ctr" eaLnBrk="1" hangingPunct="1"/>
            <a:endParaRPr lang="uk-UA" altLang="ru-RU" sz="3200" dirty="0" smtClean="0">
              <a:solidFill>
                <a:srgbClr val="FFFF00"/>
              </a:solidFill>
            </a:endParaRPr>
          </a:p>
          <a:p>
            <a:pPr marR="0" algn="ctr" eaLnBrk="1" hangingPunct="1"/>
            <a:endParaRPr lang="uk-UA" altLang="ru-RU" sz="3200" dirty="0" smtClean="0">
              <a:solidFill>
                <a:srgbClr val="FFFF00"/>
              </a:solidFill>
            </a:endParaRPr>
          </a:p>
          <a:p>
            <a:pPr marR="0" algn="ctr" eaLnBrk="1" hangingPunct="1"/>
            <a:endParaRPr lang="uk-UA" altLang="ru-RU" sz="3200" dirty="0" smtClean="0">
              <a:solidFill>
                <a:srgbClr val="FFFF00"/>
              </a:solidFill>
            </a:endParaRPr>
          </a:p>
          <a:p>
            <a:pPr marR="0" algn="l" eaLnBrk="1" hangingPunct="1"/>
            <a:endParaRPr lang="uk-UA" altLang="ru-RU" sz="1600" dirty="0" smtClean="0">
              <a:solidFill>
                <a:srgbClr val="FFFF00"/>
              </a:solidFill>
            </a:endParaRPr>
          </a:p>
          <a:p>
            <a:pPr marR="0" algn="l" eaLnBrk="1" hangingPunct="1"/>
            <a:endParaRPr lang="uk-UA" altLang="ru-RU" sz="1600" dirty="0" smtClean="0">
              <a:solidFill>
                <a:srgbClr val="FFFF00"/>
              </a:solidFill>
            </a:endParaRPr>
          </a:p>
          <a:p>
            <a:pPr marR="0" algn="ctr" eaLnBrk="1" hangingPunct="1"/>
            <a:r>
              <a:rPr lang="en-US" sz="1600" dirty="0" smtClean="0">
                <a:solidFill>
                  <a:srgbClr val="FFFF00"/>
                </a:solidFill>
              </a:rPr>
              <a:t>DEVICE "ALIMP-1" FOR MAGNETOTHERAPY </a:t>
            </a:r>
            <a:endParaRPr lang="uk-UA" sz="1600" dirty="0" smtClean="0">
              <a:solidFill>
                <a:srgbClr val="FFFF00"/>
              </a:solidFill>
            </a:endParaRPr>
          </a:p>
          <a:p>
            <a:pPr marR="0" algn="l" eaLnBrk="1" hangingPunct="1"/>
            <a:r>
              <a:rPr lang="en-US" sz="1600" dirty="0" smtClean="0">
                <a:solidFill>
                  <a:srgbClr val="FFFF00"/>
                </a:solidFill>
              </a:rPr>
              <a:t>Indications</a:t>
            </a:r>
            <a:r>
              <a:rPr lang="en-US" sz="1600" dirty="0" smtClean="0">
                <a:solidFill>
                  <a:srgbClr val="FFFF00"/>
                </a:solidFill>
              </a:rPr>
              <a:t>: diseases accompanied by microcirculatory disorders (cardiology, </a:t>
            </a:r>
            <a:r>
              <a:rPr lang="en-US" sz="1600" dirty="0" err="1" smtClean="0">
                <a:solidFill>
                  <a:srgbClr val="FFFF00"/>
                </a:solidFill>
              </a:rPr>
              <a:t>arthrology</a:t>
            </a:r>
            <a:r>
              <a:rPr lang="en-US" sz="1600" dirty="0" smtClean="0">
                <a:solidFill>
                  <a:srgbClr val="FFFF00"/>
                </a:solidFill>
              </a:rPr>
              <a:t>, dentistry, vascular pathology); inflammatory diseases in the acute phase; chronic diseases of internal organs; diseases and disorders of the peripheral nervous system; hypertensive disease of I-II centuries; peripheral vascular disease of the extremities. </a:t>
            </a:r>
            <a:endParaRPr lang="uk-UA" sz="1600" dirty="0" smtClean="0">
              <a:solidFill>
                <a:srgbClr val="FFFF00"/>
              </a:solidFill>
            </a:endParaRPr>
          </a:p>
          <a:p>
            <a:pPr marR="0" algn="l" eaLnBrk="1" hangingPunct="1"/>
            <a:r>
              <a:rPr lang="en-US" sz="1600" dirty="0" smtClean="0">
                <a:solidFill>
                  <a:srgbClr val="FFFF00"/>
                </a:solidFill>
              </a:rPr>
              <a:t>Contraindications</a:t>
            </a:r>
            <a:r>
              <a:rPr lang="en-US" sz="1600" dirty="0" smtClean="0">
                <a:solidFill>
                  <a:srgbClr val="FFFF00"/>
                </a:solidFill>
              </a:rPr>
              <a:t>: Individual hypersensitivity to the factor, acute impaired cerebral blood supply, severe hypotension, the presence of implanted pacemakers.</a:t>
            </a:r>
            <a:endParaRPr lang="uk-UA" altLang="ru-RU" sz="1600" dirty="0" smtClean="0">
              <a:solidFill>
                <a:srgbClr val="FFFF00"/>
              </a:solidFill>
            </a:endParaRPr>
          </a:p>
        </p:txBody>
      </p:sp>
      <p:pic>
        <p:nvPicPr>
          <p:cNvPr id="25602" name="Picture 2" descr="C:\Users\kyryc\Desktop\Для презентації на сайт кафедри вибіркова дисципліна\1 Алімп.jpg"/>
          <p:cNvPicPr>
            <a:picLocks noChangeAspect="1" noChangeArrowheads="1"/>
          </p:cNvPicPr>
          <p:nvPr/>
        </p:nvPicPr>
        <p:blipFill>
          <a:blip r:embed="rId2" cstate="print"/>
          <a:srcRect/>
          <a:stretch>
            <a:fillRect/>
          </a:stretch>
        </p:blipFill>
        <p:spPr bwMode="auto">
          <a:xfrm>
            <a:off x="1214414" y="0"/>
            <a:ext cx="6426201" cy="363220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Подзаголовок 2"/>
          <p:cNvSpPr>
            <a:spLocks noGrp="1"/>
          </p:cNvSpPr>
          <p:nvPr>
            <p:ph type="subTitle" idx="1"/>
          </p:nvPr>
        </p:nvSpPr>
        <p:spPr>
          <a:xfrm>
            <a:off x="500063" y="1571625"/>
            <a:ext cx="7854950" cy="5500688"/>
          </a:xfrm>
        </p:spPr>
        <p:txBody>
          <a:bodyPr/>
          <a:lstStyle/>
          <a:p>
            <a:pPr marR="0" algn="ctr" eaLnBrk="1" hangingPunct="1"/>
            <a:endParaRPr lang="uk-UA" altLang="ru-RU" sz="3200" dirty="0" smtClean="0">
              <a:solidFill>
                <a:srgbClr val="FFFF00"/>
              </a:solidFill>
            </a:endParaRPr>
          </a:p>
          <a:p>
            <a:pPr marR="0" algn="ctr" eaLnBrk="1" hangingPunct="1"/>
            <a:endParaRPr lang="uk-UA" altLang="ru-RU" sz="3200" dirty="0" smtClean="0">
              <a:solidFill>
                <a:srgbClr val="FFFF00"/>
              </a:solidFill>
            </a:endParaRPr>
          </a:p>
          <a:p>
            <a:pPr marR="0" algn="ctr" eaLnBrk="1" hangingPunct="1"/>
            <a:endParaRPr lang="uk-UA" altLang="ru-RU" sz="3200" dirty="0" smtClean="0">
              <a:solidFill>
                <a:srgbClr val="FFFF00"/>
              </a:solidFill>
            </a:endParaRPr>
          </a:p>
          <a:p>
            <a:pPr marR="0" algn="l" eaLnBrk="1" hangingPunct="1"/>
            <a:endParaRPr lang="uk-UA" altLang="ru-RU" sz="1600" dirty="0" smtClean="0">
              <a:solidFill>
                <a:srgbClr val="FFFF00"/>
              </a:solidFill>
            </a:endParaRPr>
          </a:p>
          <a:p>
            <a:pPr marR="0" algn="ctr" eaLnBrk="1" hangingPunct="1"/>
            <a:r>
              <a:rPr lang="en-US" sz="1600" dirty="0" smtClean="0">
                <a:solidFill>
                  <a:srgbClr val="FFFF00"/>
                </a:solidFill>
              </a:rPr>
              <a:t>"CROWN - C" DEVICE FOR DARSONVALIZATION </a:t>
            </a:r>
            <a:endParaRPr lang="uk-UA" sz="1600" dirty="0" smtClean="0">
              <a:solidFill>
                <a:srgbClr val="FFFF00"/>
              </a:solidFill>
            </a:endParaRPr>
          </a:p>
          <a:p>
            <a:pPr marR="0" algn="l" eaLnBrk="1" hangingPunct="1"/>
            <a:r>
              <a:rPr lang="en-US" sz="1600" dirty="0" smtClean="0">
                <a:solidFill>
                  <a:srgbClr val="FFFF00"/>
                </a:solidFill>
              </a:rPr>
              <a:t>Indications</a:t>
            </a:r>
            <a:r>
              <a:rPr lang="en-US" sz="1600" dirty="0" smtClean="0">
                <a:solidFill>
                  <a:srgbClr val="FFFF00"/>
                </a:solidFill>
              </a:rPr>
              <a:t>: neurosis, peripheral nerve disease with pain and impaired skin sensitivity (neuralgia, neuritis, </a:t>
            </a:r>
            <a:r>
              <a:rPr lang="en-US" sz="1600" dirty="0" err="1" smtClean="0">
                <a:solidFill>
                  <a:srgbClr val="FFFF00"/>
                </a:solidFill>
              </a:rPr>
              <a:t>paraesthesia</a:t>
            </a:r>
            <a:r>
              <a:rPr lang="en-US" sz="1600" dirty="0" smtClean="0">
                <a:solidFill>
                  <a:srgbClr val="FFFF00"/>
                </a:solidFill>
              </a:rPr>
              <a:t>, hypostasis), auditory nerve neuritis, vegetative-vascular </a:t>
            </a:r>
            <a:r>
              <a:rPr lang="en-US" sz="1600" dirty="0" err="1" smtClean="0">
                <a:solidFill>
                  <a:srgbClr val="FFFF00"/>
                </a:solidFill>
              </a:rPr>
              <a:t>dystonia</a:t>
            </a:r>
            <a:r>
              <a:rPr lang="en-US" sz="1600" dirty="0" smtClean="0">
                <a:solidFill>
                  <a:srgbClr val="FFFF00"/>
                </a:solidFill>
              </a:rPr>
              <a:t>, chronic inflammation of the appendages, vasomotor rhinitis, chronic inflammation of the female genital organs , varicose veins of the lower extremities, hemorrhoids, frostbite, long-term non-healing wounds, ulcers, itchy skin, </a:t>
            </a:r>
            <a:r>
              <a:rPr lang="en-US" sz="1600" dirty="0" err="1" smtClean="0">
                <a:solidFill>
                  <a:srgbClr val="FFFF00"/>
                </a:solidFill>
              </a:rPr>
              <a:t>periodontitis</a:t>
            </a:r>
            <a:r>
              <a:rPr lang="en-US" sz="1600" dirty="0" smtClean="0">
                <a:solidFill>
                  <a:srgbClr val="FFFF00"/>
                </a:solidFill>
              </a:rPr>
              <a:t>, alopecia. </a:t>
            </a:r>
            <a:endParaRPr lang="uk-UA" sz="1600" dirty="0" smtClean="0">
              <a:solidFill>
                <a:srgbClr val="FFFF00"/>
              </a:solidFill>
            </a:endParaRPr>
          </a:p>
          <a:p>
            <a:pPr marR="0" algn="l" eaLnBrk="1" hangingPunct="1"/>
            <a:r>
              <a:rPr lang="en-US" sz="1600" dirty="0" smtClean="0">
                <a:solidFill>
                  <a:srgbClr val="FFFF00"/>
                </a:solidFill>
              </a:rPr>
              <a:t>Contraindications</a:t>
            </a:r>
            <a:r>
              <a:rPr lang="en-US" sz="1600" dirty="0" smtClean="0">
                <a:solidFill>
                  <a:srgbClr val="FFFF00"/>
                </a:solidFill>
              </a:rPr>
              <a:t>: neoplasm, active pulmonary tuberculosis, hemorrhage or bleeding after local radiotherapy (within 2 weeks), </a:t>
            </a:r>
            <a:r>
              <a:rPr lang="en-US" sz="1600" dirty="0" err="1" smtClean="0">
                <a:solidFill>
                  <a:srgbClr val="FFFF00"/>
                </a:solidFill>
              </a:rPr>
              <a:t>thromboobliterative</a:t>
            </a:r>
            <a:r>
              <a:rPr lang="en-US" sz="1600" dirty="0" smtClean="0">
                <a:solidFill>
                  <a:srgbClr val="FFFF00"/>
                </a:solidFill>
              </a:rPr>
              <a:t> processes, </a:t>
            </a:r>
            <a:r>
              <a:rPr lang="en-US" sz="1600" dirty="0" err="1" smtClean="0">
                <a:solidFill>
                  <a:srgbClr val="FFFF00"/>
                </a:solidFill>
              </a:rPr>
              <a:t>decompensated</a:t>
            </a:r>
            <a:r>
              <a:rPr lang="en-US" sz="1600" dirty="0" smtClean="0">
                <a:solidFill>
                  <a:srgbClr val="FFFF00"/>
                </a:solidFill>
              </a:rPr>
              <a:t> diseases of the circulatory system (condition after myocardial infarction for 6 months), current intolerance.</a:t>
            </a:r>
            <a:endParaRPr lang="uk-UA" altLang="ru-RU" sz="1600" dirty="0" smtClean="0">
              <a:solidFill>
                <a:srgbClr val="FFFF00"/>
              </a:solidFill>
            </a:endParaRPr>
          </a:p>
        </p:txBody>
      </p:sp>
      <p:pic>
        <p:nvPicPr>
          <p:cNvPr id="26626" name="Picture 2" descr="C:\Users\kyryc\Desktop\Для презентації на сайт кафедри вибіркова дисципліна\Корона - С для дарсонвалізації.jpg"/>
          <p:cNvPicPr>
            <a:picLocks noChangeAspect="1" noChangeArrowheads="1"/>
          </p:cNvPicPr>
          <p:nvPr/>
        </p:nvPicPr>
        <p:blipFill>
          <a:blip r:embed="rId2" cstate="print"/>
          <a:srcRect/>
          <a:stretch>
            <a:fillRect/>
          </a:stretch>
        </p:blipFill>
        <p:spPr bwMode="auto">
          <a:xfrm>
            <a:off x="1214414" y="0"/>
            <a:ext cx="6115050" cy="35687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Подзаголовок 2"/>
          <p:cNvSpPr>
            <a:spLocks noGrp="1"/>
          </p:cNvSpPr>
          <p:nvPr>
            <p:ph type="subTitle" idx="1"/>
          </p:nvPr>
        </p:nvSpPr>
        <p:spPr>
          <a:xfrm>
            <a:off x="500063" y="1571625"/>
            <a:ext cx="7854950" cy="5500688"/>
          </a:xfrm>
        </p:spPr>
        <p:txBody>
          <a:bodyPr/>
          <a:lstStyle/>
          <a:p>
            <a:pPr marR="0" algn="ctr" eaLnBrk="1" hangingPunct="1"/>
            <a:endParaRPr lang="uk-UA" altLang="ru-RU" sz="3200" dirty="0" smtClean="0">
              <a:solidFill>
                <a:srgbClr val="FFFF00"/>
              </a:solidFill>
            </a:endParaRPr>
          </a:p>
          <a:p>
            <a:pPr marR="0" algn="ctr" eaLnBrk="1" hangingPunct="1"/>
            <a:endParaRPr lang="uk-UA" altLang="ru-RU" sz="3200" dirty="0" smtClean="0">
              <a:solidFill>
                <a:srgbClr val="FFFF00"/>
              </a:solidFill>
            </a:endParaRPr>
          </a:p>
          <a:p>
            <a:pPr marR="0" algn="ctr" eaLnBrk="1" hangingPunct="1"/>
            <a:endParaRPr lang="uk-UA" altLang="ru-RU" sz="3200" dirty="0" smtClean="0">
              <a:solidFill>
                <a:srgbClr val="FFFF00"/>
              </a:solidFill>
            </a:endParaRPr>
          </a:p>
          <a:p>
            <a:pPr marR="0" algn="l" eaLnBrk="1" hangingPunct="1"/>
            <a:endParaRPr lang="uk-UA" altLang="ru-RU" sz="1600" dirty="0" smtClean="0">
              <a:solidFill>
                <a:srgbClr val="FFFF00"/>
              </a:solidFill>
            </a:endParaRPr>
          </a:p>
          <a:p>
            <a:pPr marR="0" algn="ctr" eaLnBrk="1" hangingPunct="1"/>
            <a:endParaRPr lang="uk-UA" altLang="ru-RU" sz="1600" dirty="0" smtClean="0">
              <a:solidFill>
                <a:srgbClr val="FFFF00"/>
              </a:solidFill>
            </a:endParaRPr>
          </a:p>
          <a:p>
            <a:pPr marR="0" algn="ctr" eaLnBrk="1" hangingPunct="1"/>
            <a:r>
              <a:rPr lang="en-US" sz="1600" dirty="0" smtClean="0">
                <a:solidFill>
                  <a:srgbClr val="FFFF00"/>
                </a:solidFill>
              </a:rPr>
              <a:t>“FLOW I” DEVICE </a:t>
            </a:r>
            <a:r>
              <a:rPr lang="en-US" sz="1600" dirty="0" smtClean="0">
                <a:solidFill>
                  <a:srgbClr val="FFFF00"/>
                </a:solidFill>
              </a:rPr>
              <a:t>FOR ELECTROPHORESIS PROCEDURE </a:t>
            </a:r>
            <a:endParaRPr lang="uk-UA" sz="1600" dirty="0" smtClean="0">
              <a:solidFill>
                <a:srgbClr val="FFFF00"/>
              </a:solidFill>
            </a:endParaRPr>
          </a:p>
          <a:p>
            <a:pPr marR="0" algn="l" eaLnBrk="1" hangingPunct="1"/>
            <a:r>
              <a:rPr lang="en-US" sz="1600" dirty="0" smtClean="0">
                <a:solidFill>
                  <a:srgbClr val="FFFF00"/>
                </a:solidFill>
              </a:rPr>
              <a:t>Indications</a:t>
            </a:r>
            <a:r>
              <a:rPr lang="en-US" sz="1600" dirty="0" smtClean="0">
                <a:solidFill>
                  <a:srgbClr val="FFFF00"/>
                </a:solidFill>
              </a:rPr>
              <a:t>: determined by the pharmacological action of the drug, taking into account the indications for the use of direct current. </a:t>
            </a:r>
            <a:endParaRPr lang="uk-UA" sz="1600" dirty="0" smtClean="0">
              <a:solidFill>
                <a:srgbClr val="FFFF00"/>
              </a:solidFill>
            </a:endParaRPr>
          </a:p>
          <a:p>
            <a:pPr marR="0" algn="l" eaLnBrk="1" hangingPunct="1"/>
            <a:endParaRPr lang="uk-UA" sz="1600" dirty="0" smtClean="0">
              <a:solidFill>
                <a:srgbClr val="FFFF00"/>
              </a:solidFill>
            </a:endParaRPr>
          </a:p>
          <a:p>
            <a:pPr marR="0" algn="l" eaLnBrk="1" hangingPunct="1"/>
            <a:r>
              <a:rPr lang="en-US" sz="1600" dirty="0" smtClean="0">
                <a:solidFill>
                  <a:srgbClr val="FFFF00"/>
                </a:solidFill>
              </a:rPr>
              <a:t>Contraindications</a:t>
            </a:r>
            <a:r>
              <a:rPr lang="en-US" sz="1600" dirty="0" smtClean="0">
                <a:solidFill>
                  <a:srgbClr val="FFFF00"/>
                </a:solidFill>
              </a:rPr>
              <a:t>: in addition to general contraindications should be considered contraindications for the use of drugs (intolerance, allergic reactions).</a:t>
            </a:r>
            <a:endParaRPr lang="uk-UA" altLang="ru-RU" sz="1600" dirty="0" smtClean="0">
              <a:solidFill>
                <a:srgbClr val="FFFF00"/>
              </a:solidFill>
            </a:endParaRPr>
          </a:p>
        </p:txBody>
      </p:sp>
      <p:pic>
        <p:nvPicPr>
          <p:cNvPr id="27651" name="Picture 3" descr="C:\Users\kyryc\Desktop\Для презентації на сайт кафедри вибіркова дисципліна\Поток 1.jpg"/>
          <p:cNvPicPr>
            <a:picLocks noChangeAspect="1" noChangeArrowheads="1"/>
          </p:cNvPicPr>
          <p:nvPr/>
        </p:nvPicPr>
        <p:blipFill>
          <a:blip r:embed="rId2" cstate="print"/>
          <a:srcRect/>
          <a:stretch>
            <a:fillRect/>
          </a:stretch>
        </p:blipFill>
        <p:spPr bwMode="auto">
          <a:xfrm>
            <a:off x="1357290" y="142852"/>
            <a:ext cx="6140450" cy="3530600"/>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Подзаголовок 2"/>
          <p:cNvSpPr>
            <a:spLocks noGrp="1"/>
          </p:cNvSpPr>
          <p:nvPr>
            <p:ph type="subTitle" idx="1"/>
          </p:nvPr>
        </p:nvSpPr>
        <p:spPr>
          <a:xfrm>
            <a:off x="500034" y="1571612"/>
            <a:ext cx="7854950" cy="5500688"/>
          </a:xfrm>
        </p:spPr>
        <p:txBody>
          <a:bodyPr/>
          <a:lstStyle/>
          <a:p>
            <a:pPr marR="0" algn="ctr" eaLnBrk="1" hangingPunct="1"/>
            <a:endParaRPr lang="uk-UA" altLang="ru-RU" sz="3200" dirty="0" smtClean="0">
              <a:solidFill>
                <a:srgbClr val="FFFF00"/>
              </a:solidFill>
            </a:endParaRPr>
          </a:p>
          <a:p>
            <a:pPr marR="0" algn="ctr" eaLnBrk="1" hangingPunct="1"/>
            <a:endParaRPr lang="uk-UA" altLang="ru-RU" sz="3200" dirty="0" smtClean="0">
              <a:solidFill>
                <a:srgbClr val="FFFF00"/>
              </a:solidFill>
            </a:endParaRPr>
          </a:p>
          <a:p>
            <a:pPr marR="0" algn="ctr" eaLnBrk="1" hangingPunct="1"/>
            <a:endParaRPr lang="uk-UA" altLang="ru-RU" sz="3200" dirty="0" smtClean="0">
              <a:solidFill>
                <a:srgbClr val="FFFF00"/>
              </a:solidFill>
            </a:endParaRPr>
          </a:p>
          <a:p>
            <a:pPr marR="0" algn="l" eaLnBrk="1" hangingPunct="1"/>
            <a:endParaRPr lang="uk-UA" altLang="ru-RU" sz="1600" dirty="0" smtClean="0">
              <a:solidFill>
                <a:srgbClr val="FFFF00"/>
              </a:solidFill>
            </a:endParaRPr>
          </a:p>
          <a:p>
            <a:pPr marR="0" algn="ctr" eaLnBrk="1" hangingPunct="1"/>
            <a:endParaRPr lang="uk-UA" altLang="ru-RU" sz="1600" dirty="0" smtClean="0">
              <a:solidFill>
                <a:srgbClr val="FFFF00"/>
              </a:solidFill>
            </a:endParaRPr>
          </a:p>
          <a:p>
            <a:pPr marR="0" algn="ctr" eaLnBrk="1" hangingPunct="1"/>
            <a:r>
              <a:rPr lang="en-US" sz="1600" dirty="0" smtClean="0">
                <a:solidFill>
                  <a:srgbClr val="FFFF00"/>
                </a:solidFill>
              </a:rPr>
              <a:t>“MYOSTIMULATION” - </a:t>
            </a:r>
            <a:r>
              <a:rPr lang="en-US" sz="1600" dirty="0" smtClean="0">
                <a:solidFill>
                  <a:srgbClr val="FFFF00"/>
                </a:solidFill>
              </a:rPr>
              <a:t>DEVICE FOR ELECTROSTIMULATION. </a:t>
            </a:r>
            <a:endParaRPr lang="en-US" sz="1600" dirty="0" smtClean="0">
              <a:solidFill>
                <a:srgbClr val="FFFF00"/>
              </a:solidFill>
            </a:endParaRPr>
          </a:p>
          <a:p>
            <a:pPr marR="0" algn="l" eaLnBrk="1" hangingPunct="1"/>
            <a:r>
              <a:rPr lang="en-US" sz="1600" dirty="0" smtClean="0">
                <a:solidFill>
                  <a:srgbClr val="FFFF00"/>
                </a:solidFill>
              </a:rPr>
              <a:t>Indications</a:t>
            </a:r>
            <a:r>
              <a:rPr lang="en-US" sz="1600" dirty="0" smtClean="0">
                <a:solidFill>
                  <a:srgbClr val="FFFF00"/>
                </a:solidFill>
              </a:rPr>
              <a:t>: flaccid paresis and paralysis of the muscles of the face, torso and extremities after injuries and diseases of various etiologies; paresis and paralysis of the muscles of the larynx, hearing loss, sexual neurosis, </a:t>
            </a:r>
            <a:r>
              <a:rPr lang="en-US" sz="1600" dirty="0" err="1" smtClean="0">
                <a:solidFill>
                  <a:srgbClr val="FFFF00"/>
                </a:solidFill>
              </a:rPr>
              <a:t>atony</a:t>
            </a:r>
            <a:r>
              <a:rPr lang="en-US" sz="1600" dirty="0" smtClean="0">
                <a:solidFill>
                  <a:srgbClr val="FFFF00"/>
                </a:solidFill>
              </a:rPr>
              <a:t> of the smooth muscles of the internal organs, weakening of the tone of the abdominal muscles and others. </a:t>
            </a:r>
            <a:endParaRPr lang="en-US" sz="1600" dirty="0" smtClean="0">
              <a:solidFill>
                <a:srgbClr val="FFFF00"/>
              </a:solidFill>
            </a:endParaRPr>
          </a:p>
          <a:p>
            <a:pPr marR="0" algn="l" eaLnBrk="1" hangingPunct="1"/>
            <a:r>
              <a:rPr lang="en-US" sz="1600" dirty="0" smtClean="0">
                <a:solidFill>
                  <a:srgbClr val="FFFF00"/>
                </a:solidFill>
              </a:rPr>
              <a:t>Contraindications</a:t>
            </a:r>
            <a:r>
              <a:rPr lang="en-US" sz="1600" dirty="0" smtClean="0">
                <a:solidFill>
                  <a:srgbClr val="FFFF00"/>
                </a:solidFill>
              </a:rPr>
              <a:t>: acute purulent processes of the abdominal organs, spastic conditions of smooth muscles, gallstones, kidney stones, spastic paresis and paralysis, bone fractures, dislocations, non-healing ulcers of the extremities, </a:t>
            </a:r>
            <a:r>
              <a:rPr lang="en-US" sz="1600" dirty="0" err="1" smtClean="0">
                <a:solidFill>
                  <a:srgbClr val="FFFF00"/>
                </a:solidFill>
              </a:rPr>
              <a:t>thrombophlebitis</a:t>
            </a:r>
            <a:r>
              <a:rPr lang="en-US" sz="1600" dirty="0" smtClean="0">
                <a:solidFill>
                  <a:srgbClr val="FFFF00"/>
                </a:solidFill>
              </a:rPr>
              <a:t>, increased excitability of facial muscles and the appearance of cramps and convulsions, hemorrhage or bleeding.</a:t>
            </a:r>
            <a:endParaRPr lang="uk-UA" altLang="ru-RU" sz="1600" dirty="0" smtClean="0">
              <a:solidFill>
                <a:srgbClr val="FFFF00"/>
              </a:solidFill>
            </a:endParaRPr>
          </a:p>
        </p:txBody>
      </p:sp>
      <p:pic>
        <p:nvPicPr>
          <p:cNvPr id="27650" name="Picture 2" descr="C:\Users\kyryc\Desktop\Для презентації на сайт кафедри вибіркова дисципліна\Поток 1 для електрофорезу.jpg"/>
          <p:cNvPicPr>
            <a:picLocks noChangeAspect="1" noChangeArrowheads="1"/>
          </p:cNvPicPr>
          <p:nvPr/>
        </p:nvPicPr>
        <p:blipFill>
          <a:blip r:embed="rId2" cstate="print"/>
          <a:srcRect/>
          <a:stretch>
            <a:fillRect/>
          </a:stretch>
        </p:blipFill>
        <p:spPr bwMode="auto">
          <a:xfrm>
            <a:off x="1214414" y="0"/>
            <a:ext cx="6438900" cy="368935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Подзаголовок 2"/>
          <p:cNvSpPr>
            <a:spLocks noGrp="1"/>
          </p:cNvSpPr>
          <p:nvPr>
            <p:ph type="subTitle" idx="1"/>
          </p:nvPr>
        </p:nvSpPr>
        <p:spPr>
          <a:xfrm>
            <a:off x="500034" y="1571612"/>
            <a:ext cx="7854950" cy="5500688"/>
          </a:xfrm>
        </p:spPr>
        <p:txBody>
          <a:bodyPr/>
          <a:lstStyle/>
          <a:p>
            <a:pPr marR="0" algn="ctr" eaLnBrk="1" hangingPunct="1"/>
            <a:endParaRPr lang="uk-UA" altLang="ru-RU" sz="3200" dirty="0" smtClean="0">
              <a:solidFill>
                <a:srgbClr val="FFFF00"/>
              </a:solidFill>
            </a:endParaRPr>
          </a:p>
          <a:p>
            <a:pPr marR="0" algn="ctr" eaLnBrk="1" hangingPunct="1"/>
            <a:endParaRPr lang="uk-UA" altLang="ru-RU" sz="3200" dirty="0" smtClean="0">
              <a:solidFill>
                <a:srgbClr val="FFFF00"/>
              </a:solidFill>
            </a:endParaRPr>
          </a:p>
          <a:p>
            <a:pPr marR="0" algn="ctr" eaLnBrk="1" hangingPunct="1"/>
            <a:endParaRPr lang="uk-UA" altLang="ru-RU" sz="3200" dirty="0" smtClean="0">
              <a:solidFill>
                <a:srgbClr val="FFFF00"/>
              </a:solidFill>
            </a:endParaRPr>
          </a:p>
          <a:p>
            <a:pPr marR="0" algn="ctr" eaLnBrk="1" hangingPunct="1"/>
            <a:endParaRPr lang="uk-UA" altLang="ru-RU" sz="1600" dirty="0" smtClean="0">
              <a:solidFill>
                <a:srgbClr val="FFFF00"/>
              </a:solidFill>
            </a:endParaRPr>
          </a:p>
          <a:p>
            <a:pPr marR="0" algn="ctr" eaLnBrk="1" hangingPunct="1"/>
            <a:r>
              <a:rPr lang="en-US" sz="1600" dirty="0" smtClean="0">
                <a:solidFill>
                  <a:srgbClr val="FFFF00"/>
                </a:solidFill>
              </a:rPr>
              <a:t>RADIUS - 1 INTER CM DEVICE FOR DIADYNAMOTHERAPY </a:t>
            </a:r>
            <a:endParaRPr lang="en-US" sz="1600" dirty="0" smtClean="0">
              <a:solidFill>
                <a:srgbClr val="FFFF00"/>
              </a:solidFill>
            </a:endParaRPr>
          </a:p>
          <a:p>
            <a:pPr marR="0" algn="l" eaLnBrk="1" hangingPunct="1"/>
            <a:r>
              <a:rPr lang="en-US" sz="1600" dirty="0" smtClean="0">
                <a:solidFill>
                  <a:srgbClr val="FFFF00"/>
                </a:solidFill>
              </a:rPr>
              <a:t>Indications</a:t>
            </a:r>
            <a:r>
              <a:rPr lang="en-US" sz="1600" dirty="0" smtClean="0">
                <a:solidFill>
                  <a:srgbClr val="FFFF00"/>
                </a:solidFill>
              </a:rPr>
              <a:t>: diseases of the peripheral nervous system, especially with the presence of pain; diseases and injuries of the musculoskeletal system, damage to the striated muscles in the form of atrophies, paresis and paralysis caused by diseases of the nervous system or the muscles themselves; </a:t>
            </a:r>
            <a:r>
              <a:rPr lang="en-US" sz="1600" dirty="0" err="1" smtClean="0">
                <a:solidFill>
                  <a:srgbClr val="FFFF00"/>
                </a:solidFill>
              </a:rPr>
              <a:t>trophic</a:t>
            </a:r>
            <a:r>
              <a:rPr lang="en-US" sz="1600" dirty="0" smtClean="0">
                <a:solidFill>
                  <a:srgbClr val="FFFF00"/>
                </a:solidFill>
              </a:rPr>
              <a:t> disorders, some diseases of the cardiovascular system, diseases of the gastrointestinal tract, adhesive and spastic processes of </a:t>
            </a:r>
            <a:r>
              <a:rPr lang="en-US" sz="1600" smtClean="0">
                <a:solidFill>
                  <a:srgbClr val="FFFF00"/>
                </a:solidFill>
              </a:rPr>
              <a:t>different </a:t>
            </a:r>
            <a:r>
              <a:rPr lang="en-US" sz="1600" smtClean="0">
                <a:solidFill>
                  <a:srgbClr val="FFFF00"/>
                </a:solidFill>
              </a:rPr>
              <a:t>localization. </a:t>
            </a:r>
            <a:endParaRPr lang="en-US" sz="1600" dirty="0" smtClean="0">
              <a:solidFill>
                <a:srgbClr val="FFFF00"/>
              </a:solidFill>
            </a:endParaRPr>
          </a:p>
          <a:p>
            <a:pPr marR="0" algn="l" eaLnBrk="1" hangingPunct="1"/>
            <a:r>
              <a:rPr lang="en-US" sz="1600" dirty="0" smtClean="0">
                <a:solidFill>
                  <a:srgbClr val="FFFF00"/>
                </a:solidFill>
              </a:rPr>
              <a:t>Contraindications</a:t>
            </a:r>
            <a:r>
              <a:rPr lang="en-US" sz="1600" dirty="0" smtClean="0">
                <a:solidFill>
                  <a:srgbClr val="FFFF00"/>
                </a:solidFill>
              </a:rPr>
              <a:t>: the presence or suspicion of malignant </a:t>
            </a:r>
            <a:r>
              <a:rPr lang="en-US" sz="1600" dirty="0" err="1" smtClean="0">
                <a:solidFill>
                  <a:srgbClr val="FFFF00"/>
                </a:solidFill>
              </a:rPr>
              <a:t>neoplasms</a:t>
            </a:r>
            <a:r>
              <a:rPr lang="en-US" sz="1600" dirty="0" smtClean="0">
                <a:solidFill>
                  <a:srgbClr val="FFFF00"/>
                </a:solidFill>
              </a:rPr>
              <a:t>, bleeding tendency, significant </a:t>
            </a:r>
            <a:r>
              <a:rPr lang="en-US" sz="1600" dirty="0" err="1" smtClean="0">
                <a:solidFill>
                  <a:srgbClr val="FFFF00"/>
                </a:solidFill>
              </a:rPr>
              <a:t>decompensation</a:t>
            </a:r>
            <a:r>
              <a:rPr lang="en-US" sz="1600" dirty="0" smtClean="0">
                <a:solidFill>
                  <a:srgbClr val="FFFF00"/>
                </a:solidFill>
              </a:rPr>
              <a:t> of cardiac activity, toxic conditions, individual intolerance to pharmacological drugs and electric current. It is not necessary to place electrodes in places where there are bruises, cracks, maceration of the skin and various rashes.</a:t>
            </a:r>
            <a:endParaRPr lang="uk-UA" altLang="ru-RU" sz="1600" dirty="0" smtClean="0">
              <a:solidFill>
                <a:srgbClr val="FFFF00"/>
              </a:solidFill>
            </a:endParaRPr>
          </a:p>
        </p:txBody>
      </p:sp>
      <p:pic>
        <p:nvPicPr>
          <p:cNvPr id="28674" name="Picture 2" descr="C:\Users\kyryc\Desktop\Для презентації на сайт кафедри вибіркова дисципліна\Радіус - 1 Інтер СМ для діадинамотерапії.jpg"/>
          <p:cNvPicPr>
            <a:picLocks noChangeAspect="1" noChangeArrowheads="1"/>
          </p:cNvPicPr>
          <p:nvPr/>
        </p:nvPicPr>
        <p:blipFill>
          <a:blip r:embed="rId2" cstate="print"/>
          <a:srcRect/>
          <a:stretch>
            <a:fillRect/>
          </a:stretch>
        </p:blipFill>
        <p:spPr bwMode="auto">
          <a:xfrm>
            <a:off x="1357290" y="0"/>
            <a:ext cx="6419850" cy="3600450"/>
          </a:xfrm>
          <a:prstGeom prst="rect">
            <a:avLst/>
          </a:prstGeom>
          <a:no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71500" y="0"/>
            <a:ext cx="7851775" cy="1357313"/>
          </a:xfrm>
        </p:spPr>
        <p:txBody>
          <a:bodyPr>
            <a:noAutofit/>
          </a:bodyPr>
          <a:lstStyle/>
          <a:p>
            <a:pPr algn="ctr" eaLnBrk="1" fontAlgn="auto" hangingPunct="1">
              <a:spcAft>
                <a:spcPts val="0"/>
              </a:spcAft>
              <a:defRPr/>
            </a:pPr>
            <a:endParaRPr lang="ru-RU" sz="4800" dirty="0">
              <a:solidFill>
                <a:srgbClr val="FFFF00"/>
              </a:solidFill>
            </a:endParaRPr>
          </a:p>
        </p:txBody>
      </p:sp>
      <p:sp>
        <p:nvSpPr>
          <p:cNvPr id="1028" name="Подзаголовок 2"/>
          <p:cNvSpPr>
            <a:spLocks noGrp="1"/>
          </p:cNvSpPr>
          <p:nvPr>
            <p:ph type="subTitle" idx="1"/>
          </p:nvPr>
        </p:nvSpPr>
        <p:spPr>
          <a:xfrm>
            <a:off x="500063" y="1571625"/>
            <a:ext cx="7854950" cy="5500688"/>
          </a:xfrm>
        </p:spPr>
        <p:txBody>
          <a:bodyPr/>
          <a:lstStyle/>
          <a:p>
            <a:pPr marR="0" algn="ctr" eaLnBrk="1" hangingPunct="1"/>
            <a:endParaRPr lang="uk-UA" altLang="ru-RU" sz="3200" smtClean="0">
              <a:solidFill>
                <a:srgbClr val="FFFF00"/>
              </a:solidFill>
            </a:endParaRPr>
          </a:p>
        </p:txBody>
      </p:sp>
      <p:graphicFrame>
        <p:nvGraphicFramePr>
          <p:cNvPr id="1026" name="Объект 3"/>
          <p:cNvGraphicFramePr>
            <a:graphicFrameLocks noChangeAspect="1"/>
          </p:cNvGraphicFramePr>
          <p:nvPr/>
        </p:nvGraphicFramePr>
        <p:xfrm>
          <a:off x="-1619250" y="847725"/>
          <a:ext cx="12101513" cy="5621338"/>
        </p:xfrm>
        <a:graphic>
          <a:graphicData uri="http://schemas.openxmlformats.org/presentationml/2006/ole">
            <p:oleObj spid="_x0000_s1026" name="Объект упаковщика для оболочки" showAsIcon="1" r:id="rId3" imgW="1102468" imgH="434502" progId="Package">
              <p:embed/>
            </p:oleObj>
          </a:graphicData>
        </a:graphic>
      </p:graphicFrame>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Override1.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381</TotalTime>
  <Words>971</Words>
  <Application>Microsoft Office PowerPoint</Application>
  <PresentationFormat>Экран (4:3)</PresentationFormat>
  <Paragraphs>69</Paragraphs>
  <Slides>13</Slides>
  <Notes>0</Notes>
  <HiddenSlides>0</HiddenSlides>
  <MMClips>0</MMClips>
  <ScaleCrop>false</ScaleCrop>
  <HeadingPairs>
    <vt:vector size="8" baseType="variant">
      <vt:variant>
        <vt:lpstr>Использованные шрифты</vt:lpstr>
      </vt:variant>
      <vt:variant>
        <vt:i4>5</vt:i4>
      </vt:variant>
      <vt:variant>
        <vt:lpstr>Тема</vt:lpstr>
      </vt:variant>
      <vt:variant>
        <vt:i4>1</vt:i4>
      </vt:variant>
      <vt:variant>
        <vt:lpstr>Внедренные серверы OLE</vt:lpstr>
      </vt:variant>
      <vt:variant>
        <vt:i4>1</vt:i4>
      </vt:variant>
      <vt:variant>
        <vt:lpstr>Заголовки слайдов</vt:lpstr>
      </vt:variant>
      <vt:variant>
        <vt:i4>13</vt:i4>
      </vt:variant>
    </vt:vector>
  </HeadingPairs>
  <TitlesOfParts>
    <vt:vector size="20" baseType="lpstr">
      <vt:lpstr>Arial</vt:lpstr>
      <vt:lpstr>Calibri</vt:lpstr>
      <vt:lpstr>Constantia</vt:lpstr>
      <vt:lpstr>Wingdings 2</vt:lpstr>
      <vt:lpstr>Bahnschrift Light</vt:lpstr>
      <vt:lpstr>Поток</vt:lpstr>
      <vt:lpstr>Пакет</vt:lpstr>
      <vt:lpstr>National Pirogov Memorial Medical University, Vinnytsya  Department of Physical Training</vt:lpstr>
      <vt:lpstr>Topicality :</vt:lpstr>
      <vt:lpstr>The purpose of the course</vt:lpstr>
      <vt:lpstr>Course objectives</vt:lpstr>
      <vt:lpstr>The student will master practical skills:</vt:lpstr>
      <vt:lpstr>Слайд 6</vt:lpstr>
      <vt:lpstr>Слайд 7</vt:lpstr>
      <vt:lpstr>Слайд 8</vt:lpstr>
      <vt:lpstr>Слайд 9</vt:lpstr>
      <vt:lpstr>Слайд 10</vt:lpstr>
      <vt:lpstr>Слайд 11</vt:lpstr>
      <vt:lpstr>Слайд 12</vt:lpstr>
      <vt:lpstr>Слайд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Вінницький національний медичний університет імені М.І. Пирогова Кафедра фізичного виховання та ЛФК</dc:title>
  <dc:creator>Юрій Кириченко</dc:creator>
  <cp:lastModifiedBy>Юрій Кириченко</cp:lastModifiedBy>
  <cp:revision>28</cp:revision>
  <dcterms:created xsi:type="dcterms:W3CDTF">2020-12-15T20:10:49Z</dcterms:created>
  <dcterms:modified xsi:type="dcterms:W3CDTF">2022-05-13T09:27:43Z</dcterms:modified>
</cp:coreProperties>
</file>