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озділ без заголовка" id="{56A74D7B-4B06-400F-B443-22C95C479136}">
          <p14:sldIdLst>
            <p14:sldId id="256"/>
            <p14:sldId id="257"/>
            <p14:sldId id="258"/>
            <p14:sldId id="259"/>
            <p14:sldId id="260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3956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34546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0774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26855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96848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9473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97683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65164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6605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2228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27691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63698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14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35467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276711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95021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5227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239F37-990E-4406-ACE1-1F8ED0A91567}" type="datetimeFigureOut">
              <a:rPr lang="uk-UA" smtClean="0"/>
              <a:t>06.12.2021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714C30B-0FC3-4CCF-A54A-40090E8BD3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102331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" y="4990941"/>
            <a:ext cx="12191999" cy="2971801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Department of Social Medicine and health care organization</a:t>
            </a:r>
            <a:r>
              <a:rPr lang="uk-UA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Presentation of elective course of the discipline</a:t>
            </a:r>
            <a:r>
              <a:rPr lang="uk-UA" sz="4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4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3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8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8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Social pharmacy</a:t>
            </a:r>
            <a:r>
              <a:rPr lang="uk-UA" sz="8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lang="uk-UA" sz="8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8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students of the pharmaceutical department, full-time and part-time form of study</a:t>
            </a:r>
            <a:r>
              <a:rPr lang="uk-UA" sz="4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4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18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18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8000" i="1" dirty="0"/>
          </a:p>
        </p:txBody>
      </p:sp>
      <p:sp>
        <p:nvSpPr>
          <p:cNvPr id="4" name="Підзаголовок 3"/>
          <p:cNvSpPr>
            <a:spLocks noGrp="1"/>
          </p:cNvSpPr>
          <p:nvPr>
            <p:ph type="subTitle" idx="1"/>
          </p:nvPr>
        </p:nvSpPr>
        <p:spPr>
          <a:xfrm flipH="1">
            <a:off x="12133730" y="5632326"/>
            <a:ext cx="58270" cy="1360145"/>
          </a:xfrm>
        </p:spPr>
        <p:txBody>
          <a:bodyPr>
            <a:norm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endParaRPr lang="uk-UA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221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201707" y="121024"/>
            <a:ext cx="11752728" cy="6736976"/>
          </a:xfrm>
        </p:spPr>
        <p:txBody>
          <a:bodyPr>
            <a:normAutofit fontScale="92500" lnSpcReduction="10000"/>
          </a:bodyPr>
          <a:lstStyle/>
          <a:p>
            <a:r>
              <a:rPr lang="en-US" sz="2600" b="1" i="1" u="sng" dirty="0">
                <a:solidFill>
                  <a:schemeClr val="tx1"/>
                </a:solidFill>
              </a:rPr>
              <a:t>The subject </a:t>
            </a:r>
            <a:r>
              <a:rPr lang="en-US" sz="2600" b="1" i="1" dirty="0">
                <a:solidFill>
                  <a:schemeClr val="tx1"/>
                </a:solidFill>
              </a:rPr>
              <a:t>of study of the discipline "Social Pharmacy" is the theoretical and methodological foundations of socio-economic aspects of professional activity in the field of pharmacy, improving the quality of pharmaceutical care, mechanisms to ensure its accessibility and social responsibility of pharmaceutical workers</a:t>
            </a:r>
            <a:r>
              <a:rPr lang="en-US" sz="2600" b="1" i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sz="2600" b="1" i="1" u="sng" dirty="0" smtClean="0">
                <a:solidFill>
                  <a:schemeClr val="tx1"/>
                </a:solidFill>
              </a:rPr>
              <a:t>The </a:t>
            </a:r>
            <a:r>
              <a:rPr lang="en-US" sz="2600" b="1" i="1" u="sng" dirty="0">
                <a:solidFill>
                  <a:schemeClr val="tx1"/>
                </a:solidFill>
              </a:rPr>
              <a:t>purpose </a:t>
            </a:r>
            <a:r>
              <a:rPr lang="en-US" sz="2600" b="1" i="1" dirty="0">
                <a:solidFill>
                  <a:schemeClr val="tx1"/>
                </a:solidFill>
              </a:rPr>
              <a:t>of teaching the discipline "Social Pharmacy" is to generalize and deepen knowledge about the essence of social aspects of the pharmaceutical industry and modern conditions; formation of professional knowledge, skills and abilities in matters of social pharmacy, professional competence and general erudition of pharmacists</a:t>
            </a:r>
            <a:r>
              <a:rPr lang="en-US" sz="2600" b="1" i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sz="2600" b="1" i="1" u="sng" dirty="0" smtClean="0">
                <a:solidFill>
                  <a:schemeClr val="tx1"/>
                </a:solidFill>
              </a:rPr>
              <a:t>The </a:t>
            </a:r>
            <a:r>
              <a:rPr lang="en-US" sz="2600" b="1" i="1" u="sng" dirty="0">
                <a:solidFill>
                  <a:schemeClr val="tx1"/>
                </a:solidFill>
              </a:rPr>
              <a:t>main tasks </a:t>
            </a:r>
            <a:r>
              <a:rPr lang="en-US" sz="2600" b="1" i="1" dirty="0">
                <a:solidFill>
                  <a:schemeClr val="tx1"/>
                </a:solidFill>
              </a:rPr>
              <a:t>in the study of the discipline are the formation of </a:t>
            </a:r>
            <a:r>
              <a:rPr lang="en-US" sz="2600" b="1" i="1" dirty="0" smtClean="0">
                <a:solidFill>
                  <a:schemeClr val="tx1"/>
                </a:solidFill>
              </a:rPr>
              <a:t>students' </a:t>
            </a:r>
            <a:r>
              <a:rPr lang="en-US" sz="2600" b="1" i="1" dirty="0">
                <a:solidFill>
                  <a:schemeClr val="tx1"/>
                </a:solidFill>
              </a:rPr>
              <a:t>necessary knowledge of the theoretical and practical foundations of social policy in providing the population with medicines in Ukraine and abroad; use of the legal framework for the regulation of social and economic aspects of pharmaceutical activities, compliance with the basic principles of pharmaceutical ethics and deontology; generalization of social issues of the pharmacy and development of ways to increase its social attractiveness.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54556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28601" y="147918"/>
            <a:ext cx="11618258" cy="645458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sz="3500" b="1" i="1" u="sng" dirty="0">
                <a:solidFill>
                  <a:schemeClr val="tx1"/>
                </a:solidFill>
              </a:rPr>
              <a:t>The structure of the course includes the study of </a:t>
            </a:r>
            <a:r>
              <a:rPr lang="en-US" sz="3500" b="1" i="1" u="sng" dirty="0" smtClean="0">
                <a:solidFill>
                  <a:schemeClr val="tx1"/>
                </a:solidFill>
              </a:rPr>
              <a:t>topics</a:t>
            </a:r>
          </a:p>
          <a:p>
            <a:pPr marL="0" indent="0">
              <a:buNone/>
            </a:pPr>
            <a:r>
              <a:rPr lang="en-US" sz="3500" b="1" i="1" dirty="0" smtClean="0">
                <a:solidFill>
                  <a:schemeClr val="tx1"/>
                </a:solidFill>
              </a:rPr>
              <a:t>1.International </a:t>
            </a:r>
            <a:r>
              <a:rPr lang="en-US" sz="3500" b="1" i="1" dirty="0">
                <a:solidFill>
                  <a:schemeClr val="tx1"/>
                </a:solidFill>
              </a:rPr>
              <a:t>experience of formation and development of social pharmacy</a:t>
            </a:r>
            <a:r>
              <a:rPr lang="en-US" sz="3500" b="1" i="1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3500" b="1" i="1" dirty="0" smtClean="0">
                <a:solidFill>
                  <a:schemeClr val="tx1"/>
                </a:solidFill>
              </a:rPr>
              <a:t>2</a:t>
            </a:r>
            <a:r>
              <a:rPr lang="en-US" sz="3500" b="1" i="1" dirty="0">
                <a:solidFill>
                  <a:schemeClr val="tx1"/>
                </a:solidFill>
              </a:rPr>
              <a:t>. Theoretical foundations of social policy in providing the population with </a:t>
            </a:r>
            <a:r>
              <a:rPr lang="en-US" sz="3500" b="1" i="1" dirty="0" smtClean="0">
                <a:solidFill>
                  <a:schemeClr val="tx1"/>
                </a:solidFill>
              </a:rPr>
              <a:t>medicines</a:t>
            </a:r>
          </a:p>
          <a:p>
            <a:pPr marL="0" indent="0">
              <a:buNone/>
            </a:pPr>
            <a:r>
              <a:rPr lang="en-US" sz="3500" b="1" i="1" dirty="0" smtClean="0">
                <a:solidFill>
                  <a:schemeClr val="tx1"/>
                </a:solidFill>
              </a:rPr>
              <a:t>3</a:t>
            </a:r>
            <a:r>
              <a:rPr lang="en-US" sz="3500" b="1" i="1" dirty="0">
                <a:solidFill>
                  <a:schemeClr val="tx1"/>
                </a:solidFill>
              </a:rPr>
              <a:t>. Social significance of medicines</a:t>
            </a:r>
            <a:r>
              <a:rPr lang="en-US" sz="3500" b="1" i="1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3500" b="1" i="1" dirty="0" smtClean="0">
                <a:solidFill>
                  <a:schemeClr val="tx1"/>
                </a:solidFill>
              </a:rPr>
              <a:t>4</a:t>
            </a:r>
            <a:r>
              <a:rPr lang="en-US" sz="3500" b="1" i="1" dirty="0">
                <a:solidFill>
                  <a:schemeClr val="tx1"/>
                </a:solidFill>
              </a:rPr>
              <a:t>. Strategic priorities for the formation of the pharmaceutical safety system of Ukraine</a:t>
            </a:r>
            <a:r>
              <a:rPr lang="en-US" sz="3500" b="1" i="1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3500" b="1" i="1" dirty="0" smtClean="0">
                <a:solidFill>
                  <a:schemeClr val="tx1"/>
                </a:solidFill>
              </a:rPr>
              <a:t>5</a:t>
            </a:r>
            <a:r>
              <a:rPr lang="en-US" sz="3500" b="1" i="1" dirty="0">
                <a:solidFill>
                  <a:schemeClr val="tx1"/>
                </a:solidFill>
              </a:rPr>
              <a:t>. Health insurance as a component of social policy</a:t>
            </a:r>
            <a:r>
              <a:rPr lang="en-US" sz="3500" b="1" i="1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3500" b="1" i="1" dirty="0" smtClean="0">
                <a:solidFill>
                  <a:schemeClr val="tx1"/>
                </a:solidFill>
              </a:rPr>
              <a:t>6</a:t>
            </a:r>
            <a:r>
              <a:rPr lang="en-US" sz="3500" b="1" i="1" dirty="0">
                <a:solidFill>
                  <a:schemeClr val="tx1"/>
                </a:solidFill>
              </a:rPr>
              <a:t>. Socio-economic approaches to providing the population with drugs and </a:t>
            </a:r>
            <a:r>
              <a:rPr lang="en-US" sz="3500" b="1" i="1" dirty="0" smtClean="0">
                <a:solidFill>
                  <a:schemeClr val="tx1"/>
                </a:solidFill>
              </a:rPr>
              <a:t>medical products.</a:t>
            </a:r>
          </a:p>
          <a:p>
            <a:pPr marL="0" indent="0">
              <a:buNone/>
            </a:pPr>
            <a:r>
              <a:rPr lang="en-US" sz="3500" b="1" i="1" dirty="0" smtClean="0">
                <a:solidFill>
                  <a:schemeClr val="tx1"/>
                </a:solidFill>
              </a:rPr>
              <a:t>7</a:t>
            </a:r>
            <a:r>
              <a:rPr lang="en-US" sz="3500" b="1" i="1" dirty="0">
                <a:solidFill>
                  <a:schemeClr val="tx1"/>
                </a:solidFill>
              </a:rPr>
              <a:t>. State social guarantees to ensure the professional rights, benefits and income of pharmaceutical workers</a:t>
            </a:r>
            <a:r>
              <a:rPr lang="en-US" sz="3500" b="1" i="1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3500" b="1" i="1" dirty="0" smtClean="0">
                <a:solidFill>
                  <a:schemeClr val="tx1"/>
                </a:solidFill>
              </a:rPr>
              <a:t>8</a:t>
            </a:r>
            <a:r>
              <a:rPr lang="en-US" sz="3500" b="1" i="1" dirty="0">
                <a:solidFill>
                  <a:schemeClr val="tx1"/>
                </a:solidFill>
              </a:rPr>
              <a:t>. Social pharmacy and law</a:t>
            </a:r>
            <a:r>
              <a:rPr lang="en-US" sz="3500" b="1" i="1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3500" b="1" i="1" dirty="0" smtClean="0">
                <a:solidFill>
                  <a:schemeClr val="tx1"/>
                </a:solidFill>
              </a:rPr>
              <a:t>9</a:t>
            </a:r>
            <a:r>
              <a:rPr lang="en-US" sz="3500" b="1" i="1" dirty="0">
                <a:solidFill>
                  <a:schemeClr val="tx1"/>
                </a:solidFill>
              </a:rPr>
              <a:t>. Social responsibility of the pharmaceutical business</a:t>
            </a:r>
            <a:r>
              <a:rPr lang="en-US" sz="3500" b="1" i="1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3500" b="1" i="1" dirty="0" smtClean="0">
                <a:solidFill>
                  <a:schemeClr val="tx1"/>
                </a:solidFill>
              </a:rPr>
              <a:t>10</a:t>
            </a:r>
            <a:r>
              <a:rPr lang="en-US" sz="3500" b="1" i="1" dirty="0">
                <a:solidFill>
                  <a:schemeClr val="tx1"/>
                </a:solidFill>
              </a:rPr>
              <a:t>. Social marketing in today's pharmaceutical market</a:t>
            </a:r>
            <a:r>
              <a:rPr lang="en-US" sz="3500" b="1" i="1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3500" b="1" i="1" dirty="0" smtClean="0">
                <a:solidFill>
                  <a:schemeClr val="tx1"/>
                </a:solidFill>
              </a:rPr>
              <a:t>11</a:t>
            </a:r>
            <a:r>
              <a:rPr lang="en-US" sz="3500" b="1" i="1" dirty="0">
                <a:solidFill>
                  <a:schemeClr val="tx1"/>
                </a:solidFill>
              </a:rPr>
              <a:t>. Social role of management in pharmaceutical organizations</a:t>
            </a:r>
            <a:r>
              <a:rPr lang="en-US" sz="3500" b="1" i="1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3500" b="1" i="1" dirty="0" smtClean="0">
                <a:solidFill>
                  <a:schemeClr val="tx1"/>
                </a:solidFill>
              </a:rPr>
              <a:t>12</a:t>
            </a:r>
            <a:r>
              <a:rPr lang="en-US" sz="3500" b="1" i="1" dirty="0">
                <a:solidFill>
                  <a:schemeClr val="tx1"/>
                </a:solidFill>
              </a:rPr>
              <a:t>. </a:t>
            </a:r>
            <a:r>
              <a:rPr lang="en-US" sz="3500" b="1" i="1" dirty="0" smtClean="0">
                <a:solidFill>
                  <a:schemeClr val="tx1"/>
                </a:solidFill>
              </a:rPr>
              <a:t>Socio-pharmaceutical </a:t>
            </a:r>
            <a:r>
              <a:rPr lang="en-US" sz="3500" b="1" i="1" dirty="0">
                <a:solidFill>
                  <a:schemeClr val="tx1"/>
                </a:solidFill>
              </a:rPr>
              <a:t>aspects in providing pharmaceutical care to certain categories of patients. Reimbursement in pharmacy. State program </a:t>
            </a:r>
            <a:r>
              <a:rPr lang="en-US" sz="3500" b="1" i="1" dirty="0" smtClean="0">
                <a:solidFill>
                  <a:schemeClr val="tx1"/>
                </a:solidFill>
              </a:rPr>
              <a:t>“Free-for-all </a:t>
            </a:r>
            <a:r>
              <a:rPr lang="en-US" sz="3500" b="1" i="1" dirty="0">
                <a:solidFill>
                  <a:schemeClr val="tx1"/>
                </a:solidFill>
              </a:rPr>
              <a:t>Medicines</a:t>
            </a:r>
            <a:r>
              <a:rPr lang="en-US" sz="3500" b="1" i="1" dirty="0" smtClean="0">
                <a:solidFill>
                  <a:schemeClr val="tx1"/>
                </a:solidFill>
              </a:rPr>
              <a:t>".</a:t>
            </a:r>
          </a:p>
          <a:p>
            <a:pPr marL="0" indent="0">
              <a:buNone/>
            </a:pPr>
            <a:r>
              <a:rPr lang="en-US" sz="3500" b="1" i="1" dirty="0" smtClean="0">
                <a:solidFill>
                  <a:schemeClr val="tx1"/>
                </a:solidFill>
              </a:rPr>
              <a:t>13</a:t>
            </a:r>
            <a:r>
              <a:rPr lang="en-US" sz="3500" b="1" i="1" dirty="0">
                <a:solidFill>
                  <a:schemeClr val="tx1"/>
                </a:solidFill>
              </a:rPr>
              <a:t>. </a:t>
            </a:r>
            <a:r>
              <a:rPr lang="en-US" sz="3500" b="1" i="1" dirty="0" smtClean="0">
                <a:solidFill>
                  <a:schemeClr val="tx1"/>
                </a:solidFill>
              </a:rPr>
              <a:t>Responsible </a:t>
            </a:r>
            <a:r>
              <a:rPr lang="en-US" sz="3500" b="1" i="1" dirty="0">
                <a:solidFill>
                  <a:schemeClr val="tx1"/>
                </a:solidFill>
              </a:rPr>
              <a:t>self-medication and pharmaceutical care.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51565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" y="0"/>
            <a:ext cx="12021670" cy="676387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3200" b="1" i="1" u="sng" dirty="0" smtClean="0">
                <a:solidFill>
                  <a:schemeClr val="tx1"/>
                </a:solidFill>
              </a:rPr>
              <a:t>After </a:t>
            </a:r>
            <a:r>
              <a:rPr lang="en-US" sz="3200" b="1" i="1" u="sng" dirty="0">
                <a:solidFill>
                  <a:schemeClr val="tx1"/>
                </a:solidFill>
              </a:rPr>
              <a:t>completion of the course students will know</a:t>
            </a:r>
            <a:r>
              <a:rPr lang="en-US" sz="3200" b="1" i="1" u="sng" dirty="0" smtClean="0">
                <a:solidFill>
                  <a:schemeClr val="tx1"/>
                </a:solidFill>
              </a:rPr>
              <a:t>: </a:t>
            </a:r>
          </a:p>
          <a:p>
            <a:pPr>
              <a:buFont typeface="Wingdings" pitchFamily="2" charset="2"/>
              <a:buChar char="Ø"/>
            </a:pPr>
            <a:r>
              <a:rPr lang="en-US" sz="3200" b="1" i="1" dirty="0" smtClean="0">
                <a:solidFill>
                  <a:schemeClr val="tx1"/>
                </a:solidFill>
              </a:rPr>
              <a:t>prerequisites </a:t>
            </a:r>
            <a:r>
              <a:rPr lang="en-US" sz="3200" b="1" i="1" dirty="0">
                <a:solidFill>
                  <a:schemeClr val="tx1"/>
                </a:solidFill>
              </a:rPr>
              <a:t>and main stages of development of social pharmacy</a:t>
            </a:r>
            <a:r>
              <a:rPr lang="en-US" sz="3200" b="1" i="1" dirty="0" smtClean="0">
                <a:solidFill>
                  <a:schemeClr val="tx1"/>
                </a:solidFill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sz="3200" b="1" i="1" dirty="0" smtClean="0">
                <a:solidFill>
                  <a:schemeClr val="tx1"/>
                </a:solidFill>
              </a:rPr>
              <a:t>theoretical </a:t>
            </a:r>
            <a:r>
              <a:rPr lang="en-US" sz="3200" b="1" i="1" dirty="0">
                <a:solidFill>
                  <a:schemeClr val="tx1"/>
                </a:solidFill>
              </a:rPr>
              <a:t>bases of formation of social policy in providing the population with medicines</a:t>
            </a:r>
            <a:r>
              <a:rPr lang="en-US" sz="3200" b="1" i="1" dirty="0" smtClean="0">
                <a:solidFill>
                  <a:schemeClr val="tx1"/>
                </a:solidFill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sz="3200" b="1" i="1" dirty="0" smtClean="0">
                <a:solidFill>
                  <a:schemeClr val="tx1"/>
                </a:solidFill>
              </a:rPr>
              <a:t>social </a:t>
            </a:r>
            <a:r>
              <a:rPr lang="en-US" sz="3200" b="1" i="1" dirty="0">
                <a:solidFill>
                  <a:schemeClr val="tx1"/>
                </a:solidFill>
              </a:rPr>
              <a:t>aspects of creation, state registration and introduction of drugs into </a:t>
            </a:r>
            <a:r>
              <a:rPr lang="en-US" sz="3200" b="1" i="1" dirty="0" smtClean="0">
                <a:solidFill>
                  <a:schemeClr val="tx1"/>
                </a:solidFill>
              </a:rPr>
              <a:t>production;</a:t>
            </a:r>
          </a:p>
          <a:p>
            <a:pPr>
              <a:buFont typeface="Wingdings" pitchFamily="2" charset="2"/>
              <a:buChar char="Ø"/>
            </a:pPr>
            <a:r>
              <a:rPr lang="en-US" sz="3200" b="1" i="1" dirty="0" smtClean="0">
                <a:solidFill>
                  <a:schemeClr val="tx1"/>
                </a:solidFill>
              </a:rPr>
              <a:t>mechanism </a:t>
            </a:r>
            <a:r>
              <a:rPr lang="en-US" sz="3200" b="1" i="1" dirty="0">
                <a:solidFill>
                  <a:schemeClr val="tx1"/>
                </a:solidFill>
              </a:rPr>
              <a:t>for forming an effective system of socio-economic relations in society</a:t>
            </a:r>
            <a:r>
              <a:rPr lang="en-US" sz="3200" b="1" i="1" dirty="0" smtClean="0">
                <a:solidFill>
                  <a:schemeClr val="tx1"/>
                </a:solidFill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sz="3200" b="1" i="1" dirty="0" smtClean="0">
                <a:solidFill>
                  <a:schemeClr val="tx1"/>
                </a:solidFill>
              </a:rPr>
              <a:t>the </a:t>
            </a:r>
            <a:r>
              <a:rPr lang="en-US" sz="3200" b="1" i="1" dirty="0">
                <a:solidFill>
                  <a:schemeClr val="tx1"/>
                </a:solidFill>
              </a:rPr>
              <a:t>system of public procurement of drugs and </a:t>
            </a:r>
            <a:r>
              <a:rPr lang="en-US" sz="3200" b="1" i="1" dirty="0" smtClean="0">
                <a:solidFill>
                  <a:schemeClr val="tx1"/>
                </a:solidFill>
              </a:rPr>
              <a:t>medical products </a:t>
            </a:r>
            <a:r>
              <a:rPr lang="en-US" sz="3200" b="1" i="1" dirty="0">
                <a:solidFill>
                  <a:schemeClr val="tx1"/>
                </a:solidFill>
              </a:rPr>
              <a:t>in Ukraine</a:t>
            </a:r>
            <a:r>
              <a:rPr lang="en-US" sz="3200" b="1" i="1" dirty="0" smtClean="0">
                <a:solidFill>
                  <a:schemeClr val="tx1"/>
                </a:solidFill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sz="3200" b="1" i="1" dirty="0" smtClean="0">
                <a:solidFill>
                  <a:schemeClr val="tx1"/>
                </a:solidFill>
              </a:rPr>
              <a:t>the </a:t>
            </a:r>
            <a:r>
              <a:rPr lang="en-US" sz="3200" b="1" i="1" dirty="0">
                <a:solidFill>
                  <a:schemeClr val="tx1"/>
                </a:solidFill>
              </a:rPr>
              <a:t>procedure for financing free and preferential </a:t>
            </a:r>
            <a:r>
              <a:rPr lang="en-US" sz="3200" b="1" i="1" dirty="0" smtClean="0">
                <a:solidFill>
                  <a:schemeClr val="tx1"/>
                </a:solidFill>
              </a:rPr>
              <a:t>providing </a:t>
            </a:r>
            <a:r>
              <a:rPr lang="en-US" sz="3200" b="1" i="1" dirty="0">
                <a:solidFill>
                  <a:schemeClr val="tx1"/>
                </a:solidFill>
              </a:rPr>
              <a:t>of medicines for certain groups of the population</a:t>
            </a:r>
            <a:r>
              <a:rPr lang="en-US" sz="3200" b="1" i="1" dirty="0" smtClean="0">
                <a:solidFill>
                  <a:schemeClr val="tx1"/>
                </a:solidFill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sz="3200" b="1" i="1" dirty="0" smtClean="0">
                <a:solidFill>
                  <a:schemeClr val="tx1"/>
                </a:solidFill>
              </a:rPr>
              <a:t>organizational </a:t>
            </a:r>
            <a:r>
              <a:rPr lang="en-US" sz="3200" b="1" i="1" dirty="0">
                <a:solidFill>
                  <a:schemeClr val="tx1"/>
                </a:solidFill>
              </a:rPr>
              <a:t>and methodological principles for determining the availability of pharmaceutical care to the population</a:t>
            </a:r>
            <a:r>
              <a:rPr lang="en-US" sz="3200" b="1" i="1" dirty="0" smtClean="0">
                <a:solidFill>
                  <a:schemeClr val="tx1"/>
                </a:solidFill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sz="3200" b="1" i="1" dirty="0" smtClean="0">
                <a:solidFill>
                  <a:schemeClr val="tx1"/>
                </a:solidFill>
              </a:rPr>
              <a:t>organizational </a:t>
            </a:r>
            <a:r>
              <a:rPr lang="en-US" sz="3200" b="1" i="1" dirty="0">
                <a:solidFill>
                  <a:schemeClr val="tx1"/>
                </a:solidFill>
              </a:rPr>
              <a:t>structure, mechanisms of functioning of the system of reimbursement of the cost of pharmaceutical care in world practice</a:t>
            </a:r>
            <a:r>
              <a:rPr lang="en-US" sz="3200" b="1" i="1" dirty="0" smtClean="0">
                <a:solidFill>
                  <a:schemeClr val="tx1"/>
                </a:solidFill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sz="3200" b="1" i="1" dirty="0" smtClean="0">
                <a:solidFill>
                  <a:schemeClr val="tx1"/>
                </a:solidFill>
              </a:rPr>
              <a:t>state </a:t>
            </a:r>
            <a:r>
              <a:rPr lang="en-US" sz="3200" b="1" i="1" dirty="0">
                <a:solidFill>
                  <a:schemeClr val="tx1"/>
                </a:solidFill>
              </a:rPr>
              <a:t>social guarantees to ensure the professional rights, benefits and income of pharmaceutical workers.</a:t>
            </a:r>
            <a:endParaRPr lang="uk-UA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17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34471" y="0"/>
            <a:ext cx="11887200" cy="738243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600" b="1" u="sng" dirty="0" smtClean="0">
                <a:solidFill>
                  <a:schemeClr val="tx1"/>
                </a:solidFill>
              </a:rPr>
              <a:t>After </a:t>
            </a:r>
            <a:r>
              <a:rPr lang="en-US" sz="2600" b="1" u="sng" dirty="0">
                <a:solidFill>
                  <a:schemeClr val="tx1"/>
                </a:solidFill>
              </a:rPr>
              <a:t>completion of the course students will be able to</a:t>
            </a:r>
            <a:r>
              <a:rPr lang="en-US" sz="2600" b="1" u="sng" dirty="0" smtClean="0">
                <a:solidFill>
                  <a:schemeClr val="tx1"/>
                </a:solidFill>
              </a:rPr>
              <a:t>:</a:t>
            </a:r>
          </a:p>
          <a:p>
            <a:pPr>
              <a:buFont typeface="Wingdings" pitchFamily="2" charset="2"/>
              <a:buChar char="Ø"/>
            </a:pPr>
            <a:r>
              <a:rPr lang="en-US" sz="2600" b="1" dirty="0" smtClean="0">
                <a:solidFill>
                  <a:schemeClr val="tx1"/>
                </a:solidFill>
              </a:rPr>
              <a:t>determine </a:t>
            </a:r>
            <a:r>
              <a:rPr lang="en-US" sz="2600" b="1" dirty="0">
                <a:solidFill>
                  <a:schemeClr val="tx1"/>
                </a:solidFill>
              </a:rPr>
              <a:t>indicators of physical and economic accessibility of pharmaceutical care to the population</a:t>
            </a:r>
            <a:r>
              <a:rPr lang="en-US" sz="2600" b="1" dirty="0" smtClean="0">
                <a:solidFill>
                  <a:schemeClr val="tx1"/>
                </a:solidFill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sz="2600" b="1" dirty="0" smtClean="0">
                <a:solidFill>
                  <a:schemeClr val="tx1"/>
                </a:solidFill>
              </a:rPr>
              <a:t>determine </a:t>
            </a:r>
            <a:r>
              <a:rPr lang="en-US" sz="2600" b="1" dirty="0">
                <a:solidFill>
                  <a:schemeClr val="tx1"/>
                </a:solidFill>
              </a:rPr>
              <a:t>the indicators of the need for pharmaceutical care for patients with certain pathologies</a:t>
            </a:r>
            <a:r>
              <a:rPr lang="en-US" sz="2600" b="1" dirty="0" smtClean="0">
                <a:solidFill>
                  <a:schemeClr val="tx1"/>
                </a:solidFill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sz="2600" b="1" dirty="0" smtClean="0">
                <a:solidFill>
                  <a:schemeClr val="tx1"/>
                </a:solidFill>
              </a:rPr>
              <a:t>conduct </a:t>
            </a:r>
            <a:r>
              <a:rPr lang="en-US" sz="2600" b="1" dirty="0">
                <a:solidFill>
                  <a:schemeClr val="tx1"/>
                </a:solidFill>
              </a:rPr>
              <a:t>a </a:t>
            </a:r>
            <a:r>
              <a:rPr lang="en-US" sz="2600" b="1" dirty="0" err="1" smtClean="0">
                <a:solidFill>
                  <a:schemeClr val="tx1"/>
                </a:solidFill>
              </a:rPr>
              <a:t>pharmacoeconomic</a:t>
            </a:r>
            <a:r>
              <a:rPr lang="en-US" sz="2600" b="1" dirty="0" smtClean="0">
                <a:solidFill>
                  <a:schemeClr val="tx1"/>
                </a:solidFill>
              </a:rPr>
              <a:t> </a:t>
            </a:r>
            <a:r>
              <a:rPr lang="en-US" sz="2600" b="1" dirty="0">
                <a:solidFill>
                  <a:schemeClr val="tx1"/>
                </a:solidFill>
              </a:rPr>
              <a:t>analysis of the effectiveness of pharmaceutical care for socially vulnerable groups and </a:t>
            </a:r>
            <a:r>
              <a:rPr lang="en-US" sz="2600" b="1" dirty="0" smtClean="0">
                <a:solidFill>
                  <a:schemeClr val="tx1"/>
                </a:solidFill>
              </a:rPr>
              <a:t>for the patients with </a:t>
            </a:r>
            <a:r>
              <a:rPr lang="en-US" sz="2600" b="1" dirty="0">
                <a:solidFill>
                  <a:schemeClr val="tx1"/>
                </a:solidFill>
              </a:rPr>
              <a:t>severe and orphan diseases</a:t>
            </a:r>
            <a:r>
              <a:rPr lang="en-US" sz="2600" b="1" dirty="0" smtClean="0">
                <a:solidFill>
                  <a:schemeClr val="tx1"/>
                </a:solidFill>
              </a:rPr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sz="2600" b="1" dirty="0" smtClean="0">
                <a:solidFill>
                  <a:schemeClr val="tx1"/>
                </a:solidFill>
              </a:rPr>
              <a:t>determine </a:t>
            </a:r>
            <a:r>
              <a:rPr lang="en-US" sz="2600" b="1" dirty="0">
                <a:solidFill>
                  <a:schemeClr val="tx1"/>
                </a:solidFill>
              </a:rPr>
              <a:t>the amount of pharmaceutical care in the reimbursement system of its value</a:t>
            </a:r>
            <a:r>
              <a:rPr lang="en-US" sz="2600" b="1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2600" b="1" u="sng" dirty="0" smtClean="0">
                <a:solidFill>
                  <a:schemeClr val="tx1"/>
                </a:solidFill>
              </a:rPr>
              <a:t>After </a:t>
            </a:r>
            <a:r>
              <a:rPr lang="en-US" sz="2600" b="1" u="sng" dirty="0">
                <a:solidFill>
                  <a:schemeClr val="tx1"/>
                </a:solidFill>
              </a:rPr>
              <a:t>completion of the course students will </a:t>
            </a:r>
            <a:r>
              <a:rPr lang="en-US" sz="2600" b="1" u="sng" dirty="0" smtClean="0">
                <a:solidFill>
                  <a:schemeClr val="tx1"/>
                </a:solidFill>
              </a:rPr>
              <a:t>master:</a:t>
            </a:r>
          </a:p>
          <a:p>
            <a:pPr>
              <a:buFont typeface="Wingdings" pitchFamily="2" charset="2"/>
              <a:buChar char="Ø"/>
            </a:pPr>
            <a:r>
              <a:rPr lang="en-US" sz="2600" b="1" dirty="0" smtClean="0">
                <a:solidFill>
                  <a:schemeClr val="tx1"/>
                </a:solidFill>
              </a:rPr>
              <a:t>methods </a:t>
            </a:r>
            <a:r>
              <a:rPr lang="en-US" sz="2600" b="1" dirty="0">
                <a:solidFill>
                  <a:schemeClr val="tx1"/>
                </a:solidFill>
              </a:rPr>
              <a:t>and techniques of analysis to determine the general trends in the development of the pharmaceutical sector of health care; </a:t>
            </a:r>
            <a:endParaRPr lang="en-US" sz="2600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2600" b="1" dirty="0" smtClean="0">
                <a:solidFill>
                  <a:schemeClr val="tx1"/>
                </a:solidFill>
              </a:rPr>
              <a:t>methods </a:t>
            </a:r>
            <a:r>
              <a:rPr lang="en-US" sz="2600" b="1" dirty="0">
                <a:solidFill>
                  <a:schemeClr val="tx1"/>
                </a:solidFill>
              </a:rPr>
              <a:t>of comparative, documentary, meta-analysis and </a:t>
            </a:r>
            <a:r>
              <a:rPr lang="en-US" sz="2600" b="1" dirty="0" smtClean="0">
                <a:solidFill>
                  <a:schemeClr val="tx1"/>
                </a:solidFill>
              </a:rPr>
              <a:t>others;</a:t>
            </a:r>
          </a:p>
          <a:p>
            <a:pPr>
              <a:buFont typeface="Wingdings" pitchFamily="2" charset="2"/>
              <a:buChar char="Ø"/>
            </a:pPr>
            <a:r>
              <a:rPr lang="en-US" sz="2600" b="1" dirty="0" smtClean="0">
                <a:solidFill>
                  <a:schemeClr val="tx1"/>
                </a:solidFill>
              </a:rPr>
              <a:t>skills </a:t>
            </a:r>
            <a:r>
              <a:rPr lang="en-US" sz="2600" b="1" dirty="0">
                <a:solidFill>
                  <a:schemeClr val="tx1"/>
                </a:solidFill>
              </a:rPr>
              <a:t>of using information databases (State Register of Medicinal Products) in conducting medical and pharmaceutical research and </a:t>
            </a:r>
            <a:r>
              <a:rPr lang="en-US" sz="2600" b="1" dirty="0" smtClean="0">
                <a:solidFill>
                  <a:schemeClr val="tx1"/>
                </a:solidFill>
              </a:rPr>
              <a:t>more.</a:t>
            </a:r>
            <a:r>
              <a:rPr lang="uk-UA" b="1" dirty="0" smtClean="0">
                <a:solidFill>
                  <a:schemeClr val="tx1"/>
                </a:solidFill>
              </a:rPr>
              <a:t> </a:t>
            </a:r>
            <a:endParaRPr lang="en-US" b="1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en-US" b="1" dirty="0" smtClean="0">
                <a:solidFill>
                  <a:schemeClr val="tx1"/>
                </a:solidFill>
              </a:rPr>
              <a:t>Composed by </a:t>
            </a:r>
            <a:r>
              <a:rPr lang="en-US" b="1" dirty="0" err="1" smtClean="0">
                <a:solidFill>
                  <a:schemeClr val="tx1"/>
                </a:solidFill>
              </a:rPr>
              <a:t>Ass.Professor</a:t>
            </a:r>
            <a:endParaRPr lang="en-US" b="1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en-US" b="1" dirty="0" err="1" smtClean="0">
                <a:solidFill>
                  <a:schemeClr val="tx1"/>
                </a:solidFill>
              </a:rPr>
              <a:t>Tarasyuk</a:t>
            </a:r>
            <a:r>
              <a:rPr lang="uk-UA" b="1" dirty="0" smtClean="0">
                <a:solidFill>
                  <a:schemeClr val="tx1"/>
                </a:solidFill>
              </a:rPr>
              <a:t> </a:t>
            </a:r>
            <a:r>
              <a:rPr lang="uk-UA" b="1" dirty="0">
                <a:solidFill>
                  <a:schemeClr val="tx1"/>
                </a:solidFill>
              </a:rPr>
              <a:t>М</a:t>
            </a:r>
            <a:r>
              <a:rPr lang="en-US" b="1" dirty="0" err="1" smtClean="0">
                <a:solidFill>
                  <a:schemeClr val="tx1"/>
                </a:solidFill>
              </a:rPr>
              <a:t>aiya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</a:p>
          <a:p>
            <a:pPr marL="0" indent="0" algn="r">
              <a:buNone/>
            </a:pPr>
            <a:r>
              <a:rPr lang="en-US" b="1" dirty="0" smtClean="0">
                <a:solidFill>
                  <a:schemeClr val="tx1"/>
                </a:solidFill>
              </a:rPr>
              <a:t>Department of social medicine and health care organization</a:t>
            </a:r>
            <a:r>
              <a:rPr lang="uk-UA" b="1" dirty="0" smtClean="0">
                <a:solidFill>
                  <a:schemeClr val="tx1"/>
                </a:solidFill>
              </a:rPr>
              <a:t>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1027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68</TotalTime>
  <Words>641</Words>
  <Application>Microsoft Office PowerPoint</Application>
  <PresentationFormat>Произвольный</PresentationFormat>
  <Paragraphs>40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Сектор</vt:lpstr>
      <vt:lpstr>           Department of Social Medicine and health care organization  Presentation of elective course of the discipline  «Social pharmacy» for students of the pharmaceutical department, full-time and part-time form of study 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Кафедра соціальної медицини та організація охорони здоров’я  Презентація елективного курсу дисципліни    «Соціальна фармація»</dc:title>
  <dc:creator>036</dc:creator>
  <cp:lastModifiedBy>Ира</cp:lastModifiedBy>
  <cp:revision>12</cp:revision>
  <dcterms:created xsi:type="dcterms:W3CDTF">2021-12-06T08:50:57Z</dcterms:created>
  <dcterms:modified xsi:type="dcterms:W3CDTF">2021-12-06T13:03:40Z</dcterms:modified>
</cp:coreProperties>
</file>