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4" r:id="rId1"/>
  </p:sldMasterIdLst>
  <p:notesMasterIdLst>
    <p:notesMasterId r:id="rId7"/>
  </p:notesMasterIdLst>
  <p:sldIdLst>
    <p:sldId id="258" r:id="rId2"/>
    <p:sldId id="257" r:id="rId3"/>
    <p:sldId id="259" r:id="rId4"/>
    <p:sldId id="260" r:id="rId5"/>
    <p:sldId id="261" r:id="rId6"/>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58"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1E7EB8-BA0B-46DC-9EBF-44845E29A161}" type="datetimeFigureOut">
              <a:rPr lang="uk-UA" smtClean="0"/>
              <a:pPr/>
              <a:t>24.05.2022</a:t>
            </a:fld>
            <a:endParaRPr lang="uk-UA"/>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C2BC06-474B-485F-88EB-CC8B0DD8C200}" type="slidenum">
              <a:rPr lang="uk-UA" smtClean="0"/>
              <a:pPr/>
              <a:t>‹#›</a:t>
            </a:fld>
            <a:endParaRPr lang="uk-UA"/>
          </a:p>
        </p:txBody>
      </p:sp>
    </p:spTree>
    <p:extLst>
      <p:ext uri="{BB962C8B-B14F-4D97-AF65-F5344CB8AC3E}">
        <p14:creationId xmlns:p14="http://schemas.microsoft.com/office/powerpoint/2010/main" xmlns="" val="33463082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k-UA"/>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k-UA"/>
          </a:p>
        </p:txBody>
      </p:sp>
      <p:sp>
        <p:nvSpPr>
          <p:cNvPr id="4" name="Дата 3"/>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457190"/>
            <a:endParaRPr lang="it-IT">
              <a:solidFill>
                <a:prstClr val="black">
                  <a:tint val="75000"/>
                </a:prstClr>
              </a:solidFill>
            </a:endParaRPr>
          </a:p>
        </p:txBody>
      </p:sp>
      <p:sp>
        <p:nvSpPr>
          <p:cNvPr id="6" name="Номер слайда 5"/>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3897185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457190"/>
            <a:endParaRPr lang="it-IT">
              <a:solidFill>
                <a:prstClr val="black">
                  <a:tint val="75000"/>
                </a:prstClr>
              </a:solidFill>
            </a:endParaRPr>
          </a:p>
        </p:txBody>
      </p:sp>
      <p:sp>
        <p:nvSpPr>
          <p:cNvPr id="6" name="Номер слайда 5"/>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3816922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k-UA"/>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457190"/>
            <a:endParaRPr lang="it-IT">
              <a:solidFill>
                <a:prstClr val="black">
                  <a:tint val="75000"/>
                </a:prstClr>
              </a:solidFill>
            </a:endParaRPr>
          </a:p>
        </p:txBody>
      </p:sp>
      <p:sp>
        <p:nvSpPr>
          <p:cNvPr id="6" name="Номер слайда 5"/>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2315802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Дата 4"/>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457190"/>
            <a:endParaRPr lang="it-IT">
              <a:solidFill>
                <a:prstClr val="black">
                  <a:tint val="75000"/>
                </a:prstClr>
              </a:solidFill>
            </a:endParaRPr>
          </a:p>
        </p:txBody>
      </p:sp>
      <p:sp>
        <p:nvSpPr>
          <p:cNvPr id="7" name="Номер слайда 6"/>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2637217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uk-UA"/>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7" name="Дата 6"/>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8" name="Нижний колонтитул 7"/>
          <p:cNvSpPr>
            <a:spLocks noGrp="1"/>
          </p:cNvSpPr>
          <p:nvPr>
            <p:ph type="ftr" sz="quarter" idx="11"/>
          </p:nvPr>
        </p:nvSpPr>
        <p:spPr/>
        <p:txBody>
          <a:bodyPr/>
          <a:lstStyle/>
          <a:p>
            <a:pPr defTabSz="457190"/>
            <a:endParaRPr lang="it-IT">
              <a:solidFill>
                <a:prstClr val="black">
                  <a:tint val="75000"/>
                </a:prstClr>
              </a:solidFill>
            </a:endParaRPr>
          </a:p>
        </p:txBody>
      </p:sp>
      <p:sp>
        <p:nvSpPr>
          <p:cNvPr id="9" name="Номер слайда 8"/>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3672982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Дата 2"/>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4" name="Нижний колонтитул 3"/>
          <p:cNvSpPr>
            <a:spLocks noGrp="1"/>
          </p:cNvSpPr>
          <p:nvPr>
            <p:ph type="ftr" sz="quarter" idx="11"/>
          </p:nvPr>
        </p:nvSpPr>
        <p:spPr/>
        <p:txBody>
          <a:bodyPr/>
          <a:lstStyle/>
          <a:p>
            <a:pPr defTabSz="457190"/>
            <a:endParaRPr lang="it-IT">
              <a:solidFill>
                <a:prstClr val="black">
                  <a:tint val="75000"/>
                </a:prstClr>
              </a:solidFill>
            </a:endParaRPr>
          </a:p>
        </p:txBody>
      </p:sp>
      <p:sp>
        <p:nvSpPr>
          <p:cNvPr id="5" name="Номер слайда 4"/>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2380911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3" name="Нижний колонтитул 2"/>
          <p:cNvSpPr>
            <a:spLocks noGrp="1"/>
          </p:cNvSpPr>
          <p:nvPr>
            <p:ph type="ftr" sz="quarter" idx="11"/>
          </p:nvPr>
        </p:nvSpPr>
        <p:spPr/>
        <p:txBody>
          <a:bodyPr/>
          <a:lstStyle/>
          <a:p>
            <a:pPr defTabSz="457190"/>
            <a:endParaRPr lang="it-IT">
              <a:solidFill>
                <a:prstClr val="black">
                  <a:tint val="75000"/>
                </a:prstClr>
              </a:solidFill>
            </a:endParaRPr>
          </a:p>
        </p:txBody>
      </p:sp>
      <p:sp>
        <p:nvSpPr>
          <p:cNvPr id="4" name="Номер слайда 3"/>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3498993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k-UA"/>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457190"/>
            <a:endParaRPr lang="it-IT">
              <a:solidFill>
                <a:prstClr val="black">
                  <a:tint val="75000"/>
                </a:prstClr>
              </a:solidFill>
            </a:endParaRPr>
          </a:p>
        </p:txBody>
      </p:sp>
      <p:sp>
        <p:nvSpPr>
          <p:cNvPr id="7" name="Номер слайда 6"/>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3998062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k-UA"/>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457190"/>
            <a:endParaRPr lang="it-IT">
              <a:solidFill>
                <a:prstClr val="black">
                  <a:tint val="75000"/>
                </a:prstClr>
              </a:solidFill>
            </a:endParaRPr>
          </a:p>
        </p:txBody>
      </p:sp>
      <p:sp>
        <p:nvSpPr>
          <p:cNvPr id="7" name="Номер слайда 6"/>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236974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457190"/>
            <a:endParaRPr lang="it-IT">
              <a:solidFill>
                <a:prstClr val="black">
                  <a:tint val="75000"/>
                </a:prstClr>
              </a:solidFill>
            </a:endParaRPr>
          </a:p>
        </p:txBody>
      </p:sp>
      <p:sp>
        <p:nvSpPr>
          <p:cNvPr id="6" name="Номер слайда 5"/>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2891651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uk-UA"/>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p:cNvSpPr>
            <a:spLocks noGrp="1"/>
          </p:cNvSpPr>
          <p:nvPr>
            <p:ph type="dt" sz="half" idx="10"/>
          </p:nvPr>
        </p:nvSpPr>
        <p:spPr/>
        <p:txBody>
          <a:body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457190"/>
            <a:endParaRPr lang="it-IT">
              <a:solidFill>
                <a:prstClr val="black">
                  <a:tint val="75000"/>
                </a:prstClr>
              </a:solidFill>
            </a:endParaRPr>
          </a:p>
        </p:txBody>
      </p:sp>
      <p:sp>
        <p:nvSpPr>
          <p:cNvPr id="6" name="Номер слайда 5"/>
          <p:cNvSpPr>
            <a:spLocks noGrp="1"/>
          </p:cNvSpPr>
          <p:nvPr>
            <p:ph type="sldNum" sz="quarter" idx="12"/>
          </p:nvPr>
        </p:nvSpPr>
        <p:spPr/>
        <p:txBody>
          <a:body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108335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94773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k-UA"/>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190"/>
            <a:fld id="{0A2FE6C7-17BE-6247-86B7-AD7ECF4DE752}" type="datetimeFigureOut">
              <a:rPr lang="it-IT" smtClean="0">
                <a:solidFill>
                  <a:prstClr val="black">
                    <a:tint val="75000"/>
                  </a:prstClr>
                </a:solidFill>
              </a:rPr>
              <a:pPr defTabSz="457190"/>
              <a:t>24/05/2022</a:t>
            </a:fld>
            <a:endParaRPr lang="it-IT">
              <a:solidFill>
                <a:prstClr val="black">
                  <a:tint val="75000"/>
                </a:prstClr>
              </a:solidFill>
            </a:endParaRPr>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190"/>
            <a:endParaRPr lang="it-IT">
              <a:solidFill>
                <a:prstClr val="black">
                  <a:tint val="75000"/>
                </a:prstClr>
              </a:solidFill>
            </a:endParaRPr>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190"/>
            <a:fld id="{D18396A7-6EF0-AE41-849E-90E2FE23DBEC}" type="slidenum">
              <a:rPr lang="it-IT" smtClean="0">
                <a:solidFill>
                  <a:prstClr val="black">
                    <a:tint val="75000"/>
                  </a:prstClr>
                </a:solidFill>
              </a:rPr>
              <a:pPr defTabSz="457190"/>
              <a:t>‹#›</a:t>
            </a:fld>
            <a:endParaRPr lang="it-IT">
              <a:solidFill>
                <a:prstClr val="black">
                  <a:tint val="75000"/>
                </a:prstClr>
              </a:solidFill>
            </a:endParaRPr>
          </a:p>
        </p:txBody>
      </p:sp>
    </p:spTree>
    <p:extLst>
      <p:ext uri="{BB962C8B-B14F-4D97-AF65-F5344CB8AC3E}">
        <p14:creationId xmlns:p14="http://schemas.microsoft.com/office/powerpoint/2010/main" xmlns="" val="12581915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44000"/>
                    </a14:imgEffect>
                    <a14:imgEffect>
                      <a14:brightnessContrast bright="4000"/>
                    </a14:imgEffect>
                  </a14:imgLayer>
                </a14:imgProps>
              </a:ext>
            </a:extLst>
          </a:blip>
          <a:stretch>
            <a:fillRect/>
          </a:stretch>
        </p:blipFill>
        <p:spPr>
          <a:xfrm>
            <a:off x="0" y="31589"/>
            <a:ext cx="12192000" cy="68505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p:cNvSpPr txBox="1"/>
          <p:nvPr/>
        </p:nvSpPr>
        <p:spPr>
          <a:xfrm>
            <a:off x="1" y="31589"/>
            <a:ext cx="12064752" cy="7817525"/>
          </a:xfrm>
          <a:prstGeom prst="rect">
            <a:avLst/>
          </a:prstGeom>
          <a:noFill/>
        </p:spPr>
        <p:txBody>
          <a:bodyPr wrap="square" rtlCol="0">
            <a:spAutoFit/>
          </a:bodyPr>
          <a:lstStyle/>
          <a:p>
            <a:r>
              <a:rPr lang="en-US" sz="4400" b="1" dirty="0">
                <a:solidFill>
                  <a:schemeClr val="tx1">
                    <a:lumMod val="95000"/>
                    <a:lumOff val="5000"/>
                  </a:schemeClr>
                </a:solidFill>
              </a:rPr>
              <a:t>DENTAL IMPLANTOLOGY</a:t>
            </a:r>
            <a:endParaRPr lang="en-US" sz="4000" b="1" dirty="0"/>
          </a:p>
          <a:p>
            <a:pPr algn="ctr"/>
            <a:endParaRPr lang="uk-UA" sz="4000" b="1" dirty="0">
              <a:solidFill>
                <a:srgbClr val="002060"/>
              </a:solidFill>
            </a:endParaRPr>
          </a:p>
          <a:p>
            <a:pPr algn="ctr"/>
            <a:endParaRPr lang="uk-UA" sz="4000" b="1" dirty="0">
              <a:solidFill>
                <a:srgbClr val="002060"/>
              </a:solidFill>
            </a:endParaRPr>
          </a:p>
          <a:p>
            <a:pPr algn="ctr"/>
            <a:endParaRPr lang="uk-UA" sz="4000" b="1" dirty="0">
              <a:solidFill>
                <a:srgbClr val="002060"/>
              </a:solidFill>
            </a:endParaRPr>
          </a:p>
          <a:p>
            <a:pPr algn="ctr"/>
            <a:endParaRPr lang="uk-UA" sz="4000" b="1" dirty="0">
              <a:solidFill>
                <a:srgbClr val="002060"/>
              </a:solidFill>
            </a:endParaRPr>
          </a:p>
          <a:p>
            <a:pPr algn="ctr">
              <a:tabLst>
                <a:tab pos="5940425" algn="r"/>
              </a:tabLst>
            </a:pPr>
            <a:r>
              <a:rPr lang="en-US" sz="3200" dirty="0">
                <a:latin typeface="Arial Rounded MT Bold" panose="020F0704030504030204" pitchFamily="34" charset="0"/>
              </a:rPr>
              <a:t>Department of Orthopedic Dentistry</a:t>
            </a:r>
            <a:endParaRPr lang="uk-UA" sz="3200" b="1" dirty="0">
              <a:latin typeface="Arial" panose="020B0604020202020204" pitchFamily="34" charset="0"/>
              <a:ea typeface="Times New Roman"/>
              <a:cs typeface="Arial" panose="020B0604020202020204" pitchFamily="34" charset="0"/>
            </a:endParaRPr>
          </a:p>
          <a:p>
            <a:pPr algn="ctr"/>
            <a:r>
              <a:rPr lang="en-US" sz="3200" dirty="0">
                <a:latin typeface="Arial Rounded MT Bold" panose="020F0704030504030204" pitchFamily="34" charset="0"/>
              </a:rPr>
              <a:t>The course of the choice</a:t>
            </a:r>
            <a:r>
              <a:rPr lang="uk-UA" sz="3200" dirty="0"/>
              <a:t> </a:t>
            </a:r>
            <a:r>
              <a:rPr lang="en-US" sz="3200" dirty="0">
                <a:latin typeface="Arial Rounded MT Bold" panose="020F0704030504030204" pitchFamily="34" charset="0"/>
              </a:rPr>
              <a:t>for the training of students (specialists of the second (master's) level of higher education) </a:t>
            </a:r>
            <a:r>
              <a:rPr lang="en-US" sz="3200" dirty="0" smtClean="0">
                <a:latin typeface="Arial Rounded MT Bold" panose="020F0704030504030204" pitchFamily="34" charset="0"/>
              </a:rPr>
              <a:t>4</a:t>
            </a:r>
            <a:r>
              <a:rPr lang="uk-UA" sz="3200" dirty="0" smtClean="0"/>
              <a:t> </a:t>
            </a:r>
            <a:r>
              <a:rPr lang="en-US" sz="3200" smtClean="0">
                <a:latin typeface="Arial Rounded MT Bold" panose="020F0704030504030204" pitchFamily="34" charset="0"/>
              </a:rPr>
              <a:t>course</a:t>
            </a:r>
            <a:endParaRPr lang="en-US" sz="3200" dirty="0">
              <a:latin typeface="Arial Rounded MT Bold" panose="020F0704030504030204" pitchFamily="34" charset="0"/>
            </a:endParaRPr>
          </a:p>
          <a:p>
            <a:pPr algn="ctr"/>
            <a:r>
              <a:rPr lang="en-US" sz="3200" dirty="0">
                <a:latin typeface="Arial Rounded MT Bold" panose="020F0704030504030204" pitchFamily="34" charset="0"/>
              </a:rPr>
              <a:t>specialty 221 “Dentistry"</a:t>
            </a:r>
            <a:endParaRPr lang="uk-UA" sz="3200" dirty="0"/>
          </a:p>
          <a:p>
            <a:pPr algn="ctr"/>
            <a:endParaRPr lang="uk-UA" sz="4000" b="1" dirty="0"/>
          </a:p>
          <a:p>
            <a:pPr algn="ctr"/>
            <a:endParaRPr lang="uk-UA" sz="4000" b="1" dirty="0"/>
          </a:p>
          <a:p>
            <a:pPr algn="ctr"/>
            <a:endParaRPr lang="uk-UA" sz="4000" b="1" dirty="0"/>
          </a:p>
          <a:p>
            <a:endParaRPr lang="uk-UA" dirty="0"/>
          </a:p>
        </p:txBody>
      </p:sp>
    </p:spTree>
    <p:extLst>
      <p:ext uri="{BB962C8B-B14F-4D97-AF65-F5344CB8AC3E}">
        <p14:creationId xmlns:p14="http://schemas.microsoft.com/office/powerpoint/2010/main" xmlns="" val="39944956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uk-UA"/>
          </a:p>
        </p:txBody>
      </p:sp>
      <p:pic>
        <p:nvPicPr>
          <p:cNvPr id="5" name="Рисунок 4"/>
          <p:cNvPicPr>
            <a:picLocks noChangeAspect="1"/>
          </p:cNvPicPr>
          <p:nvPr/>
        </p:nvPicPr>
        <p:blipFill rotWithShape="1">
          <a:blip r:embed="rId2" cstate="print"/>
          <a:srcRect b="78179"/>
          <a:stretch/>
        </p:blipFill>
        <p:spPr>
          <a:xfrm>
            <a:off x="-16763" y="0"/>
            <a:ext cx="12208763" cy="1998021"/>
          </a:xfrm>
          <a:prstGeom prst="rect">
            <a:avLst/>
          </a:prstGeom>
        </p:spPr>
      </p:pic>
      <p:pic>
        <p:nvPicPr>
          <p:cNvPr id="6" name="Рисунок 5"/>
          <p:cNvPicPr>
            <a:picLocks noChangeAspect="1"/>
          </p:cNvPicPr>
          <p:nvPr/>
        </p:nvPicPr>
        <p:blipFill rotWithShape="1">
          <a:blip r:embed="rId2" cstate="print"/>
          <a:srcRect t="84643"/>
          <a:stretch/>
        </p:blipFill>
        <p:spPr>
          <a:xfrm>
            <a:off x="0" y="5444837"/>
            <a:ext cx="12192000" cy="1413163"/>
          </a:xfrm>
          <a:prstGeom prst="rect">
            <a:avLst/>
          </a:prstGeom>
        </p:spPr>
      </p:pic>
      <p:sp>
        <p:nvSpPr>
          <p:cNvPr id="8" name="TextBox 7"/>
          <p:cNvSpPr txBox="1"/>
          <p:nvPr/>
        </p:nvSpPr>
        <p:spPr>
          <a:xfrm>
            <a:off x="0" y="1998021"/>
            <a:ext cx="12192000" cy="2554545"/>
          </a:xfrm>
          <a:prstGeom prst="rect">
            <a:avLst/>
          </a:prstGeom>
          <a:noFill/>
        </p:spPr>
        <p:txBody>
          <a:bodyPr wrap="square" rtlCol="0">
            <a:spAutoFit/>
          </a:bodyPr>
          <a:lstStyle/>
          <a:p>
            <a:pPr algn="just"/>
            <a:r>
              <a:rPr lang="en-US" sz="3200" dirty="0">
                <a:latin typeface="Times New Roman" panose="02020603050405020304" pitchFamily="18" charset="0"/>
                <a:cs typeface="Times New Roman" panose="02020603050405020304" pitchFamily="18" charset="0"/>
              </a:rPr>
              <a:t>Dental </a:t>
            </a:r>
            <a:r>
              <a:rPr lang="en-US" sz="3200" dirty="0" err="1">
                <a:latin typeface="Times New Roman" panose="02020603050405020304" pitchFamily="18" charset="0"/>
                <a:cs typeface="Times New Roman" panose="02020603050405020304" pitchFamily="18" charset="0"/>
              </a:rPr>
              <a:t>implantology</a:t>
            </a:r>
            <a:r>
              <a:rPr lang="en-US" sz="3200" dirty="0">
                <a:latin typeface="Times New Roman" panose="02020603050405020304" pitchFamily="18" charset="0"/>
                <a:cs typeface="Times New Roman" panose="02020603050405020304" pitchFamily="18" charset="0"/>
              </a:rPr>
              <a:t> is a branch of practical dentistry that combines the principles of surgical and orthopedic dental treatment and studies the installation of biocompatible with the human body, artificially created foreign bodies (dental implants) in the tissues of the maxillofacial area for further dental prosthetics.</a:t>
            </a:r>
            <a:endParaRPr lang="uk-UA"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8813471"/>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3304937" y="0"/>
            <a:ext cx="8887063" cy="6879772"/>
          </a:xfrm>
          <a:prstGeom prst="rect">
            <a:avLst/>
          </a:prstGeom>
        </p:spPr>
      </p:pic>
      <p:sp>
        <p:nvSpPr>
          <p:cNvPr id="2" name="Заголовок 1"/>
          <p:cNvSpPr>
            <a:spLocks noGrp="1"/>
          </p:cNvSpPr>
          <p:nvPr>
            <p:ph type="title"/>
          </p:nvPr>
        </p:nvSpPr>
        <p:spPr>
          <a:xfrm>
            <a:off x="0" y="1"/>
            <a:ext cx="5660571" cy="6858000"/>
          </a:xfrm>
        </p:spPr>
        <p:txBody>
          <a:bodyPr>
            <a:normAutofit/>
          </a:bodyPr>
          <a:lstStyle/>
          <a:p>
            <a:r>
              <a:rPr lang="en-US" sz="3200" dirty="0">
                <a:latin typeface="Times New Roman" panose="02020603050405020304" pitchFamily="18" charset="0"/>
                <a:cs typeface="Times New Roman" panose="02020603050405020304" pitchFamily="18" charset="0"/>
              </a:rPr>
              <a:t>Dental </a:t>
            </a:r>
            <a:r>
              <a:rPr lang="en-US" sz="3200" dirty="0" err="1">
                <a:latin typeface="Times New Roman" panose="02020603050405020304" pitchFamily="18" charset="0"/>
                <a:cs typeface="Times New Roman" panose="02020603050405020304" pitchFamily="18" charset="0"/>
              </a:rPr>
              <a:t>implantology</a:t>
            </a:r>
            <a:r>
              <a:rPr lang="en-US" sz="3200" dirty="0">
                <a:latin typeface="Times New Roman" panose="02020603050405020304" pitchFamily="18" charset="0"/>
                <a:cs typeface="Times New Roman" panose="02020603050405020304" pitchFamily="18" charset="0"/>
              </a:rPr>
              <a:t> is a modern, progressive and promising branch of practical dentistry that is developing dynamically. Provides maximum physiological and social rehabilitation of dental patients, improves quality of life.</a:t>
            </a:r>
            <a:r>
              <a:rPr lang="uk-UA" sz="3200" dirty="0">
                <a:latin typeface="Times New Roman" panose="02020603050405020304" pitchFamily="18" charset="0"/>
                <a:cs typeface="Times New Roman" panose="02020603050405020304" pitchFamily="18" charset="0"/>
              </a:rPr>
              <a:t/>
            </a:r>
            <a:br>
              <a:rPr lang="uk-UA" sz="3200" dirty="0">
                <a:latin typeface="Times New Roman" panose="02020603050405020304" pitchFamily="18" charset="0"/>
                <a:cs typeface="Times New Roman" panose="02020603050405020304" pitchFamily="18" charset="0"/>
              </a:rPr>
            </a:br>
            <a:endParaRPr lang="uk-UA"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285488365"/>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5370286" y="4964764"/>
            <a:ext cx="6008914" cy="1893236"/>
          </a:xfrm>
          <a:prstGeom prst="rect">
            <a:avLst/>
          </a:prstGeom>
        </p:spPr>
      </p:pic>
      <p:sp>
        <p:nvSpPr>
          <p:cNvPr id="3" name="Прямоугольник 2"/>
          <p:cNvSpPr/>
          <p:nvPr/>
        </p:nvSpPr>
        <p:spPr>
          <a:xfrm>
            <a:off x="348342" y="232230"/>
            <a:ext cx="11742057" cy="4401205"/>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Objectives of the discipline</a:t>
            </a:r>
            <a:r>
              <a:rPr lang="en-US" sz="2800" b="1" dirty="0" smtClean="0">
                <a:latin typeface="Times New Roman" panose="02020603050405020304" pitchFamily="18" charset="0"/>
                <a:cs typeface="Times New Roman" panose="02020603050405020304" pitchFamily="18" charset="0"/>
              </a:rPr>
              <a:t>:</a:t>
            </a:r>
          </a:p>
          <a:p>
            <a:r>
              <a:rPr lang="uk-UA"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form the volume of basic, fundamental medical knowledge that forms the professional competencies of a dentist, orthopedist-</a:t>
            </a:r>
            <a:r>
              <a:rPr lang="en-US" sz="2800" dirty="0" err="1">
                <a:latin typeface="Times New Roman" panose="02020603050405020304" pitchFamily="18" charset="0"/>
                <a:cs typeface="Times New Roman" panose="02020603050405020304" pitchFamily="18" charset="0"/>
              </a:rPr>
              <a:t>implantologist</a:t>
            </a:r>
            <a:r>
              <a:rPr lang="en-US" sz="2800"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Provide a solid theoretical foundation for the future dentist-orthopedist to acquire the basic skills needed in individual professional activities</a:t>
            </a:r>
            <a:r>
              <a:rPr lang="en-US" sz="2800"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form skills in mastering new technologies and methods in the field of dental </a:t>
            </a:r>
            <a:r>
              <a:rPr lang="en-US" sz="2800" dirty="0" err="1">
                <a:latin typeface="Times New Roman" panose="02020603050405020304" pitchFamily="18" charset="0"/>
                <a:cs typeface="Times New Roman" panose="02020603050405020304" pitchFamily="18" charset="0"/>
              </a:rPr>
              <a:t>implantology</a:t>
            </a:r>
            <a:r>
              <a:rPr lang="en-US" sz="2800" dirty="0">
                <a:latin typeface="Times New Roman" panose="02020603050405020304" pitchFamily="18" charset="0"/>
                <a:cs typeface="Times New Roman" panose="02020603050405020304" pitchFamily="18" charset="0"/>
              </a:rPr>
              <a:t> and orthopedic dentistry</a:t>
            </a:r>
            <a:r>
              <a:rPr lang="en-US" sz="2800"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Prepare a specialist for long-term professional activity based on the principles of continuous professional training and the principles of evidence-based medicine</a:t>
            </a:r>
            <a:endParaRPr lang="uk-UA"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40127880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cstate="print"/>
          <a:stretch>
            <a:fillRect/>
          </a:stretch>
        </p:blipFill>
        <p:spPr>
          <a:xfrm>
            <a:off x="0" y="1457325"/>
            <a:ext cx="12192000" cy="5437098"/>
          </a:xfrm>
          <a:prstGeom prst="rect">
            <a:avLst/>
          </a:prstGeom>
        </p:spPr>
      </p:pic>
      <p:pic>
        <p:nvPicPr>
          <p:cNvPr id="2" name="Рисунок 1"/>
          <p:cNvPicPr>
            <a:picLocks noChangeAspect="1"/>
          </p:cNvPicPr>
          <p:nvPr/>
        </p:nvPicPr>
        <p:blipFill rotWithShape="1">
          <a:blip r:embed="rId3" cstate="print"/>
          <a:srcRect b="15556"/>
          <a:stretch/>
        </p:blipFill>
        <p:spPr>
          <a:xfrm>
            <a:off x="4455886" y="0"/>
            <a:ext cx="7736114" cy="3674654"/>
          </a:xfrm>
          <a:prstGeom prst="rect">
            <a:avLst/>
          </a:prstGeom>
        </p:spPr>
      </p:pic>
      <p:sp>
        <p:nvSpPr>
          <p:cNvPr id="3" name="TextBox 2"/>
          <p:cNvSpPr txBox="1"/>
          <p:nvPr/>
        </p:nvSpPr>
        <p:spPr>
          <a:xfrm>
            <a:off x="275772" y="682172"/>
            <a:ext cx="12032343" cy="1857829"/>
          </a:xfrm>
          <a:prstGeom prst="rect">
            <a:avLst/>
          </a:prstGeom>
          <a:noFill/>
        </p:spPr>
        <p:txBody>
          <a:bodyPr wrap="square" rtlCol="0">
            <a:spAutoFit/>
          </a:bodyPr>
          <a:lstStyle/>
          <a:p>
            <a:endParaRPr lang="uk-UA" dirty="0"/>
          </a:p>
        </p:txBody>
      </p:sp>
      <p:pic>
        <p:nvPicPr>
          <p:cNvPr id="4" name="Рисунок 3"/>
          <p:cNvPicPr>
            <a:picLocks noChangeAspect="1"/>
          </p:cNvPicPr>
          <p:nvPr/>
        </p:nvPicPr>
        <p:blipFill>
          <a:blip r:embed="rId4" cstate="print"/>
          <a:stretch>
            <a:fillRect/>
          </a:stretch>
        </p:blipFill>
        <p:spPr>
          <a:xfrm>
            <a:off x="0" y="0"/>
            <a:ext cx="4455886" cy="2460020"/>
          </a:xfrm>
          <a:prstGeom prst="rect">
            <a:avLst/>
          </a:prstGeom>
        </p:spPr>
      </p:pic>
      <p:sp>
        <p:nvSpPr>
          <p:cNvPr id="5" name="TextBox 4"/>
          <p:cNvSpPr txBox="1"/>
          <p:nvPr/>
        </p:nvSpPr>
        <p:spPr>
          <a:xfrm>
            <a:off x="391886" y="2553329"/>
            <a:ext cx="4354286" cy="1200329"/>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Dental implantation is:</a:t>
            </a:r>
            <a:endParaRPr lang="uk-UA" sz="36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0" y="3840049"/>
            <a:ext cx="12192000" cy="1754326"/>
          </a:xfrm>
          <a:prstGeom prst="rect">
            <a:avLst/>
          </a:prstGeom>
          <a:noFill/>
        </p:spPr>
        <p:txBody>
          <a:bodyPr wrap="square" rtlCol="0">
            <a:spAutoFit/>
          </a:bodyPr>
          <a:lstStyle/>
          <a:p>
            <a:pPr algn="just"/>
            <a:r>
              <a:rPr lang="en-US" sz="3600" i="1" dirty="0">
                <a:latin typeface="Times New Roman" panose="02020603050405020304" pitchFamily="18" charset="0"/>
                <a:cs typeface="Times New Roman" panose="02020603050405020304" pitchFamily="18" charset="0"/>
              </a:rPr>
              <a:t>pleasure from the opportunity to give people the joy of life and the pleasure of professional communication with representatives of the elite medical division!</a:t>
            </a:r>
            <a:endParaRPr lang="uk-UA" sz="36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483529136"/>
      </p:ext>
    </p:extLst>
  </p:cSld>
  <p:clrMapOvr>
    <a:masterClrMapping/>
  </p:clrMapOvr>
  <p:transition spd="slow">
    <p:wipe/>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237</Words>
  <Application>Microsoft Office PowerPoint</Application>
  <PresentationFormat>Произвольный</PresentationFormat>
  <Paragraphs>19</Paragraphs>
  <Slides>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vt:i4>
      </vt:variant>
    </vt:vector>
  </HeadingPairs>
  <TitlesOfParts>
    <vt:vector size="6" baseType="lpstr">
      <vt:lpstr>Тема Office</vt:lpstr>
      <vt:lpstr>Слайд 1</vt:lpstr>
      <vt:lpstr>Слайд 2</vt:lpstr>
      <vt:lpstr>Dental implantology is a modern, progressive and promising branch of practical dentistry that is developing dynamically. Provides maximum physiological and social rehabilitation of dental patients, improves quality of life. </vt:lpstr>
      <vt:lpstr>Слайд 4</vt:lpstr>
      <vt:lpstr>Слайд 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2020-12-17T22:42:27Z</dcterms:created>
  <dcterms:modified xsi:type="dcterms:W3CDTF">2022-05-24T20:29:29Z</dcterms:modified>
  <cp:contentStatus>Окончательное</cp:contentStatus>
</cp:coreProperties>
</file>