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42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6/22/2026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088423" y="2804243"/>
            <a:ext cx="9020872" cy="1470025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 </a:t>
            </a:r>
            <a:r>
              <a:rPr lang="uk-UA" b="1" cap="none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ТА ЛАБОРАТОРНЕ МАТЕРІАЛОЗНАВСТВО В СТОМАТОЛОГІЇ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705338" y="103574"/>
            <a:ext cx="1760453" cy="2700669"/>
          </a:xfrm>
          <a:prstGeom prst="rect">
            <a:avLst/>
          </a:prstGeom>
          <a:ln/>
        </p:spPr>
      </p:pic>
      <p:sp>
        <p:nvSpPr>
          <p:cNvPr id="12" name="Прямоугольник 12">
            <a:extLst>
              <a:ext uri="{FF2B5EF4-FFF2-40B4-BE49-F238E27FC236}">
                <a16:creationId xmlns:a16="http://schemas.microsoft.com/office/drawing/2014/main" id="{13D2F05C-A20F-443F-A6F0-0CD58C2F9CDE}"/>
              </a:ext>
            </a:extLst>
          </p:cNvPr>
          <p:cNvSpPr/>
          <p:nvPr/>
        </p:nvSpPr>
        <p:spPr>
          <a:xfrm>
            <a:off x="2668787" y="4394885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4" name="Прямоугольник 9">
            <a:extLst>
              <a:ext uri="{FF2B5EF4-FFF2-40B4-BE49-F238E27FC236}">
                <a16:creationId xmlns:a16="http://schemas.microsoft.com/office/drawing/2014/main" id="{D956D87E-A5B2-421C-A3BB-CB950EF378D7}"/>
              </a:ext>
            </a:extLst>
          </p:cNvPr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287" y="130517"/>
            <a:ext cx="9669426" cy="142203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</a:t>
            </a:r>
            <a:b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11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 </a:t>
            </a:r>
            <a: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та лабораторне матеріалознавство в стоматології</a:t>
            </a:r>
            <a:endParaRPr sz="25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16" y="1552548"/>
            <a:ext cx="10733568" cy="5174935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400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</a:p>
          <a:p>
            <a:pPr lvl="0" algn="just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pPr algn="just">
              <a:spcBef>
                <a:spcPts val="0"/>
              </a:spcBef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 людини та анатомія зубів: знання морфології. Гістологія: розуміння будови емалі, дентину та пульпи. Медична біологія, фізика та хімія: знання про біосумісність, базові поняття про міцність, пружність, теплопровідність та хімічні реакції (окиснення, полімеризація). Біологічна та біоорганічна хімія: розуміння хімічного складу та процесів полімеризації стоматологічних матеріалів. Пропедевтика терапевтичної та ортопедичної стоматології: базові знання про будову зубів та етапи підготовки до пломбування чи протезування.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83" y="65135"/>
            <a:ext cx="5274668" cy="1244008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1520095"/>
            <a:ext cx="5508583" cy="5038854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sz="2800" b="1" u="sng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uk-UA" sz="2600" dirty="0">
                <a:ea typeface="Calibri" panose="020F0502020204030204" pitchFamily="34" charset="0"/>
                <a:cs typeface="Calibri" panose="020F0502020204030204" pitchFamily="34" charset="0"/>
              </a:rPr>
              <a:t>це перехід від теорії до практичного опанування алгоритмів замішування та точного дотримання технології роботи зі стоматологічними матеріалами на до клінічному етапі навчання.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201168"/>
            <a:ext cx="5829071" cy="64556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Формує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«інженерне» мислення стоматолога та чітке розуміння, як працює кожен матеріал.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Розвиває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швидкість рухів під час замішування цементів, гіпсу та силіконів.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Допомагає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навчитися спілкуватися із зубними техніками однією професійною мовою.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Навчає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правильно працювати з обладнанням лабораторії та вимірювальними пристроями.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Забезпечує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надійну базу для роботи без браку й помилок на старших курсах.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7385" y="318977"/>
            <a:ext cx="5644551" cy="6220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Зв'язок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складу та </a:t>
            </a: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властивостей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 як структура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матеріалів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впливає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їхні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клінічні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лабораторні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характеристики.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Вимоги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матеріалів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медико-технічні критерії та призначення різних груп стоматологічних матеріалів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Технології застосування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правила вибору та значення матеріалів для виготовлення ортопедичних конструкцій.</a:t>
            </a: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Ручний інструментарій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правила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гумовими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колбами,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гнучкими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металевими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шпателями, ножами й пальниками.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Вимірювальні пристрої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методику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мікрометрами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, штангенциркулями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колірною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шкалою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Vita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Правила безпеки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алгоритми захисту при роботі з хімічними рідинами, мономерами та кислотами.</a:t>
            </a:r>
            <a:endParaRPr sz="28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496724"/>
            <a:ext cx="5741582" cy="5864551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Трактувати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механічні, технологічні, фізичні, хімічні та біологічні властивості матеріалів для виготовлення ортопедичних конструкцій.</a:t>
            </a:r>
          </a:p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склад і характеристики різних груп стоматологічних матеріалів, чітко оцінюючи вимоги до них.</a:t>
            </a:r>
          </a:p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вибір конкретного матеріалу відповідно до індивідуальної клінічної ситуації та виду протезування пацієнта.</a:t>
            </a:r>
          </a:p>
          <a:p>
            <a:r>
              <a:rPr lang="uk-UA" sz="2600" b="1" dirty="0">
                <a:latin typeface="Calibri" panose="020F0502020204030204" pitchFamily="34" charset="0"/>
                <a:cs typeface="Calibri" panose="020F0502020204030204" pitchFamily="34" charset="0"/>
              </a:rPr>
              <a:t>Здійснювати вибір </a:t>
            </a:r>
            <a:r>
              <a:rPr lang="uk-UA" sz="2600" dirty="0">
                <a:latin typeface="Calibri" panose="020F0502020204030204" pitchFamily="34" charset="0"/>
                <a:cs typeface="Calibri" panose="020F0502020204030204" pitchFamily="34" charset="0"/>
              </a:rPr>
              <a:t>— підбирати оптимальний матеріал для ортопедичних конструкцій під клінічну ситуацію.</a:t>
            </a:r>
          </a:p>
          <a:p>
            <a:pPr lvl="0"/>
            <a:endParaRPr lang="uk-UA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6446594-CA94-41F5-89A6-AE61F666A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7140"/>
            <a:ext cx="5876260" cy="5723719"/>
          </a:xfrm>
        </p:spPr>
        <p:txBody>
          <a:bodyPr>
            <a:normAutofit/>
          </a:bodyPr>
          <a:lstStyle/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Проводити маніпуляції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чітко виконувати алгоритми замішування та підготовки мас (від цементів до силіконів).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Враховувати час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безпомилково обирати відбитковий матеріал та контролювати час його «робочого стану».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Захистити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практику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чітко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дотримуватись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правил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агресивними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мономерами та кислотами.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Застосовувати знання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інтегрувати навички в ортопедичну, терапевтичну, хірургічну та дитячу стоматологію.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24B6BE54-F9F5-4535-9EEC-7925610F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5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балів за всі види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 діяльності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4347382"/>
            <a:ext cx="3607682" cy="2148315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…..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….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Бажано додати фото розробників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650736" y="2244060"/>
            <a:ext cx="50440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 Героїв поліції, 34 (вхід з території університету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ort.stom@vnmu.edu.ua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347</TotalTime>
  <Words>569</Words>
  <Application>Microsoft Office PowerPoint</Application>
  <PresentationFormat>Широкий екран</PresentationFormat>
  <Paragraphs>60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Calibri</vt:lpstr>
      <vt:lpstr>Corbel</vt:lpstr>
      <vt:lpstr>Gill Sans MT</vt:lpstr>
      <vt:lpstr>Parcel</vt:lpstr>
      <vt:lpstr>ВК 2.13 КЛІНІЧНЕ ТА ЛАБОРАТОРНЕ МАТЕРІАЛОЗНАВСТВО В СТОМАТОЛОГІЇ</vt:lpstr>
      <vt:lpstr>Паспорт ОСВІТНЬОГО Компонента  ВК 2.13 Клінічне та лабораторне матеріалознавство в стоматології</vt:lpstr>
      <vt:lpstr>ЧОМУ ВАРТО ОБРАТИ цей курс</vt:lpstr>
      <vt:lpstr>Що ви будете вивчати</vt:lpstr>
      <vt:lpstr>Що ви зможете  за умови опанування курсу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27</cp:revision>
  <dcterms:created xsi:type="dcterms:W3CDTF">2026-04-08T10:22:59Z</dcterms:created>
  <dcterms:modified xsi:type="dcterms:W3CDTF">2026-06-22T13:11:41Z</dcterms:modified>
</cp:coreProperties>
</file>