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57" r:id="rId3"/>
    <p:sldId id="258" r:id="rId4"/>
    <p:sldId id="273" r:id="rId5"/>
    <p:sldId id="260" r:id="rId6"/>
    <p:sldId id="261" r:id="rId7"/>
    <p:sldId id="262" r:id="rId8"/>
    <p:sldId id="263" r:id="rId9"/>
    <p:sldId id="264" r:id="rId10"/>
    <p:sldId id="265" r:id="rId11"/>
    <p:sldId id="266" r:id="rId12"/>
    <p:sldId id="274" r:id="rId13"/>
    <p:sldId id="276" r:id="rId14"/>
    <p:sldId id="269" r:id="rId15"/>
    <p:sldId id="270" r:id="rId16"/>
    <p:sldId id="271" r:id="rId17"/>
    <p:sldId id="272" r:id="rId18"/>
  </p:sldIdLst>
  <p:sldSz cx="12192000" cy="6858000"/>
  <p:notesSz cx="12192000" cy="6858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59" autoAdjust="0"/>
    <p:restoredTop sz="94660"/>
  </p:normalViewPr>
  <p:slideViewPr>
    <p:cSldViewPr>
      <p:cViewPr varScale="1">
        <p:scale>
          <a:sx n="69" d="100"/>
          <a:sy n="69" d="100"/>
        </p:scale>
        <p:origin x="-798" y="-90"/>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Slide">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9371076" y="1524"/>
            <a:ext cx="1219200" cy="6858000"/>
          </a:xfrm>
          <a:custGeom>
            <a:avLst/>
            <a:gdLst/>
            <a:ahLst/>
            <a:cxnLst/>
            <a:rect l="l" t="t" r="r" b="b"/>
            <a:pathLst>
              <a:path w="1219200" h="6858000">
                <a:moveTo>
                  <a:pt x="0" y="0"/>
                </a:moveTo>
                <a:lnTo>
                  <a:pt x="1219200" y="6857999"/>
                </a:lnTo>
              </a:path>
            </a:pathLst>
          </a:custGeom>
          <a:ln w="9144">
            <a:solidFill>
              <a:srgbClr val="BEBEBE"/>
            </a:solidFill>
          </a:ln>
        </p:spPr>
        <p:txBody>
          <a:bodyPr wrap="square" lIns="0" tIns="0" rIns="0" bIns="0" rtlCol="0"/>
          <a:lstStyle/>
          <a:p>
            <a:endParaRPr/>
          </a:p>
        </p:txBody>
      </p:sp>
      <p:sp>
        <p:nvSpPr>
          <p:cNvPr id="17" name="bg object 17"/>
          <p:cNvSpPr/>
          <p:nvPr/>
        </p:nvSpPr>
        <p:spPr>
          <a:xfrm>
            <a:off x="7426452" y="3683507"/>
            <a:ext cx="4763770" cy="3176905"/>
          </a:xfrm>
          <a:custGeom>
            <a:avLst/>
            <a:gdLst/>
            <a:ahLst/>
            <a:cxnLst/>
            <a:rect l="l" t="t" r="r" b="b"/>
            <a:pathLst>
              <a:path w="4763770" h="3176904">
                <a:moveTo>
                  <a:pt x="4763516" y="0"/>
                </a:moveTo>
                <a:lnTo>
                  <a:pt x="0" y="3176586"/>
                </a:lnTo>
              </a:path>
            </a:pathLst>
          </a:custGeom>
          <a:ln w="9143">
            <a:solidFill>
              <a:srgbClr val="D9D9D9"/>
            </a:solidFill>
          </a:ln>
        </p:spPr>
        <p:txBody>
          <a:bodyPr wrap="square" lIns="0" tIns="0" rIns="0" bIns="0" rtlCol="0"/>
          <a:lstStyle/>
          <a:p>
            <a:endParaRPr/>
          </a:p>
        </p:txBody>
      </p:sp>
      <p:sp>
        <p:nvSpPr>
          <p:cNvPr id="18" name="bg object 18"/>
          <p:cNvSpPr/>
          <p:nvPr/>
        </p:nvSpPr>
        <p:spPr>
          <a:xfrm>
            <a:off x="9180577" y="0"/>
            <a:ext cx="3008630" cy="6858000"/>
          </a:xfrm>
          <a:custGeom>
            <a:avLst/>
            <a:gdLst/>
            <a:ahLst/>
            <a:cxnLst/>
            <a:rect l="l" t="t" r="r" b="b"/>
            <a:pathLst>
              <a:path w="3008629" h="6858000">
                <a:moveTo>
                  <a:pt x="3008374" y="0"/>
                </a:moveTo>
                <a:lnTo>
                  <a:pt x="2043498" y="0"/>
                </a:lnTo>
                <a:lnTo>
                  <a:pt x="0" y="6857996"/>
                </a:lnTo>
                <a:lnTo>
                  <a:pt x="3008374" y="6857996"/>
                </a:lnTo>
                <a:lnTo>
                  <a:pt x="3008374" y="0"/>
                </a:lnTo>
                <a:close/>
              </a:path>
            </a:pathLst>
          </a:custGeom>
          <a:solidFill>
            <a:srgbClr val="90C225">
              <a:alpha val="30195"/>
            </a:srgbClr>
          </a:solidFill>
        </p:spPr>
        <p:txBody>
          <a:bodyPr wrap="square" lIns="0" tIns="0" rIns="0" bIns="0" rtlCol="0"/>
          <a:lstStyle/>
          <a:p>
            <a:endParaRPr/>
          </a:p>
        </p:txBody>
      </p:sp>
      <p:sp>
        <p:nvSpPr>
          <p:cNvPr id="19" name="bg object 19"/>
          <p:cNvSpPr/>
          <p:nvPr/>
        </p:nvSpPr>
        <p:spPr>
          <a:xfrm>
            <a:off x="9605858" y="0"/>
            <a:ext cx="2586355" cy="6858000"/>
          </a:xfrm>
          <a:custGeom>
            <a:avLst/>
            <a:gdLst/>
            <a:ahLst/>
            <a:cxnLst/>
            <a:rect l="l" t="t" r="r" b="b"/>
            <a:pathLst>
              <a:path w="2586354" h="6858000">
                <a:moveTo>
                  <a:pt x="2586141" y="0"/>
                </a:moveTo>
                <a:lnTo>
                  <a:pt x="0" y="0"/>
                </a:lnTo>
                <a:lnTo>
                  <a:pt x="1207429" y="6857996"/>
                </a:lnTo>
                <a:lnTo>
                  <a:pt x="2586141" y="6857996"/>
                </a:lnTo>
                <a:lnTo>
                  <a:pt x="2586141" y="0"/>
                </a:lnTo>
                <a:close/>
              </a:path>
            </a:pathLst>
          </a:custGeom>
          <a:solidFill>
            <a:srgbClr val="90C225">
              <a:alpha val="19999"/>
            </a:srgbClr>
          </a:solidFill>
        </p:spPr>
        <p:txBody>
          <a:bodyPr wrap="square" lIns="0" tIns="0" rIns="0" bIns="0" rtlCol="0"/>
          <a:lstStyle/>
          <a:p>
            <a:endParaRPr/>
          </a:p>
        </p:txBody>
      </p:sp>
      <p:sp>
        <p:nvSpPr>
          <p:cNvPr id="20" name="bg object 20"/>
          <p:cNvSpPr/>
          <p:nvPr/>
        </p:nvSpPr>
        <p:spPr>
          <a:xfrm>
            <a:off x="8933688" y="3048000"/>
            <a:ext cx="3258820" cy="3810000"/>
          </a:xfrm>
          <a:custGeom>
            <a:avLst/>
            <a:gdLst/>
            <a:ahLst/>
            <a:cxnLst/>
            <a:rect l="l" t="t" r="r" b="b"/>
            <a:pathLst>
              <a:path w="3258820" h="3810000">
                <a:moveTo>
                  <a:pt x="3258311" y="0"/>
                </a:moveTo>
                <a:lnTo>
                  <a:pt x="0" y="3809999"/>
                </a:lnTo>
                <a:lnTo>
                  <a:pt x="3258311" y="3809999"/>
                </a:lnTo>
                <a:lnTo>
                  <a:pt x="3258311" y="0"/>
                </a:lnTo>
                <a:close/>
              </a:path>
            </a:pathLst>
          </a:custGeom>
          <a:solidFill>
            <a:srgbClr val="539F20">
              <a:alpha val="72155"/>
            </a:srgbClr>
          </a:solidFill>
        </p:spPr>
        <p:txBody>
          <a:bodyPr wrap="square" lIns="0" tIns="0" rIns="0" bIns="0" rtlCol="0"/>
          <a:lstStyle/>
          <a:p>
            <a:endParaRPr/>
          </a:p>
        </p:txBody>
      </p:sp>
      <p:sp>
        <p:nvSpPr>
          <p:cNvPr id="21" name="bg object 21"/>
          <p:cNvSpPr/>
          <p:nvPr/>
        </p:nvSpPr>
        <p:spPr>
          <a:xfrm>
            <a:off x="9339312" y="0"/>
            <a:ext cx="2849880" cy="6858000"/>
          </a:xfrm>
          <a:custGeom>
            <a:avLst/>
            <a:gdLst/>
            <a:ahLst/>
            <a:cxnLst/>
            <a:rect l="l" t="t" r="r" b="b"/>
            <a:pathLst>
              <a:path w="2849879" h="6858000">
                <a:moveTo>
                  <a:pt x="2849639" y="0"/>
                </a:moveTo>
                <a:lnTo>
                  <a:pt x="0" y="0"/>
                </a:lnTo>
                <a:lnTo>
                  <a:pt x="2466225" y="6857996"/>
                </a:lnTo>
                <a:lnTo>
                  <a:pt x="2849639" y="6857996"/>
                </a:lnTo>
                <a:lnTo>
                  <a:pt x="2849639" y="0"/>
                </a:lnTo>
                <a:close/>
              </a:path>
            </a:pathLst>
          </a:custGeom>
          <a:solidFill>
            <a:srgbClr val="3E7818">
              <a:alpha val="70195"/>
            </a:srgbClr>
          </a:solidFill>
        </p:spPr>
        <p:txBody>
          <a:bodyPr wrap="square" lIns="0" tIns="0" rIns="0" bIns="0" rtlCol="0"/>
          <a:lstStyle/>
          <a:p>
            <a:endParaRPr/>
          </a:p>
        </p:txBody>
      </p:sp>
      <p:sp>
        <p:nvSpPr>
          <p:cNvPr id="22" name="bg object 22"/>
          <p:cNvSpPr/>
          <p:nvPr/>
        </p:nvSpPr>
        <p:spPr>
          <a:xfrm>
            <a:off x="10899649" y="0"/>
            <a:ext cx="1289685" cy="6858000"/>
          </a:xfrm>
          <a:custGeom>
            <a:avLst/>
            <a:gdLst/>
            <a:ahLst/>
            <a:cxnLst/>
            <a:rect l="l" t="t" r="r" b="b"/>
            <a:pathLst>
              <a:path w="1289684" h="6858000">
                <a:moveTo>
                  <a:pt x="1289303" y="0"/>
                </a:moveTo>
                <a:lnTo>
                  <a:pt x="1017690" y="0"/>
                </a:lnTo>
                <a:lnTo>
                  <a:pt x="0" y="6857996"/>
                </a:lnTo>
                <a:lnTo>
                  <a:pt x="1289303" y="6857996"/>
                </a:lnTo>
                <a:lnTo>
                  <a:pt x="1289303" y="0"/>
                </a:lnTo>
                <a:close/>
              </a:path>
            </a:pathLst>
          </a:custGeom>
          <a:solidFill>
            <a:srgbClr val="C0E374">
              <a:alpha val="70195"/>
            </a:srgbClr>
          </a:solidFill>
        </p:spPr>
        <p:txBody>
          <a:bodyPr wrap="square" lIns="0" tIns="0" rIns="0" bIns="0" rtlCol="0"/>
          <a:lstStyle/>
          <a:p>
            <a:endParaRPr/>
          </a:p>
        </p:txBody>
      </p:sp>
      <p:sp>
        <p:nvSpPr>
          <p:cNvPr id="23" name="bg object 23"/>
          <p:cNvSpPr/>
          <p:nvPr/>
        </p:nvSpPr>
        <p:spPr>
          <a:xfrm>
            <a:off x="10940749" y="0"/>
            <a:ext cx="1248410" cy="6858000"/>
          </a:xfrm>
          <a:custGeom>
            <a:avLst/>
            <a:gdLst/>
            <a:ahLst/>
            <a:cxnLst/>
            <a:rect l="l" t="t" r="r" b="b"/>
            <a:pathLst>
              <a:path w="1248409" h="6858000">
                <a:moveTo>
                  <a:pt x="1248203" y="0"/>
                </a:moveTo>
                <a:lnTo>
                  <a:pt x="0" y="0"/>
                </a:lnTo>
                <a:lnTo>
                  <a:pt x="1107740" y="6857996"/>
                </a:lnTo>
                <a:lnTo>
                  <a:pt x="1248203" y="6857996"/>
                </a:lnTo>
                <a:lnTo>
                  <a:pt x="1248203" y="0"/>
                </a:lnTo>
                <a:close/>
              </a:path>
            </a:pathLst>
          </a:custGeom>
          <a:solidFill>
            <a:srgbClr val="90C225">
              <a:alpha val="65097"/>
            </a:srgbClr>
          </a:solidFill>
        </p:spPr>
        <p:txBody>
          <a:bodyPr wrap="square" lIns="0" tIns="0" rIns="0" bIns="0" rtlCol="0"/>
          <a:lstStyle/>
          <a:p>
            <a:endParaRPr/>
          </a:p>
        </p:txBody>
      </p:sp>
      <p:sp>
        <p:nvSpPr>
          <p:cNvPr id="24" name="bg object 24"/>
          <p:cNvSpPr/>
          <p:nvPr/>
        </p:nvSpPr>
        <p:spPr>
          <a:xfrm>
            <a:off x="10372344" y="3590543"/>
            <a:ext cx="1816735" cy="3267710"/>
          </a:xfrm>
          <a:custGeom>
            <a:avLst/>
            <a:gdLst/>
            <a:ahLst/>
            <a:cxnLst/>
            <a:rect l="l" t="t" r="r" b="b"/>
            <a:pathLst>
              <a:path w="1816734" h="3267709">
                <a:moveTo>
                  <a:pt x="1816607" y="0"/>
                </a:moveTo>
                <a:lnTo>
                  <a:pt x="0" y="3267455"/>
                </a:lnTo>
                <a:lnTo>
                  <a:pt x="1816607" y="3267455"/>
                </a:lnTo>
                <a:lnTo>
                  <a:pt x="1816607" y="0"/>
                </a:lnTo>
                <a:close/>
              </a:path>
            </a:pathLst>
          </a:custGeom>
          <a:solidFill>
            <a:srgbClr val="90C225">
              <a:alpha val="79998"/>
            </a:srgbClr>
          </a:solidFill>
        </p:spPr>
        <p:txBody>
          <a:bodyPr wrap="square" lIns="0" tIns="0" rIns="0" bIns="0" rtlCol="0"/>
          <a:lstStyle/>
          <a:p>
            <a:endParaRPr/>
          </a:p>
        </p:txBody>
      </p:sp>
      <p:sp>
        <p:nvSpPr>
          <p:cNvPr id="25" name="bg object 25"/>
          <p:cNvSpPr/>
          <p:nvPr/>
        </p:nvSpPr>
        <p:spPr>
          <a:xfrm>
            <a:off x="0" y="4014215"/>
            <a:ext cx="448309" cy="2844165"/>
          </a:xfrm>
          <a:custGeom>
            <a:avLst/>
            <a:gdLst/>
            <a:ahLst/>
            <a:cxnLst/>
            <a:rect l="l" t="t" r="r" b="b"/>
            <a:pathLst>
              <a:path w="448309" h="2844165">
                <a:moveTo>
                  <a:pt x="0" y="0"/>
                </a:moveTo>
                <a:lnTo>
                  <a:pt x="0" y="2843783"/>
                </a:lnTo>
                <a:lnTo>
                  <a:pt x="448056" y="2843783"/>
                </a:lnTo>
                <a:lnTo>
                  <a:pt x="0" y="0"/>
                </a:lnTo>
                <a:close/>
              </a:path>
            </a:pathLst>
          </a:custGeom>
          <a:solidFill>
            <a:srgbClr val="90C225">
              <a:alpha val="85096"/>
            </a:srgbClr>
          </a:solidFill>
        </p:spPr>
        <p:txBody>
          <a:bodyPr wrap="square" lIns="0" tIns="0" rIns="0" bIns="0" rtlCol="0"/>
          <a:lstStyle/>
          <a:p>
            <a:endParaRPr/>
          </a:p>
        </p:txBody>
      </p:sp>
      <p:sp>
        <p:nvSpPr>
          <p:cNvPr id="2" name="Holder 2"/>
          <p:cNvSpPr>
            <a:spLocks noGrp="1"/>
          </p:cNvSpPr>
          <p:nvPr>
            <p:ph type="ctrTitle"/>
          </p:nvPr>
        </p:nvSpPr>
        <p:spPr>
          <a:xfrm>
            <a:off x="586231" y="257683"/>
            <a:ext cx="11019536" cy="787400"/>
          </a:xfrm>
          <a:prstGeom prst="rect">
            <a:avLst/>
          </a:prstGeom>
        </p:spPr>
        <p:txBody>
          <a:bodyPr wrap="square" lIns="0" tIns="0" rIns="0" bIns="0">
            <a:spAutoFit/>
          </a:bodyPr>
          <a:lstStyle>
            <a:lvl1pPr>
              <a:defRPr b="0" i="0">
                <a:solidFill>
                  <a:schemeClr val="tx1"/>
                </a:solidFill>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5/6/2021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1" i="0">
                <a:solidFill>
                  <a:srgbClr val="92D050"/>
                </a:solidFill>
                <a:latin typeface="Times New Roman"/>
                <a:cs typeface="Times New Roman"/>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5/6/2021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1" i="0">
                <a:solidFill>
                  <a:srgbClr val="92D050"/>
                </a:solidFill>
                <a:latin typeface="Times New Roman"/>
                <a:cs typeface="Times New Roman"/>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5/6/2021</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9371076" y="1524"/>
            <a:ext cx="1219200" cy="6858000"/>
          </a:xfrm>
          <a:custGeom>
            <a:avLst/>
            <a:gdLst/>
            <a:ahLst/>
            <a:cxnLst/>
            <a:rect l="l" t="t" r="r" b="b"/>
            <a:pathLst>
              <a:path w="1219200" h="6858000">
                <a:moveTo>
                  <a:pt x="0" y="0"/>
                </a:moveTo>
                <a:lnTo>
                  <a:pt x="1219200" y="6857999"/>
                </a:lnTo>
              </a:path>
            </a:pathLst>
          </a:custGeom>
          <a:ln w="9144">
            <a:solidFill>
              <a:srgbClr val="BEBEBE"/>
            </a:solidFill>
          </a:ln>
        </p:spPr>
        <p:txBody>
          <a:bodyPr wrap="square" lIns="0" tIns="0" rIns="0" bIns="0" rtlCol="0"/>
          <a:lstStyle/>
          <a:p>
            <a:endParaRPr/>
          </a:p>
        </p:txBody>
      </p:sp>
      <p:sp>
        <p:nvSpPr>
          <p:cNvPr id="17" name="bg object 17"/>
          <p:cNvSpPr/>
          <p:nvPr/>
        </p:nvSpPr>
        <p:spPr>
          <a:xfrm>
            <a:off x="7426452" y="3683507"/>
            <a:ext cx="4763770" cy="3176905"/>
          </a:xfrm>
          <a:custGeom>
            <a:avLst/>
            <a:gdLst/>
            <a:ahLst/>
            <a:cxnLst/>
            <a:rect l="l" t="t" r="r" b="b"/>
            <a:pathLst>
              <a:path w="4763770" h="3176904">
                <a:moveTo>
                  <a:pt x="4763516" y="0"/>
                </a:moveTo>
                <a:lnTo>
                  <a:pt x="0" y="3176586"/>
                </a:lnTo>
              </a:path>
            </a:pathLst>
          </a:custGeom>
          <a:ln w="9143">
            <a:solidFill>
              <a:srgbClr val="D9D9D9"/>
            </a:solidFill>
          </a:ln>
        </p:spPr>
        <p:txBody>
          <a:bodyPr wrap="square" lIns="0" tIns="0" rIns="0" bIns="0" rtlCol="0"/>
          <a:lstStyle/>
          <a:p>
            <a:endParaRPr/>
          </a:p>
        </p:txBody>
      </p:sp>
      <p:sp>
        <p:nvSpPr>
          <p:cNvPr id="18" name="bg object 18"/>
          <p:cNvSpPr/>
          <p:nvPr/>
        </p:nvSpPr>
        <p:spPr>
          <a:xfrm>
            <a:off x="9180577" y="0"/>
            <a:ext cx="3008630" cy="6858000"/>
          </a:xfrm>
          <a:custGeom>
            <a:avLst/>
            <a:gdLst/>
            <a:ahLst/>
            <a:cxnLst/>
            <a:rect l="l" t="t" r="r" b="b"/>
            <a:pathLst>
              <a:path w="3008629" h="6858000">
                <a:moveTo>
                  <a:pt x="3008374" y="0"/>
                </a:moveTo>
                <a:lnTo>
                  <a:pt x="2043498" y="0"/>
                </a:lnTo>
                <a:lnTo>
                  <a:pt x="0" y="6857996"/>
                </a:lnTo>
                <a:lnTo>
                  <a:pt x="3008374" y="6857996"/>
                </a:lnTo>
                <a:lnTo>
                  <a:pt x="3008374" y="0"/>
                </a:lnTo>
                <a:close/>
              </a:path>
            </a:pathLst>
          </a:custGeom>
          <a:solidFill>
            <a:srgbClr val="90C225">
              <a:alpha val="30195"/>
            </a:srgbClr>
          </a:solidFill>
        </p:spPr>
        <p:txBody>
          <a:bodyPr wrap="square" lIns="0" tIns="0" rIns="0" bIns="0" rtlCol="0"/>
          <a:lstStyle/>
          <a:p>
            <a:endParaRPr/>
          </a:p>
        </p:txBody>
      </p:sp>
      <p:sp>
        <p:nvSpPr>
          <p:cNvPr id="19" name="bg object 19"/>
          <p:cNvSpPr/>
          <p:nvPr/>
        </p:nvSpPr>
        <p:spPr>
          <a:xfrm>
            <a:off x="9605858" y="0"/>
            <a:ext cx="2586355" cy="6858000"/>
          </a:xfrm>
          <a:custGeom>
            <a:avLst/>
            <a:gdLst/>
            <a:ahLst/>
            <a:cxnLst/>
            <a:rect l="l" t="t" r="r" b="b"/>
            <a:pathLst>
              <a:path w="2586354" h="6858000">
                <a:moveTo>
                  <a:pt x="2586141" y="0"/>
                </a:moveTo>
                <a:lnTo>
                  <a:pt x="0" y="0"/>
                </a:lnTo>
                <a:lnTo>
                  <a:pt x="1207429" y="6857996"/>
                </a:lnTo>
                <a:lnTo>
                  <a:pt x="2586141" y="6857996"/>
                </a:lnTo>
                <a:lnTo>
                  <a:pt x="2586141" y="0"/>
                </a:lnTo>
                <a:close/>
              </a:path>
            </a:pathLst>
          </a:custGeom>
          <a:solidFill>
            <a:srgbClr val="90C225">
              <a:alpha val="19999"/>
            </a:srgbClr>
          </a:solidFill>
        </p:spPr>
        <p:txBody>
          <a:bodyPr wrap="square" lIns="0" tIns="0" rIns="0" bIns="0" rtlCol="0"/>
          <a:lstStyle/>
          <a:p>
            <a:endParaRPr/>
          </a:p>
        </p:txBody>
      </p:sp>
      <p:sp>
        <p:nvSpPr>
          <p:cNvPr id="20" name="bg object 20"/>
          <p:cNvSpPr/>
          <p:nvPr/>
        </p:nvSpPr>
        <p:spPr>
          <a:xfrm>
            <a:off x="8933688" y="3048000"/>
            <a:ext cx="3258820" cy="3810000"/>
          </a:xfrm>
          <a:custGeom>
            <a:avLst/>
            <a:gdLst/>
            <a:ahLst/>
            <a:cxnLst/>
            <a:rect l="l" t="t" r="r" b="b"/>
            <a:pathLst>
              <a:path w="3258820" h="3810000">
                <a:moveTo>
                  <a:pt x="3258311" y="0"/>
                </a:moveTo>
                <a:lnTo>
                  <a:pt x="0" y="3809999"/>
                </a:lnTo>
                <a:lnTo>
                  <a:pt x="3258311" y="3809999"/>
                </a:lnTo>
                <a:lnTo>
                  <a:pt x="3258311" y="0"/>
                </a:lnTo>
                <a:close/>
              </a:path>
            </a:pathLst>
          </a:custGeom>
          <a:solidFill>
            <a:srgbClr val="539F20">
              <a:alpha val="72155"/>
            </a:srgbClr>
          </a:solidFill>
        </p:spPr>
        <p:txBody>
          <a:bodyPr wrap="square" lIns="0" tIns="0" rIns="0" bIns="0" rtlCol="0"/>
          <a:lstStyle/>
          <a:p>
            <a:endParaRPr/>
          </a:p>
        </p:txBody>
      </p:sp>
      <p:sp>
        <p:nvSpPr>
          <p:cNvPr id="21" name="bg object 21"/>
          <p:cNvSpPr/>
          <p:nvPr/>
        </p:nvSpPr>
        <p:spPr>
          <a:xfrm>
            <a:off x="9339312" y="0"/>
            <a:ext cx="2849880" cy="6858000"/>
          </a:xfrm>
          <a:custGeom>
            <a:avLst/>
            <a:gdLst/>
            <a:ahLst/>
            <a:cxnLst/>
            <a:rect l="l" t="t" r="r" b="b"/>
            <a:pathLst>
              <a:path w="2849879" h="6858000">
                <a:moveTo>
                  <a:pt x="2849639" y="0"/>
                </a:moveTo>
                <a:lnTo>
                  <a:pt x="0" y="0"/>
                </a:lnTo>
                <a:lnTo>
                  <a:pt x="2466225" y="6857996"/>
                </a:lnTo>
                <a:lnTo>
                  <a:pt x="2849639" y="6857996"/>
                </a:lnTo>
                <a:lnTo>
                  <a:pt x="2849639" y="0"/>
                </a:lnTo>
                <a:close/>
              </a:path>
            </a:pathLst>
          </a:custGeom>
          <a:solidFill>
            <a:srgbClr val="3E7818">
              <a:alpha val="70195"/>
            </a:srgbClr>
          </a:solidFill>
        </p:spPr>
        <p:txBody>
          <a:bodyPr wrap="square" lIns="0" tIns="0" rIns="0" bIns="0" rtlCol="0"/>
          <a:lstStyle/>
          <a:p>
            <a:endParaRPr/>
          </a:p>
        </p:txBody>
      </p:sp>
      <p:sp>
        <p:nvSpPr>
          <p:cNvPr id="22" name="bg object 22"/>
          <p:cNvSpPr/>
          <p:nvPr/>
        </p:nvSpPr>
        <p:spPr>
          <a:xfrm>
            <a:off x="10899649" y="0"/>
            <a:ext cx="1289685" cy="6858000"/>
          </a:xfrm>
          <a:custGeom>
            <a:avLst/>
            <a:gdLst/>
            <a:ahLst/>
            <a:cxnLst/>
            <a:rect l="l" t="t" r="r" b="b"/>
            <a:pathLst>
              <a:path w="1289684" h="6858000">
                <a:moveTo>
                  <a:pt x="1289303" y="0"/>
                </a:moveTo>
                <a:lnTo>
                  <a:pt x="1017690" y="0"/>
                </a:lnTo>
                <a:lnTo>
                  <a:pt x="0" y="6857996"/>
                </a:lnTo>
                <a:lnTo>
                  <a:pt x="1289303" y="6857996"/>
                </a:lnTo>
                <a:lnTo>
                  <a:pt x="1289303" y="0"/>
                </a:lnTo>
                <a:close/>
              </a:path>
            </a:pathLst>
          </a:custGeom>
          <a:solidFill>
            <a:srgbClr val="C0E374">
              <a:alpha val="70195"/>
            </a:srgbClr>
          </a:solidFill>
        </p:spPr>
        <p:txBody>
          <a:bodyPr wrap="square" lIns="0" tIns="0" rIns="0" bIns="0" rtlCol="0"/>
          <a:lstStyle/>
          <a:p>
            <a:endParaRPr/>
          </a:p>
        </p:txBody>
      </p:sp>
      <p:sp>
        <p:nvSpPr>
          <p:cNvPr id="23" name="bg object 23"/>
          <p:cNvSpPr/>
          <p:nvPr/>
        </p:nvSpPr>
        <p:spPr>
          <a:xfrm>
            <a:off x="10940749" y="0"/>
            <a:ext cx="1248410" cy="6858000"/>
          </a:xfrm>
          <a:custGeom>
            <a:avLst/>
            <a:gdLst/>
            <a:ahLst/>
            <a:cxnLst/>
            <a:rect l="l" t="t" r="r" b="b"/>
            <a:pathLst>
              <a:path w="1248409" h="6858000">
                <a:moveTo>
                  <a:pt x="1248203" y="0"/>
                </a:moveTo>
                <a:lnTo>
                  <a:pt x="0" y="0"/>
                </a:lnTo>
                <a:lnTo>
                  <a:pt x="1107740" y="6857996"/>
                </a:lnTo>
                <a:lnTo>
                  <a:pt x="1248203" y="6857996"/>
                </a:lnTo>
                <a:lnTo>
                  <a:pt x="1248203" y="0"/>
                </a:lnTo>
                <a:close/>
              </a:path>
            </a:pathLst>
          </a:custGeom>
          <a:solidFill>
            <a:srgbClr val="90C225">
              <a:alpha val="65097"/>
            </a:srgbClr>
          </a:solidFill>
        </p:spPr>
        <p:txBody>
          <a:bodyPr wrap="square" lIns="0" tIns="0" rIns="0" bIns="0" rtlCol="0"/>
          <a:lstStyle/>
          <a:p>
            <a:endParaRPr/>
          </a:p>
        </p:txBody>
      </p:sp>
      <p:sp>
        <p:nvSpPr>
          <p:cNvPr id="24" name="bg object 24"/>
          <p:cNvSpPr/>
          <p:nvPr/>
        </p:nvSpPr>
        <p:spPr>
          <a:xfrm>
            <a:off x="10372344" y="3590543"/>
            <a:ext cx="1816735" cy="3267710"/>
          </a:xfrm>
          <a:custGeom>
            <a:avLst/>
            <a:gdLst/>
            <a:ahLst/>
            <a:cxnLst/>
            <a:rect l="l" t="t" r="r" b="b"/>
            <a:pathLst>
              <a:path w="1816734" h="3267709">
                <a:moveTo>
                  <a:pt x="1816607" y="0"/>
                </a:moveTo>
                <a:lnTo>
                  <a:pt x="0" y="3267455"/>
                </a:lnTo>
                <a:lnTo>
                  <a:pt x="1816607" y="3267455"/>
                </a:lnTo>
                <a:lnTo>
                  <a:pt x="1816607" y="0"/>
                </a:lnTo>
                <a:close/>
              </a:path>
            </a:pathLst>
          </a:custGeom>
          <a:solidFill>
            <a:srgbClr val="90C225">
              <a:alpha val="79998"/>
            </a:srgbClr>
          </a:solidFill>
        </p:spPr>
        <p:txBody>
          <a:bodyPr wrap="square" lIns="0" tIns="0" rIns="0" bIns="0" rtlCol="0"/>
          <a:lstStyle/>
          <a:p>
            <a:endParaRPr/>
          </a:p>
        </p:txBody>
      </p:sp>
      <p:sp>
        <p:nvSpPr>
          <p:cNvPr id="25" name="bg object 25"/>
          <p:cNvSpPr/>
          <p:nvPr/>
        </p:nvSpPr>
        <p:spPr>
          <a:xfrm>
            <a:off x="0" y="0"/>
            <a:ext cx="841375" cy="5666740"/>
          </a:xfrm>
          <a:custGeom>
            <a:avLst/>
            <a:gdLst/>
            <a:ahLst/>
            <a:cxnLst/>
            <a:rect l="l" t="t" r="r" b="b"/>
            <a:pathLst>
              <a:path w="841375" h="5666740">
                <a:moveTo>
                  <a:pt x="841247" y="0"/>
                </a:moveTo>
                <a:lnTo>
                  <a:pt x="0" y="0"/>
                </a:lnTo>
                <a:lnTo>
                  <a:pt x="0" y="5666232"/>
                </a:lnTo>
                <a:lnTo>
                  <a:pt x="841247" y="0"/>
                </a:lnTo>
                <a:close/>
              </a:path>
            </a:pathLst>
          </a:custGeom>
          <a:solidFill>
            <a:srgbClr val="90C225">
              <a:alpha val="85096"/>
            </a:srgbClr>
          </a:solidFill>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3600" b="1" i="0">
                <a:solidFill>
                  <a:srgbClr val="92D050"/>
                </a:solidFill>
                <a:latin typeface="Times New Roman"/>
                <a:cs typeface="Times New Roman"/>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5/6/2021</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9371076" y="1524"/>
            <a:ext cx="1219200" cy="6858000"/>
          </a:xfrm>
          <a:custGeom>
            <a:avLst/>
            <a:gdLst/>
            <a:ahLst/>
            <a:cxnLst/>
            <a:rect l="l" t="t" r="r" b="b"/>
            <a:pathLst>
              <a:path w="1219200" h="6858000">
                <a:moveTo>
                  <a:pt x="0" y="0"/>
                </a:moveTo>
                <a:lnTo>
                  <a:pt x="1219200" y="6857999"/>
                </a:lnTo>
              </a:path>
            </a:pathLst>
          </a:custGeom>
          <a:ln w="9144">
            <a:solidFill>
              <a:srgbClr val="BEBEBE"/>
            </a:solidFill>
          </a:ln>
        </p:spPr>
        <p:txBody>
          <a:bodyPr wrap="square" lIns="0" tIns="0" rIns="0" bIns="0" rtlCol="0"/>
          <a:lstStyle/>
          <a:p>
            <a:endParaRPr/>
          </a:p>
        </p:txBody>
      </p:sp>
      <p:sp>
        <p:nvSpPr>
          <p:cNvPr id="17" name="bg object 17"/>
          <p:cNvSpPr/>
          <p:nvPr/>
        </p:nvSpPr>
        <p:spPr>
          <a:xfrm>
            <a:off x="7426452" y="3683507"/>
            <a:ext cx="4763770" cy="3176905"/>
          </a:xfrm>
          <a:custGeom>
            <a:avLst/>
            <a:gdLst/>
            <a:ahLst/>
            <a:cxnLst/>
            <a:rect l="l" t="t" r="r" b="b"/>
            <a:pathLst>
              <a:path w="4763770" h="3176904">
                <a:moveTo>
                  <a:pt x="4763516" y="0"/>
                </a:moveTo>
                <a:lnTo>
                  <a:pt x="0" y="3176586"/>
                </a:lnTo>
              </a:path>
            </a:pathLst>
          </a:custGeom>
          <a:ln w="9143">
            <a:solidFill>
              <a:srgbClr val="D9D9D9"/>
            </a:solidFill>
          </a:ln>
        </p:spPr>
        <p:txBody>
          <a:bodyPr wrap="square" lIns="0" tIns="0" rIns="0" bIns="0" rtlCol="0"/>
          <a:lstStyle/>
          <a:p>
            <a:endParaRPr/>
          </a:p>
        </p:txBody>
      </p:sp>
      <p:sp>
        <p:nvSpPr>
          <p:cNvPr id="18" name="bg object 18"/>
          <p:cNvSpPr/>
          <p:nvPr/>
        </p:nvSpPr>
        <p:spPr>
          <a:xfrm>
            <a:off x="9180577" y="0"/>
            <a:ext cx="3008630" cy="6858000"/>
          </a:xfrm>
          <a:custGeom>
            <a:avLst/>
            <a:gdLst/>
            <a:ahLst/>
            <a:cxnLst/>
            <a:rect l="l" t="t" r="r" b="b"/>
            <a:pathLst>
              <a:path w="3008629" h="6858000">
                <a:moveTo>
                  <a:pt x="3008374" y="0"/>
                </a:moveTo>
                <a:lnTo>
                  <a:pt x="2043498" y="0"/>
                </a:lnTo>
                <a:lnTo>
                  <a:pt x="0" y="6857996"/>
                </a:lnTo>
                <a:lnTo>
                  <a:pt x="3008374" y="6857996"/>
                </a:lnTo>
                <a:lnTo>
                  <a:pt x="3008374" y="0"/>
                </a:lnTo>
                <a:close/>
              </a:path>
            </a:pathLst>
          </a:custGeom>
          <a:solidFill>
            <a:srgbClr val="90C225">
              <a:alpha val="30195"/>
            </a:srgbClr>
          </a:solidFill>
        </p:spPr>
        <p:txBody>
          <a:bodyPr wrap="square" lIns="0" tIns="0" rIns="0" bIns="0" rtlCol="0"/>
          <a:lstStyle/>
          <a:p>
            <a:endParaRPr/>
          </a:p>
        </p:txBody>
      </p:sp>
      <p:sp>
        <p:nvSpPr>
          <p:cNvPr id="19" name="bg object 19"/>
          <p:cNvSpPr/>
          <p:nvPr/>
        </p:nvSpPr>
        <p:spPr>
          <a:xfrm>
            <a:off x="9605858" y="0"/>
            <a:ext cx="2586355" cy="6858000"/>
          </a:xfrm>
          <a:custGeom>
            <a:avLst/>
            <a:gdLst/>
            <a:ahLst/>
            <a:cxnLst/>
            <a:rect l="l" t="t" r="r" b="b"/>
            <a:pathLst>
              <a:path w="2586354" h="6858000">
                <a:moveTo>
                  <a:pt x="2586141" y="0"/>
                </a:moveTo>
                <a:lnTo>
                  <a:pt x="0" y="0"/>
                </a:lnTo>
                <a:lnTo>
                  <a:pt x="1207429" y="6857996"/>
                </a:lnTo>
                <a:lnTo>
                  <a:pt x="2586141" y="6857996"/>
                </a:lnTo>
                <a:lnTo>
                  <a:pt x="2586141" y="0"/>
                </a:lnTo>
                <a:close/>
              </a:path>
            </a:pathLst>
          </a:custGeom>
          <a:solidFill>
            <a:srgbClr val="90C225">
              <a:alpha val="19999"/>
            </a:srgbClr>
          </a:solidFill>
        </p:spPr>
        <p:txBody>
          <a:bodyPr wrap="square" lIns="0" tIns="0" rIns="0" bIns="0" rtlCol="0"/>
          <a:lstStyle/>
          <a:p>
            <a:endParaRPr/>
          </a:p>
        </p:txBody>
      </p:sp>
      <p:sp>
        <p:nvSpPr>
          <p:cNvPr id="20" name="bg object 20"/>
          <p:cNvSpPr/>
          <p:nvPr/>
        </p:nvSpPr>
        <p:spPr>
          <a:xfrm>
            <a:off x="8933688" y="3048000"/>
            <a:ext cx="3258820" cy="3810000"/>
          </a:xfrm>
          <a:custGeom>
            <a:avLst/>
            <a:gdLst/>
            <a:ahLst/>
            <a:cxnLst/>
            <a:rect l="l" t="t" r="r" b="b"/>
            <a:pathLst>
              <a:path w="3258820" h="3810000">
                <a:moveTo>
                  <a:pt x="3258311" y="0"/>
                </a:moveTo>
                <a:lnTo>
                  <a:pt x="0" y="3809999"/>
                </a:lnTo>
                <a:lnTo>
                  <a:pt x="3258311" y="3809999"/>
                </a:lnTo>
                <a:lnTo>
                  <a:pt x="3258311" y="0"/>
                </a:lnTo>
                <a:close/>
              </a:path>
            </a:pathLst>
          </a:custGeom>
          <a:solidFill>
            <a:srgbClr val="539F20">
              <a:alpha val="72155"/>
            </a:srgbClr>
          </a:solidFill>
        </p:spPr>
        <p:txBody>
          <a:bodyPr wrap="square" lIns="0" tIns="0" rIns="0" bIns="0" rtlCol="0"/>
          <a:lstStyle/>
          <a:p>
            <a:endParaRPr/>
          </a:p>
        </p:txBody>
      </p:sp>
      <p:sp>
        <p:nvSpPr>
          <p:cNvPr id="21" name="bg object 21"/>
          <p:cNvSpPr/>
          <p:nvPr/>
        </p:nvSpPr>
        <p:spPr>
          <a:xfrm>
            <a:off x="9339312" y="0"/>
            <a:ext cx="2849880" cy="6858000"/>
          </a:xfrm>
          <a:custGeom>
            <a:avLst/>
            <a:gdLst/>
            <a:ahLst/>
            <a:cxnLst/>
            <a:rect l="l" t="t" r="r" b="b"/>
            <a:pathLst>
              <a:path w="2849879" h="6858000">
                <a:moveTo>
                  <a:pt x="2849639" y="0"/>
                </a:moveTo>
                <a:lnTo>
                  <a:pt x="0" y="0"/>
                </a:lnTo>
                <a:lnTo>
                  <a:pt x="2466225" y="6857996"/>
                </a:lnTo>
                <a:lnTo>
                  <a:pt x="2849639" y="6857996"/>
                </a:lnTo>
                <a:lnTo>
                  <a:pt x="2849639" y="0"/>
                </a:lnTo>
                <a:close/>
              </a:path>
            </a:pathLst>
          </a:custGeom>
          <a:solidFill>
            <a:srgbClr val="3E7818">
              <a:alpha val="70195"/>
            </a:srgbClr>
          </a:solidFill>
        </p:spPr>
        <p:txBody>
          <a:bodyPr wrap="square" lIns="0" tIns="0" rIns="0" bIns="0" rtlCol="0"/>
          <a:lstStyle/>
          <a:p>
            <a:endParaRPr/>
          </a:p>
        </p:txBody>
      </p:sp>
      <p:sp>
        <p:nvSpPr>
          <p:cNvPr id="22" name="bg object 22"/>
          <p:cNvSpPr/>
          <p:nvPr/>
        </p:nvSpPr>
        <p:spPr>
          <a:xfrm>
            <a:off x="10899649" y="0"/>
            <a:ext cx="1289685" cy="6858000"/>
          </a:xfrm>
          <a:custGeom>
            <a:avLst/>
            <a:gdLst/>
            <a:ahLst/>
            <a:cxnLst/>
            <a:rect l="l" t="t" r="r" b="b"/>
            <a:pathLst>
              <a:path w="1289684" h="6858000">
                <a:moveTo>
                  <a:pt x="1289303" y="0"/>
                </a:moveTo>
                <a:lnTo>
                  <a:pt x="1017690" y="0"/>
                </a:lnTo>
                <a:lnTo>
                  <a:pt x="0" y="6857996"/>
                </a:lnTo>
                <a:lnTo>
                  <a:pt x="1289303" y="6857996"/>
                </a:lnTo>
                <a:lnTo>
                  <a:pt x="1289303" y="0"/>
                </a:lnTo>
                <a:close/>
              </a:path>
            </a:pathLst>
          </a:custGeom>
          <a:solidFill>
            <a:srgbClr val="C0E374">
              <a:alpha val="70195"/>
            </a:srgbClr>
          </a:solidFill>
        </p:spPr>
        <p:txBody>
          <a:bodyPr wrap="square" lIns="0" tIns="0" rIns="0" bIns="0" rtlCol="0"/>
          <a:lstStyle/>
          <a:p>
            <a:endParaRPr/>
          </a:p>
        </p:txBody>
      </p:sp>
      <p:sp>
        <p:nvSpPr>
          <p:cNvPr id="23" name="bg object 23"/>
          <p:cNvSpPr/>
          <p:nvPr/>
        </p:nvSpPr>
        <p:spPr>
          <a:xfrm>
            <a:off x="10940749" y="0"/>
            <a:ext cx="1248410" cy="6858000"/>
          </a:xfrm>
          <a:custGeom>
            <a:avLst/>
            <a:gdLst/>
            <a:ahLst/>
            <a:cxnLst/>
            <a:rect l="l" t="t" r="r" b="b"/>
            <a:pathLst>
              <a:path w="1248409" h="6858000">
                <a:moveTo>
                  <a:pt x="1248203" y="0"/>
                </a:moveTo>
                <a:lnTo>
                  <a:pt x="0" y="0"/>
                </a:lnTo>
                <a:lnTo>
                  <a:pt x="1107740" y="6857996"/>
                </a:lnTo>
                <a:lnTo>
                  <a:pt x="1248203" y="6857996"/>
                </a:lnTo>
                <a:lnTo>
                  <a:pt x="1248203" y="0"/>
                </a:lnTo>
                <a:close/>
              </a:path>
            </a:pathLst>
          </a:custGeom>
          <a:solidFill>
            <a:srgbClr val="90C225">
              <a:alpha val="65097"/>
            </a:srgbClr>
          </a:solidFill>
        </p:spPr>
        <p:txBody>
          <a:bodyPr wrap="square" lIns="0" tIns="0" rIns="0" bIns="0" rtlCol="0"/>
          <a:lstStyle/>
          <a:p>
            <a:endParaRPr/>
          </a:p>
        </p:txBody>
      </p:sp>
      <p:sp>
        <p:nvSpPr>
          <p:cNvPr id="24" name="bg object 24"/>
          <p:cNvSpPr/>
          <p:nvPr/>
        </p:nvSpPr>
        <p:spPr>
          <a:xfrm>
            <a:off x="10372344" y="3590543"/>
            <a:ext cx="1816735" cy="3267710"/>
          </a:xfrm>
          <a:custGeom>
            <a:avLst/>
            <a:gdLst/>
            <a:ahLst/>
            <a:cxnLst/>
            <a:rect l="l" t="t" r="r" b="b"/>
            <a:pathLst>
              <a:path w="1816734" h="3267709">
                <a:moveTo>
                  <a:pt x="1816607" y="0"/>
                </a:moveTo>
                <a:lnTo>
                  <a:pt x="0" y="3267455"/>
                </a:lnTo>
                <a:lnTo>
                  <a:pt x="1816607" y="3267455"/>
                </a:lnTo>
                <a:lnTo>
                  <a:pt x="1816607" y="0"/>
                </a:lnTo>
                <a:close/>
              </a:path>
            </a:pathLst>
          </a:custGeom>
          <a:solidFill>
            <a:srgbClr val="90C225">
              <a:alpha val="79998"/>
            </a:srgbClr>
          </a:solidFill>
        </p:spPr>
        <p:txBody>
          <a:bodyPr wrap="square" lIns="0" tIns="0" rIns="0" bIns="0" rtlCol="0"/>
          <a:lstStyle/>
          <a:p>
            <a:endParaRPr/>
          </a:p>
        </p:txBody>
      </p:sp>
      <p:sp>
        <p:nvSpPr>
          <p:cNvPr id="25" name="bg object 25"/>
          <p:cNvSpPr/>
          <p:nvPr/>
        </p:nvSpPr>
        <p:spPr>
          <a:xfrm>
            <a:off x="0" y="4014215"/>
            <a:ext cx="448309" cy="2844165"/>
          </a:xfrm>
          <a:custGeom>
            <a:avLst/>
            <a:gdLst/>
            <a:ahLst/>
            <a:cxnLst/>
            <a:rect l="l" t="t" r="r" b="b"/>
            <a:pathLst>
              <a:path w="448309" h="2844165">
                <a:moveTo>
                  <a:pt x="0" y="0"/>
                </a:moveTo>
                <a:lnTo>
                  <a:pt x="0" y="2843783"/>
                </a:lnTo>
                <a:lnTo>
                  <a:pt x="448056" y="2843783"/>
                </a:lnTo>
                <a:lnTo>
                  <a:pt x="0" y="0"/>
                </a:lnTo>
                <a:close/>
              </a:path>
            </a:pathLst>
          </a:custGeom>
          <a:solidFill>
            <a:srgbClr val="90C225">
              <a:alpha val="85096"/>
            </a:srgbClr>
          </a:solid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5/6/2021</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9371076" y="1524"/>
            <a:ext cx="1219200" cy="6858000"/>
          </a:xfrm>
          <a:custGeom>
            <a:avLst/>
            <a:gdLst/>
            <a:ahLst/>
            <a:cxnLst/>
            <a:rect l="l" t="t" r="r" b="b"/>
            <a:pathLst>
              <a:path w="1219200" h="6858000">
                <a:moveTo>
                  <a:pt x="0" y="0"/>
                </a:moveTo>
                <a:lnTo>
                  <a:pt x="1219200" y="6857999"/>
                </a:lnTo>
              </a:path>
            </a:pathLst>
          </a:custGeom>
          <a:ln w="9144">
            <a:solidFill>
              <a:srgbClr val="BEBEBE"/>
            </a:solidFill>
          </a:ln>
        </p:spPr>
        <p:txBody>
          <a:bodyPr wrap="square" lIns="0" tIns="0" rIns="0" bIns="0" rtlCol="0"/>
          <a:lstStyle/>
          <a:p>
            <a:endParaRPr/>
          </a:p>
        </p:txBody>
      </p:sp>
      <p:sp>
        <p:nvSpPr>
          <p:cNvPr id="17" name="bg object 17"/>
          <p:cNvSpPr/>
          <p:nvPr/>
        </p:nvSpPr>
        <p:spPr>
          <a:xfrm>
            <a:off x="7426452" y="3683507"/>
            <a:ext cx="4763770" cy="3176905"/>
          </a:xfrm>
          <a:custGeom>
            <a:avLst/>
            <a:gdLst/>
            <a:ahLst/>
            <a:cxnLst/>
            <a:rect l="l" t="t" r="r" b="b"/>
            <a:pathLst>
              <a:path w="4763770" h="3176904">
                <a:moveTo>
                  <a:pt x="4763516" y="0"/>
                </a:moveTo>
                <a:lnTo>
                  <a:pt x="0" y="3176586"/>
                </a:lnTo>
              </a:path>
            </a:pathLst>
          </a:custGeom>
          <a:ln w="9143">
            <a:solidFill>
              <a:srgbClr val="D9D9D9"/>
            </a:solidFill>
          </a:ln>
        </p:spPr>
        <p:txBody>
          <a:bodyPr wrap="square" lIns="0" tIns="0" rIns="0" bIns="0" rtlCol="0"/>
          <a:lstStyle/>
          <a:p>
            <a:endParaRPr/>
          </a:p>
        </p:txBody>
      </p:sp>
      <p:sp>
        <p:nvSpPr>
          <p:cNvPr id="18" name="bg object 18"/>
          <p:cNvSpPr/>
          <p:nvPr/>
        </p:nvSpPr>
        <p:spPr>
          <a:xfrm>
            <a:off x="9180577" y="0"/>
            <a:ext cx="3008630" cy="6858000"/>
          </a:xfrm>
          <a:custGeom>
            <a:avLst/>
            <a:gdLst/>
            <a:ahLst/>
            <a:cxnLst/>
            <a:rect l="l" t="t" r="r" b="b"/>
            <a:pathLst>
              <a:path w="3008629" h="6858000">
                <a:moveTo>
                  <a:pt x="3008374" y="0"/>
                </a:moveTo>
                <a:lnTo>
                  <a:pt x="2043498" y="0"/>
                </a:lnTo>
                <a:lnTo>
                  <a:pt x="0" y="6857996"/>
                </a:lnTo>
                <a:lnTo>
                  <a:pt x="3008374" y="6857996"/>
                </a:lnTo>
                <a:lnTo>
                  <a:pt x="3008374" y="0"/>
                </a:lnTo>
                <a:close/>
              </a:path>
            </a:pathLst>
          </a:custGeom>
          <a:solidFill>
            <a:srgbClr val="90C225">
              <a:alpha val="30195"/>
            </a:srgbClr>
          </a:solidFill>
        </p:spPr>
        <p:txBody>
          <a:bodyPr wrap="square" lIns="0" tIns="0" rIns="0" bIns="0" rtlCol="0"/>
          <a:lstStyle/>
          <a:p>
            <a:endParaRPr/>
          </a:p>
        </p:txBody>
      </p:sp>
      <p:sp>
        <p:nvSpPr>
          <p:cNvPr id="19" name="bg object 19"/>
          <p:cNvSpPr/>
          <p:nvPr/>
        </p:nvSpPr>
        <p:spPr>
          <a:xfrm>
            <a:off x="9605858" y="0"/>
            <a:ext cx="2586355" cy="6858000"/>
          </a:xfrm>
          <a:custGeom>
            <a:avLst/>
            <a:gdLst/>
            <a:ahLst/>
            <a:cxnLst/>
            <a:rect l="l" t="t" r="r" b="b"/>
            <a:pathLst>
              <a:path w="2586354" h="6858000">
                <a:moveTo>
                  <a:pt x="2586141" y="0"/>
                </a:moveTo>
                <a:lnTo>
                  <a:pt x="0" y="0"/>
                </a:lnTo>
                <a:lnTo>
                  <a:pt x="1207429" y="6857996"/>
                </a:lnTo>
                <a:lnTo>
                  <a:pt x="2586141" y="6857996"/>
                </a:lnTo>
                <a:lnTo>
                  <a:pt x="2586141" y="0"/>
                </a:lnTo>
                <a:close/>
              </a:path>
            </a:pathLst>
          </a:custGeom>
          <a:solidFill>
            <a:srgbClr val="90C225">
              <a:alpha val="19999"/>
            </a:srgbClr>
          </a:solidFill>
        </p:spPr>
        <p:txBody>
          <a:bodyPr wrap="square" lIns="0" tIns="0" rIns="0" bIns="0" rtlCol="0"/>
          <a:lstStyle/>
          <a:p>
            <a:endParaRPr/>
          </a:p>
        </p:txBody>
      </p:sp>
      <p:sp>
        <p:nvSpPr>
          <p:cNvPr id="20" name="bg object 20"/>
          <p:cNvSpPr/>
          <p:nvPr/>
        </p:nvSpPr>
        <p:spPr>
          <a:xfrm>
            <a:off x="8933688" y="3048000"/>
            <a:ext cx="3258820" cy="3810000"/>
          </a:xfrm>
          <a:custGeom>
            <a:avLst/>
            <a:gdLst/>
            <a:ahLst/>
            <a:cxnLst/>
            <a:rect l="l" t="t" r="r" b="b"/>
            <a:pathLst>
              <a:path w="3258820" h="3810000">
                <a:moveTo>
                  <a:pt x="3258311" y="0"/>
                </a:moveTo>
                <a:lnTo>
                  <a:pt x="0" y="3809999"/>
                </a:lnTo>
                <a:lnTo>
                  <a:pt x="3258311" y="3809999"/>
                </a:lnTo>
                <a:lnTo>
                  <a:pt x="3258311" y="0"/>
                </a:lnTo>
                <a:close/>
              </a:path>
            </a:pathLst>
          </a:custGeom>
          <a:solidFill>
            <a:srgbClr val="539F20">
              <a:alpha val="72155"/>
            </a:srgbClr>
          </a:solidFill>
        </p:spPr>
        <p:txBody>
          <a:bodyPr wrap="square" lIns="0" tIns="0" rIns="0" bIns="0" rtlCol="0"/>
          <a:lstStyle/>
          <a:p>
            <a:endParaRPr/>
          </a:p>
        </p:txBody>
      </p:sp>
      <p:sp>
        <p:nvSpPr>
          <p:cNvPr id="21" name="bg object 21"/>
          <p:cNvSpPr/>
          <p:nvPr/>
        </p:nvSpPr>
        <p:spPr>
          <a:xfrm>
            <a:off x="9339312" y="0"/>
            <a:ext cx="2849880" cy="6858000"/>
          </a:xfrm>
          <a:custGeom>
            <a:avLst/>
            <a:gdLst/>
            <a:ahLst/>
            <a:cxnLst/>
            <a:rect l="l" t="t" r="r" b="b"/>
            <a:pathLst>
              <a:path w="2849879" h="6858000">
                <a:moveTo>
                  <a:pt x="2849639" y="0"/>
                </a:moveTo>
                <a:lnTo>
                  <a:pt x="0" y="0"/>
                </a:lnTo>
                <a:lnTo>
                  <a:pt x="2466225" y="6857996"/>
                </a:lnTo>
                <a:lnTo>
                  <a:pt x="2849639" y="6857996"/>
                </a:lnTo>
                <a:lnTo>
                  <a:pt x="2849639" y="0"/>
                </a:lnTo>
                <a:close/>
              </a:path>
            </a:pathLst>
          </a:custGeom>
          <a:solidFill>
            <a:srgbClr val="3E7818">
              <a:alpha val="70195"/>
            </a:srgbClr>
          </a:solidFill>
        </p:spPr>
        <p:txBody>
          <a:bodyPr wrap="square" lIns="0" tIns="0" rIns="0" bIns="0" rtlCol="0"/>
          <a:lstStyle/>
          <a:p>
            <a:endParaRPr/>
          </a:p>
        </p:txBody>
      </p:sp>
      <p:sp>
        <p:nvSpPr>
          <p:cNvPr id="22" name="bg object 22"/>
          <p:cNvSpPr/>
          <p:nvPr/>
        </p:nvSpPr>
        <p:spPr>
          <a:xfrm>
            <a:off x="10899649" y="0"/>
            <a:ext cx="1289685" cy="6858000"/>
          </a:xfrm>
          <a:custGeom>
            <a:avLst/>
            <a:gdLst/>
            <a:ahLst/>
            <a:cxnLst/>
            <a:rect l="l" t="t" r="r" b="b"/>
            <a:pathLst>
              <a:path w="1289684" h="6858000">
                <a:moveTo>
                  <a:pt x="1289303" y="0"/>
                </a:moveTo>
                <a:lnTo>
                  <a:pt x="1017690" y="0"/>
                </a:lnTo>
                <a:lnTo>
                  <a:pt x="0" y="6857996"/>
                </a:lnTo>
                <a:lnTo>
                  <a:pt x="1289303" y="6857996"/>
                </a:lnTo>
                <a:lnTo>
                  <a:pt x="1289303" y="0"/>
                </a:lnTo>
                <a:close/>
              </a:path>
            </a:pathLst>
          </a:custGeom>
          <a:solidFill>
            <a:srgbClr val="C0E374">
              <a:alpha val="70195"/>
            </a:srgbClr>
          </a:solidFill>
        </p:spPr>
        <p:txBody>
          <a:bodyPr wrap="square" lIns="0" tIns="0" rIns="0" bIns="0" rtlCol="0"/>
          <a:lstStyle/>
          <a:p>
            <a:endParaRPr/>
          </a:p>
        </p:txBody>
      </p:sp>
      <p:sp>
        <p:nvSpPr>
          <p:cNvPr id="23" name="bg object 23"/>
          <p:cNvSpPr/>
          <p:nvPr/>
        </p:nvSpPr>
        <p:spPr>
          <a:xfrm>
            <a:off x="10940749" y="0"/>
            <a:ext cx="1248410" cy="6858000"/>
          </a:xfrm>
          <a:custGeom>
            <a:avLst/>
            <a:gdLst/>
            <a:ahLst/>
            <a:cxnLst/>
            <a:rect l="l" t="t" r="r" b="b"/>
            <a:pathLst>
              <a:path w="1248409" h="6858000">
                <a:moveTo>
                  <a:pt x="1248203" y="0"/>
                </a:moveTo>
                <a:lnTo>
                  <a:pt x="0" y="0"/>
                </a:lnTo>
                <a:lnTo>
                  <a:pt x="1107740" y="6857996"/>
                </a:lnTo>
                <a:lnTo>
                  <a:pt x="1248203" y="6857996"/>
                </a:lnTo>
                <a:lnTo>
                  <a:pt x="1248203" y="0"/>
                </a:lnTo>
                <a:close/>
              </a:path>
            </a:pathLst>
          </a:custGeom>
          <a:solidFill>
            <a:srgbClr val="90C225">
              <a:alpha val="65097"/>
            </a:srgbClr>
          </a:solidFill>
        </p:spPr>
        <p:txBody>
          <a:bodyPr wrap="square" lIns="0" tIns="0" rIns="0" bIns="0" rtlCol="0"/>
          <a:lstStyle/>
          <a:p>
            <a:endParaRPr/>
          </a:p>
        </p:txBody>
      </p:sp>
      <p:sp>
        <p:nvSpPr>
          <p:cNvPr id="24" name="bg object 24"/>
          <p:cNvSpPr/>
          <p:nvPr/>
        </p:nvSpPr>
        <p:spPr>
          <a:xfrm>
            <a:off x="10372344" y="3590543"/>
            <a:ext cx="1816735" cy="3267710"/>
          </a:xfrm>
          <a:custGeom>
            <a:avLst/>
            <a:gdLst/>
            <a:ahLst/>
            <a:cxnLst/>
            <a:rect l="l" t="t" r="r" b="b"/>
            <a:pathLst>
              <a:path w="1816734" h="3267709">
                <a:moveTo>
                  <a:pt x="1816607" y="0"/>
                </a:moveTo>
                <a:lnTo>
                  <a:pt x="0" y="3267455"/>
                </a:lnTo>
                <a:lnTo>
                  <a:pt x="1816607" y="3267455"/>
                </a:lnTo>
                <a:lnTo>
                  <a:pt x="1816607" y="0"/>
                </a:lnTo>
                <a:close/>
              </a:path>
            </a:pathLst>
          </a:custGeom>
          <a:solidFill>
            <a:srgbClr val="90C225">
              <a:alpha val="79998"/>
            </a:srgbClr>
          </a:solidFill>
        </p:spPr>
        <p:txBody>
          <a:bodyPr wrap="square" lIns="0" tIns="0" rIns="0" bIns="0" rtlCol="0"/>
          <a:lstStyle/>
          <a:p>
            <a:endParaRPr/>
          </a:p>
        </p:txBody>
      </p:sp>
      <p:sp>
        <p:nvSpPr>
          <p:cNvPr id="2" name="Holder 2"/>
          <p:cNvSpPr>
            <a:spLocks noGrp="1"/>
          </p:cNvSpPr>
          <p:nvPr>
            <p:ph type="title"/>
          </p:nvPr>
        </p:nvSpPr>
        <p:spPr>
          <a:xfrm>
            <a:off x="898956" y="-110362"/>
            <a:ext cx="9149080" cy="1379855"/>
          </a:xfrm>
          <a:prstGeom prst="rect">
            <a:avLst/>
          </a:prstGeom>
        </p:spPr>
        <p:txBody>
          <a:bodyPr wrap="square" lIns="0" tIns="0" rIns="0" bIns="0">
            <a:spAutoFit/>
          </a:bodyPr>
          <a:lstStyle>
            <a:lvl1pPr>
              <a:defRPr sz="3600" b="1" i="0">
                <a:solidFill>
                  <a:srgbClr val="92D050"/>
                </a:solidFill>
                <a:latin typeface="Times New Roman"/>
                <a:cs typeface="Times New Roman"/>
              </a:defRPr>
            </a:lvl1pPr>
          </a:lstStyle>
          <a:p>
            <a:endParaRPr/>
          </a:p>
        </p:txBody>
      </p:sp>
      <p:sp>
        <p:nvSpPr>
          <p:cNvPr id="3" name="Holder 3"/>
          <p:cNvSpPr>
            <a:spLocks noGrp="1"/>
          </p:cNvSpPr>
          <p:nvPr>
            <p:ph type="body" idx="1"/>
          </p:nvPr>
        </p:nvSpPr>
        <p:spPr>
          <a:xfrm>
            <a:off x="473760" y="1624126"/>
            <a:ext cx="11244478" cy="434086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5/6/2021</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5.xml"/><Relationship Id="rId4" Type="http://schemas.openxmlformats.org/officeDocument/2006/relationships/image" Target="../media/image6.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5.xml"/><Relationship Id="rId5" Type="http://schemas.openxmlformats.org/officeDocument/2006/relationships/image" Target="../media/image18.pn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841375" cy="5666740"/>
          </a:xfrm>
          <a:custGeom>
            <a:avLst/>
            <a:gdLst/>
            <a:ahLst/>
            <a:cxnLst/>
            <a:rect l="l" t="t" r="r" b="b"/>
            <a:pathLst>
              <a:path w="841375" h="5666740">
                <a:moveTo>
                  <a:pt x="841247" y="0"/>
                </a:moveTo>
                <a:lnTo>
                  <a:pt x="0" y="0"/>
                </a:lnTo>
                <a:lnTo>
                  <a:pt x="0" y="5666232"/>
                </a:lnTo>
                <a:lnTo>
                  <a:pt x="841247" y="0"/>
                </a:lnTo>
                <a:close/>
              </a:path>
            </a:pathLst>
          </a:custGeom>
          <a:solidFill>
            <a:srgbClr val="90C225">
              <a:alpha val="85096"/>
            </a:srgbClr>
          </a:solidFill>
        </p:spPr>
        <p:txBody>
          <a:bodyPr wrap="square" lIns="0" tIns="0" rIns="0" bIns="0" rtlCol="0"/>
          <a:lstStyle/>
          <a:p>
            <a:endParaRPr/>
          </a:p>
        </p:txBody>
      </p:sp>
      <p:sp>
        <p:nvSpPr>
          <p:cNvPr id="3" name="object 3"/>
          <p:cNvSpPr txBox="1">
            <a:spLocks noGrp="1"/>
          </p:cNvSpPr>
          <p:nvPr>
            <p:ph type="title"/>
          </p:nvPr>
        </p:nvSpPr>
        <p:spPr>
          <a:xfrm>
            <a:off x="847445" y="796239"/>
            <a:ext cx="8877300" cy="1489075"/>
          </a:xfrm>
          <a:prstGeom prst="rect">
            <a:avLst/>
          </a:prstGeom>
        </p:spPr>
        <p:txBody>
          <a:bodyPr vert="horz" wrap="square" lIns="0" tIns="12700" rIns="0" bIns="0" rtlCol="0">
            <a:spAutoFit/>
          </a:bodyPr>
          <a:lstStyle/>
          <a:p>
            <a:pPr marL="942340" marR="5080" indent="-930275" algn="ctr">
              <a:lnSpc>
                <a:spcPct val="100000"/>
              </a:lnSpc>
              <a:spcBef>
                <a:spcPts val="100"/>
              </a:spcBef>
            </a:pPr>
            <a:r>
              <a:rPr lang="en-US" sz="4800" spc="-40" dirty="0">
                <a:solidFill>
                  <a:srgbClr val="90C225"/>
                </a:solidFill>
              </a:rPr>
              <a:t>PHARMACEUTICAL ANALYSIS OF MEDICINES</a:t>
            </a:r>
            <a:endParaRPr sz="4800" dirty="0"/>
          </a:p>
        </p:txBody>
      </p:sp>
      <p:sp>
        <p:nvSpPr>
          <p:cNvPr id="4" name="object 4"/>
          <p:cNvSpPr txBox="1"/>
          <p:nvPr/>
        </p:nvSpPr>
        <p:spPr>
          <a:xfrm>
            <a:off x="942110" y="2488183"/>
            <a:ext cx="8430490" cy="886140"/>
          </a:xfrm>
          <a:prstGeom prst="rect">
            <a:avLst/>
          </a:prstGeom>
        </p:spPr>
        <p:txBody>
          <a:bodyPr vert="horz" wrap="square" lIns="0" tIns="11430" rIns="0" bIns="0" rtlCol="0">
            <a:spAutoFit/>
          </a:bodyPr>
          <a:lstStyle/>
          <a:p>
            <a:pPr marL="635" algn="ctr">
              <a:lnSpc>
                <a:spcPct val="100000"/>
              </a:lnSpc>
              <a:spcBef>
                <a:spcPts val="90"/>
              </a:spcBef>
            </a:pPr>
            <a:r>
              <a:rPr lang="en-US" sz="3200" i="1" spc="-15" dirty="0">
                <a:solidFill>
                  <a:srgbClr val="3A3A3A"/>
                </a:solidFill>
                <a:cs typeface="Calibri"/>
              </a:rPr>
              <a:t>Department of Pharmaceutical </a:t>
            </a:r>
            <a:r>
              <a:rPr lang="en-US" sz="3200" i="1" spc="-15" dirty="0" smtClean="0">
                <a:solidFill>
                  <a:srgbClr val="3A3A3A"/>
                </a:solidFill>
                <a:cs typeface="Calibri"/>
              </a:rPr>
              <a:t>Chemistry</a:t>
            </a:r>
            <a:endParaRPr lang="uk-UA" sz="3200" i="1" spc="-15" dirty="0" smtClean="0">
              <a:solidFill>
                <a:srgbClr val="3A3A3A"/>
              </a:solidFill>
              <a:cs typeface="Calibri"/>
            </a:endParaRPr>
          </a:p>
          <a:p>
            <a:pPr marL="635" algn="ctr">
              <a:lnSpc>
                <a:spcPct val="100000"/>
              </a:lnSpc>
              <a:spcBef>
                <a:spcPts val="90"/>
              </a:spcBef>
            </a:pPr>
            <a:r>
              <a:rPr sz="2400" u="heavy" spc="-10" dirty="0" smtClean="0">
                <a:solidFill>
                  <a:srgbClr val="99C93B"/>
                </a:solidFill>
                <a:uFill>
                  <a:solidFill>
                    <a:srgbClr val="99C93B"/>
                  </a:solidFill>
                </a:uFill>
                <a:latin typeface="Times New Roman"/>
                <a:cs typeface="Times New Roman"/>
              </a:rPr>
              <a:t>https://www.vnmu.edu.ua/</a:t>
            </a:r>
            <a:r>
              <a:rPr lang="en-US" sz="2400" u="heavy" spc="-10" dirty="0" smtClean="0">
                <a:solidFill>
                  <a:srgbClr val="99C93B"/>
                </a:solidFill>
                <a:uFill>
                  <a:solidFill>
                    <a:srgbClr val="99C93B"/>
                  </a:solidFill>
                </a:uFill>
                <a:latin typeface="Times New Roman"/>
                <a:cs typeface="Times New Roman"/>
              </a:rPr>
              <a:t>Department of Pharmaceutical Chemistry</a:t>
            </a:r>
            <a:endParaRPr sz="2400" dirty="0">
              <a:latin typeface="Times New Roman"/>
              <a:cs typeface="Times New Roman"/>
            </a:endParaRPr>
          </a:p>
        </p:txBody>
      </p:sp>
      <p:pic>
        <p:nvPicPr>
          <p:cNvPr id="5" name="object 5"/>
          <p:cNvPicPr/>
          <p:nvPr/>
        </p:nvPicPr>
        <p:blipFill>
          <a:blip r:embed="rId2" cstate="print"/>
          <a:stretch>
            <a:fillRect/>
          </a:stretch>
        </p:blipFill>
        <p:spPr>
          <a:xfrm>
            <a:off x="463295" y="3602734"/>
            <a:ext cx="11301984" cy="3142488"/>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42950" y="136916"/>
            <a:ext cx="8621395" cy="5182829"/>
          </a:xfrm>
          <a:prstGeom prst="rect">
            <a:avLst/>
          </a:prstGeom>
        </p:spPr>
        <p:txBody>
          <a:bodyPr vert="horz" wrap="square" lIns="0" tIns="12065" rIns="0" bIns="0" rtlCol="0">
            <a:spAutoFit/>
          </a:bodyPr>
          <a:lstStyle/>
          <a:p>
            <a:pPr marL="12700" marR="5080" indent="457200" algn="just">
              <a:lnSpc>
                <a:spcPct val="150100"/>
              </a:lnSpc>
              <a:spcBef>
                <a:spcPts val="95"/>
              </a:spcBef>
            </a:pPr>
            <a:r>
              <a:rPr lang="en-US" sz="2800" spc="5" dirty="0" smtClean="0">
                <a:latin typeface="Times New Roman"/>
                <a:cs typeface="Times New Roman"/>
              </a:rPr>
              <a:t>There are special requirements for the quality of medicines, as they are designed to guarantee the effectiveness and safety of the drug, and therefore the health of each person and society as a whole. </a:t>
            </a:r>
            <a:r>
              <a:rPr lang="en-US" sz="2800" spc="5" dirty="0" smtClean="0">
                <a:latin typeface="Times New Roman"/>
                <a:cs typeface="Times New Roman"/>
              </a:rPr>
              <a:t>P</a:t>
            </a:r>
            <a:r>
              <a:rPr lang="en-US" sz="2800" spc="5" dirty="0" smtClean="0">
                <a:latin typeface="Times New Roman"/>
                <a:cs typeface="Times New Roman"/>
              </a:rPr>
              <a:t>harmaceutical </a:t>
            </a:r>
            <a:r>
              <a:rPr lang="en-US" sz="2800" spc="5" dirty="0">
                <a:latin typeface="Times New Roman"/>
                <a:cs typeface="Times New Roman"/>
              </a:rPr>
              <a:t>analysis </a:t>
            </a:r>
            <a:r>
              <a:rPr lang="en-US" sz="2800" spc="5" dirty="0" smtClean="0">
                <a:latin typeface="Times New Roman"/>
                <a:cs typeface="Times New Roman"/>
              </a:rPr>
              <a:t>is an </a:t>
            </a:r>
            <a:r>
              <a:rPr lang="en-US" sz="2800" spc="5" dirty="0" smtClean="0">
                <a:latin typeface="Times New Roman"/>
                <a:cs typeface="Times New Roman"/>
              </a:rPr>
              <a:t>important component of drug quality </a:t>
            </a:r>
            <a:r>
              <a:rPr lang="en-US" sz="2800" spc="5" dirty="0" smtClean="0">
                <a:latin typeface="Times New Roman"/>
                <a:cs typeface="Times New Roman"/>
              </a:rPr>
              <a:t>assurance</a:t>
            </a:r>
            <a:r>
              <a:rPr lang="uk-UA" sz="2800" spc="5" dirty="0" smtClean="0">
                <a:latin typeface="Times New Roman"/>
                <a:cs typeface="Times New Roman"/>
              </a:rPr>
              <a:t>. </a:t>
            </a:r>
            <a:r>
              <a:rPr lang="en-US" sz="2800" spc="5" dirty="0" smtClean="0">
                <a:latin typeface="Times New Roman"/>
                <a:cs typeface="Times New Roman"/>
              </a:rPr>
              <a:t>It is</a:t>
            </a:r>
            <a:r>
              <a:rPr lang="en-US" sz="2800" spc="5" dirty="0" smtClean="0">
                <a:latin typeface="Times New Roman"/>
                <a:cs typeface="Times New Roman"/>
              </a:rPr>
              <a:t> a set </a:t>
            </a:r>
            <a:r>
              <a:rPr lang="en-US" sz="2800" spc="5" dirty="0" smtClean="0">
                <a:latin typeface="Times New Roman"/>
                <a:cs typeface="Times New Roman"/>
              </a:rPr>
              <a:t>of methods that </a:t>
            </a:r>
            <a:r>
              <a:rPr lang="en-US" sz="2800" spc="5" dirty="0" smtClean="0">
                <a:latin typeface="Times New Roman"/>
                <a:cs typeface="Times New Roman"/>
              </a:rPr>
              <a:t>allow </a:t>
            </a:r>
            <a:r>
              <a:rPr lang="en-US" sz="2800" spc="5" dirty="0" smtClean="0">
                <a:latin typeface="Times New Roman"/>
                <a:cs typeface="Times New Roman"/>
              </a:rPr>
              <a:t>to assess the quality parameters of chemical</a:t>
            </a:r>
            <a:r>
              <a:rPr lang="uk-UA" sz="2800" spc="5" dirty="0" smtClean="0">
                <a:latin typeface="Times New Roman"/>
                <a:cs typeface="Times New Roman"/>
              </a:rPr>
              <a:t> </a:t>
            </a:r>
            <a:r>
              <a:rPr lang="en-US" sz="2800" spc="5" dirty="0" smtClean="0">
                <a:latin typeface="Times New Roman"/>
                <a:cs typeface="Times New Roman"/>
              </a:rPr>
              <a:t>substances at all stages of the existence </a:t>
            </a:r>
            <a:r>
              <a:rPr lang="en-US" sz="2800" spc="5" dirty="0" smtClean="0">
                <a:latin typeface="Times New Roman"/>
                <a:cs typeface="Times New Roman"/>
              </a:rPr>
              <a:t>of medicine.</a:t>
            </a:r>
            <a:endParaRPr sz="2800" dirty="0">
              <a:latin typeface="Times New Roman"/>
              <a:cs typeface="Times New Roman"/>
            </a:endParaRPr>
          </a:p>
        </p:txBody>
      </p:sp>
      <p:pic>
        <p:nvPicPr>
          <p:cNvPr id="3" name="object 3"/>
          <p:cNvPicPr/>
          <p:nvPr/>
        </p:nvPicPr>
        <p:blipFill>
          <a:blip r:embed="rId2" cstate="print"/>
          <a:stretch>
            <a:fillRect/>
          </a:stretch>
        </p:blipFill>
        <p:spPr>
          <a:xfrm>
            <a:off x="9659111" y="2511552"/>
            <a:ext cx="2286000" cy="3404616"/>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24408" y="0"/>
            <a:ext cx="8993505" cy="4261423"/>
          </a:xfrm>
          <a:prstGeom prst="rect">
            <a:avLst/>
          </a:prstGeom>
        </p:spPr>
        <p:txBody>
          <a:bodyPr vert="horz" wrap="square" lIns="0" tIns="13970" rIns="0" bIns="0" rtlCol="0">
            <a:spAutoFit/>
          </a:bodyPr>
          <a:lstStyle/>
          <a:p>
            <a:pPr marL="12700" marR="5080" indent="457200" algn="just">
              <a:lnSpc>
                <a:spcPct val="150100"/>
              </a:lnSpc>
              <a:spcBef>
                <a:spcPts val="110"/>
              </a:spcBef>
            </a:pPr>
            <a:r>
              <a:rPr lang="en-US" sz="2300" dirty="0" smtClean="0">
                <a:solidFill>
                  <a:srgbClr val="404040"/>
                </a:solidFill>
                <a:latin typeface="Times New Roman"/>
                <a:cs typeface="Times New Roman"/>
              </a:rPr>
              <a:t>In the structure of pharmaceutical education, one of the leading positions is occupied by pharmaceutical chemistry. Pharmaceutical analysis of medicines as an integral part of pharmaceutical chemistry includes the study of issues on the quality assurance system of medicines, the organization of quality control of medicines in the pharmacy, the organization of work of pharmacist-analyst of the pharmacy, comprehensive assessment of quality of medicines and more. This is necessary in the practice of pharmaceutical professionals.</a:t>
            </a:r>
            <a:endParaRPr sz="2300" dirty="0">
              <a:latin typeface="Times New Roman"/>
              <a:cs typeface="Times New Roman"/>
            </a:endParaRPr>
          </a:p>
        </p:txBody>
      </p:sp>
      <p:pic>
        <p:nvPicPr>
          <p:cNvPr id="3" name="object 3"/>
          <p:cNvPicPr/>
          <p:nvPr/>
        </p:nvPicPr>
        <p:blipFill>
          <a:blip r:embed="rId2" cstate="print"/>
          <a:stretch>
            <a:fillRect/>
          </a:stretch>
        </p:blipFill>
        <p:spPr>
          <a:xfrm>
            <a:off x="463295" y="4534813"/>
            <a:ext cx="4462272" cy="2323184"/>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4014215"/>
            <a:ext cx="448309" cy="2844165"/>
          </a:xfrm>
          <a:custGeom>
            <a:avLst/>
            <a:gdLst/>
            <a:ahLst/>
            <a:cxnLst/>
            <a:rect l="l" t="t" r="r" b="b"/>
            <a:pathLst>
              <a:path w="448309" h="2844165">
                <a:moveTo>
                  <a:pt x="0" y="0"/>
                </a:moveTo>
                <a:lnTo>
                  <a:pt x="0" y="2843783"/>
                </a:lnTo>
                <a:lnTo>
                  <a:pt x="448056" y="2843783"/>
                </a:lnTo>
                <a:lnTo>
                  <a:pt x="0" y="0"/>
                </a:lnTo>
                <a:close/>
              </a:path>
            </a:pathLst>
          </a:custGeom>
          <a:solidFill>
            <a:srgbClr val="90C225">
              <a:alpha val="85096"/>
            </a:srgbClr>
          </a:solidFill>
        </p:spPr>
        <p:txBody>
          <a:bodyPr wrap="square" lIns="0" tIns="0" rIns="0" bIns="0" rtlCol="0"/>
          <a:lstStyle/>
          <a:p>
            <a:endParaRPr/>
          </a:p>
        </p:txBody>
      </p:sp>
      <p:sp>
        <p:nvSpPr>
          <p:cNvPr id="3" name="object 3"/>
          <p:cNvSpPr txBox="1">
            <a:spLocks noGrp="1"/>
          </p:cNvSpPr>
          <p:nvPr>
            <p:ph type="title"/>
          </p:nvPr>
        </p:nvSpPr>
        <p:spPr>
          <a:xfrm>
            <a:off x="78738" y="250012"/>
            <a:ext cx="9598661" cy="5024452"/>
          </a:xfrm>
          <a:prstGeom prst="rect">
            <a:avLst/>
          </a:prstGeom>
        </p:spPr>
        <p:txBody>
          <a:bodyPr vert="horz" wrap="square" lIns="0" tIns="15240" rIns="0" bIns="0" rtlCol="0">
            <a:spAutoFit/>
          </a:bodyPr>
          <a:lstStyle/>
          <a:p>
            <a:pPr marL="356870">
              <a:lnSpc>
                <a:spcPct val="100000"/>
              </a:lnSpc>
              <a:spcBef>
                <a:spcPts val="1110"/>
              </a:spcBef>
            </a:pPr>
            <a:r>
              <a:rPr sz="2550" b="0" spc="-235" dirty="0">
                <a:solidFill>
                  <a:srgbClr val="90C225"/>
                </a:solidFill>
                <a:latin typeface="Lucida Sans Unicode"/>
                <a:cs typeface="Lucida Sans Unicode"/>
              </a:rPr>
              <a:t>▶	</a:t>
            </a:r>
            <a:r>
              <a:rPr lang="en-US" sz="2000" b="0" spc="-5" dirty="0">
                <a:solidFill>
                  <a:srgbClr val="404040"/>
                </a:solidFill>
              </a:rPr>
              <a:t>Types of </a:t>
            </a:r>
            <a:r>
              <a:rPr lang="en-US" sz="2000" b="0" spc="-5" dirty="0" smtClean="0">
                <a:solidFill>
                  <a:srgbClr val="404040"/>
                </a:solidFill>
              </a:rPr>
              <a:t>educational</a:t>
            </a:r>
            <a:r>
              <a:rPr lang="ru-RU" sz="2000" b="0" spc="-5" dirty="0" smtClean="0">
                <a:solidFill>
                  <a:srgbClr val="404040"/>
                </a:solidFill>
              </a:rPr>
              <a:t> </a:t>
            </a:r>
            <a:r>
              <a:rPr lang="en-US" sz="2000" b="0" spc="-5" dirty="0" smtClean="0">
                <a:solidFill>
                  <a:srgbClr val="404040"/>
                </a:solidFill>
              </a:rPr>
              <a:t>classes </a:t>
            </a:r>
            <a:r>
              <a:rPr lang="en-US" sz="2000" b="0" spc="-5" dirty="0">
                <a:solidFill>
                  <a:srgbClr val="404040"/>
                </a:solidFill>
              </a:rPr>
              <a:t>according to the curriculum are lectures, practical classes, independent work of students.</a:t>
            </a:r>
            <a:br>
              <a:rPr lang="en-US" sz="2000" b="0" spc="-5" dirty="0">
                <a:solidFill>
                  <a:srgbClr val="404040"/>
                </a:solidFill>
              </a:rPr>
            </a:br>
            <a:r>
              <a:rPr lang="ru-RU" sz="2000" b="0" spc="-235" dirty="0">
                <a:solidFill>
                  <a:srgbClr val="90C225"/>
                </a:solidFill>
                <a:latin typeface="Lucida Sans Unicode"/>
                <a:cs typeface="Lucida Sans Unicode"/>
              </a:rPr>
              <a:t>▶	</a:t>
            </a:r>
            <a:r>
              <a:rPr lang="en-US" sz="2000" b="0" spc="-5" dirty="0" smtClean="0">
                <a:solidFill>
                  <a:srgbClr val="404040"/>
                </a:solidFill>
              </a:rPr>
              <a:t>The </a:t>
            </a:r>
            <a:r>
              <a:rPr lang="en-US" sz="2000" b="0" spc="-5" dirty="0">
                <a:solidFill>
                  <a:srgbClr val="404040"/>
                </a:solidFill>
              </a:rPr>
              <a:t>topics of the lecture course reveal the problematic issues of the relevant sections of pharmaceutical analysis.</a:t>
            </a:r>
            <a:br>
              <a:rPr lang="en-US" sz="2000" b="0" spc="-5" dirty="0">
                <a:solidFill>
                  <a:srgbClr val="404040"/>
                </a:solidFill>
              </a:rPr>
            </a:br>
            <a:r>
              <a:rPr lang="ru-RU" sz="2000" b="0" spc="-235" dirty="0">
                <a:solidFill>
                  <a:srgbClr val="90C225"/>
                </a:solidFill>
                <a:latin typeface="Lucida Sans Unicode"/>
                <a:cs typeface="Lucida Sans Unicode"/>
              </a:rPr>
              <a:t>▶	</a:t>
            </a:r>
            <a:r>
              <a:rPr lang="en-US" sz="2000" b="0" spc="-5" dirty="0" smtClean="0">
                <a:solidFill>
                  <a:srgbClr val="404040"/>
                </a:solidFill>
              </a:rPr>
              <a:t>Practical </a:t>
            </a:r>
            <a:r>
              <a:rPr lang="en-US" sz="2000" b="0" spc="-5" dirty="0">
                <a:solidFill>
                  <a:srgbClr val="404040"/>
                </a:solidFill>
              </a:rPr>
              <a:t>classes according to the method of their organization are seminar or</a:t>
            </a:r>
            <a:br>
              <a:rPr lang="en-US" sz="2000" b="0" spc="-5" dirty="0">
                <a:solidFill>
                  <a:srgbClr val="404040"/>
                </a:solidFill>
              </a:rPr>
            </a:br>
            <a:r>
              <a:rPr lang="en-US" sz="2000" b="0" spc="-5" dirty="0">
                <a:solidFill>
                  <a:srgbClr val="404040"/>
                </a:solidFill>
              </a:rPr>
              <a:t>laboratory, because they provide:</a:t>
            </a:r>
            <a:br>
              <a:rPr lang="en-US" sz="2000" b="0" spc="-5" dirty="0">
                <a:solidFill>
                  <a:srgbClr val="404040"/>
                </a:solidFill>
              </a:rPr>
            </a:br>
            <a:r>
              <a:rPr lang="ru-RU" sz="2000" b="0" spc="-5" dirty="0" smtClean="0">
                <a:solidFill>
                  <a:srgbClr val="404040"/>
                </a:solidFill>
              </a:rPr>
              <a:t>- </a:t>
            </a:r>
            <a:r>
              <a:rPr lang="en-US" sz="2000" b="0" spc="-5" dirty="0" smtClean="0">
                <a:solidFill>
                  <a:srgbClr val="404040"/>
                </a:solidFill>
              </a:rPr>
              <a:t>discussion </a:t>
            </a:r>
            <a:r>
              <a:rPr lang="en-US" sz="2000" b="0" spc="-5" dirty="0">
                <a:solidFill>
                  <a:srgbClr val="404040"/>
                </a:solidFill>
              </a:rPr>
              <a:t>of the main issues of the topic;</a:t>
            </a:r>
            <a:br>
              <a:rPr lang="en-US" sz="2000" b="0" spc="-5" dirty="0">
                <a:solidFill>
                  <a:srgbClr val="404040"/>
                </a:solidFill>
              </a:rPr>
            </a:br>
            <a:r>
              <a:rPr lang="ru-RU" sz="2000" b="0" spc="-5" dirty="0" smtClean="0">
                <a:solidFill>
                  <a:srgbClr val="404040"/>
                </a:solidFill>
              </a:rPr>
              <a:t>- </a:t>
            </a:r>
            <a:r>
              <a:rPr lang="en-US" sz="2000" b="0" spc="-5" dirty="0" smtClean="0">
                <a:solidFill>
                  <a:srgbClr val="404040"/>
                </a:solidFill>
              </a:rPr>
              <a:t>performance </a:t>
            </a:r>
            <a:r>
              <a:rPr lang="en-US" sz="2000" b="0" spc="-5" dirty="0">
                <a:solidFill>
                  <a:srgbClr val="404040"/>
                </a:solidFill>
              </a:rPr>
              <a:t>of laboratory practicum (in case of </a:t>
            </a:r>
            <a:r>
              <a:rPr lang="en-US" sz="2000" b="0" spc="-5" dirty="0" smtClean="0">
                <a:solidFill>
                  <a:srgbClr val="404040"/>
                </a:solidFill>
              </a:rPr>
              <a:t>impossibility</a:t>
            </a:r>
            <a:r>
              <a:rPr lang="ru-RU" sz="2000" b="0" spc="-5" dirty="0" smtClean="0">
                <a:solidFill>
                  <a:srgbClr val="404040"/>
                </a:solidFill>
              </a:rPr>
              <a:t> </a:t>
            </a:r>
            <a:r>
              <a:rPr lang="en-US" sz="2000" b="0" spc="-5" dirty="0" smtClean="0">
                <a:solidFill>
                  <a:srgbClr val="404040"/>
                </a:solidFill>
              </a:rPr>
              <a:t>of </a:t>
            </a:r>
            <a:r>
              <a:rPr lang="en-US" sz="2000" b="0" spc="-5" dirty="0">
                <a:solidFill>
                  <a:srgbClr val="404040"/>
                </a:solidFill>
              </a:rPr>
              <a:t>performance</a:t>
            </a:r>
            <a:br>
              <a:rPr lang="en-US" sz="2000" b="0" spc="-5" dirty="0">
                <a:solidFill>
                  <a:srgbClr val="404040"/>
                </a:solidFill>
              </a:rPr>
            </a:br>
            <a:r>
              <a:rPr lang="en-US" sz="2000" b="0" spc="-5" dirty="0" smtClean="0">
                <a:solidFill>
                  <a:srgbClr val="404040"/>
                </a:solidFill>
              </a:rPr>
              <a:t>of laboratory </a:t>
            </a:r>
            <a:r>
              <a:rPr lang="en-US" sz="2000" b="0" spc="-5" dirty="0">
                <a:solidFill>
                  <a:srgbClr val="404040"/>
                </a:solidFill>
              </a:rPr>
              <a:t>work - consideration of situational tasks on the topic of the </a:t>
            </a:r>
            <a:r>
              <a:rPr lang="en-US" sz="2000" b="0" spc="-5" dirty="0" smtClean="0">
                <a:solidFill>
                  <a:srgbClr val="404040"/>
                </a:solidFill>
              </a:rPr>
              <a:t>class,</a:t>
            </a:r>
            <a:r>
              <a:rPr lang="en-US" sz="2000" b="0" spc="-5" dirty="0">
                <a:solidFill>
                  <a:srgbClr val="404040"/>
                </a:solidFill>
              </a:rPr>
              <a:t/>
            </a:r>
            <a:br>
              <a:rPr lang="en-US" sz="2000" b="0" spc="-5" dirty="0">
                <a:solidFill>
                  <a:srgbClr val="404040"/>
                </a:solidFill>
              </a:rPr>
            </a:br>
            <a:r>
              <a:rPr lang="en-US" sz="2000" b="0" spc="-5" dirty="0" smtClean="0">
                <a:solidFill>
                  <a:srgbClr val="404040"/>
                </a:solidFill>
              </a:rPr>
              <a:t>- solving </a:t>
            </a:r>
            <a:r>
              <a:rPr lang="en-US" sz="2000" b="0" spc="-5" dirty="0">
                <a:solidFill>
                  <a:srgbClr val="404040"/>
                </a:solidFill>
              </a:rPr>
              <a:t>calculation problems, working with quality control methods and</a:t>
            </a:r>
            <a:br>
              <a:rPr lang="en-US" sz="2000" b="0" spc="-5" dirty="0">
                <a:solidFill>
                  <a:srgbClr val="404040"/>
                </a:solidFill>
              </a:rPr>
            </a:br>
            <a:r>
              <a:rPr lang="en-US" sz="2000" b="0" spc="-5" dirty="0">
                <a:solidFill>
                  <a:srgbClr val="404040"/>
                </a:solidFill>
              </a:rPr>
              <a:t>elaboration of other normative documents);</a:t>
            </a:r>
            <a:br>
              <a:rPr lang="en-US" sz="2000" b="0" spc="-5" dirty="0">
                <a:solidFill>
                  <a:srgbClr val="404040"/>
                </a:solidFill>
              </a:rPr>
            </a:br>
            <a:r>
              <a:rPr lang="en-US" sz="2000" b="0" spc="-5" dirty="0" smtClean="0">
                <a:solidFill>
                  <a:srgbClr val="404040"/>
                </a:solidFill>
              </a:rPr>
              <a:t>- choice </a:t>
            </a:r>
            <a:r>
              <a:rPr lang="en-US" sz="2000" b="0" spc="-5" dirty="0">
                <a:solidFill>
                  <a:srgbClr val="404040"/>
                </a:solidFill>
              </a:rPr>
              <a:t>and justification of a method, course of analysis of a substance or dosage form;</a:t>
            </a:r>
            <a:br>
              <a:rPr lang="en-US" sz="2000" b="0" spc="-5" dirty="0">
                <a:solidFill>
                  <a:srgbClr val="404040"/>
                </a:solidFill>
              </a:rPr>
            </a:br>
            <a:r>
              <a:rPr lang="en-US" sz="2000" b="0" spc="-5" dirty="0" smtClean="0">
                <a:solidFill>
                  <a:srgbClr val="404040"/>
                </a:solidFill>
              </a:rPr>
              <a:t>- conducting </a:t>
            </a:r>
            <a:r>
              <a:rPr lang="en-US" sz="2000" b="0" spc="-5" dirty="0">
                <a:solidFill>
                  <a:srgbClr val="404040"/>
                </a:solidFill>
              </a:rPr>
              <a:t>the necessary calculations to assess the quality (including quantitative analysis) of research objects;</a:t>
            </a:r>
            <a:br>
              <a:rPr lang="en-US" sz="2000" b="0" spc="-5" dirty="0">
                <a:solidFill>
                  <a:srgbClr val="404040"/>
                </a:solidFill>
              </a:rPr>
            </a:br>
            <a:r>
              <a:rPr lang="en-US" sz="2000" b="0" spc="-5" dirty="0" smtClean="0">
                <a:solidFill>
                  <a:srgbClr val="404040"/>
                </a:solidFill>
              </a:rPr>
              <a:t>- formation </a:t>
            </a:r>
            <a:r>
              <a:rPr lang="en-US" sz="2000" b="0" spc="-5" dirty="0">
                <a:solidFill>
                  <a:srgbClr val="404040"/>
                </a:solidFill>
              </a:rPr>
              <a:t>a conclusion about the compliance of research objects with the requirements of the </a:t>
            </a:r>
            <a:r>
              <a:rPr lang="en-US" sz="2000" b="0" spc="-5" dirty="0" smtClean="0">
                <a:solidFill>
                  <a:srgbClr val="404040"/>
                </a:solidFill>
              </a:rPr>
              <a:t>methods of quality </a:t>
            </a:r>
            <a:r>
              <a:rPr lang="en-US" sz="2000" b="0" spc="-5" dirty="0">
                <a:solidFill>
                  <a:srgbClr val="404040"/>
                </a:solidFill>
              </a:rPr>
              <a:t>control (at quality control on separate </a:t>
            </a:r>
            <a:r>
              <a:rPr lang="en-US" sz="2000" b="0" spc="-5" dirty="0" smtClean="0">
                <a:solidFill>
                  <a:srgbClr val="404040"/>
                </a:solidFill>
              </a:rPr>
              <a:t>indexes</a:t>
            </a:r>
            <a:r>
              <a:rPr lang="en-US" sz="2000" b="0" spc="-5" dirty="0">
                <a:solidFill>
                  <a:srgbClr val="404040"/>
                </a:solidFill>
              </a:rPr>
              <a:t>).</a:t>
            </a:r>
            <a:endParaRPr sz="2000" b="0" dirty="0"/>
          </a:p>
        </p:txBody>
      </p:sp>
    </p:spTree>
    <p:extLst>
      <p:ext uri="{BB962C8B-B14F-4D97-AF65-F5344CB8AC3E}">
        <p14:creationId xmlns:p14="http://schemas.microsoft.com/office/powerpoint/2010/main" val="3684356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24408" y="220218"/>
            <a:ext cx="8748395" cy="5611793"/>
          </a:xfrm>
          <a:prstGeom prst="rect">
            <a:avLst/>
          </a:prstGeom>
        </p:spPr>
        <p:txBody>
          <a:bodyPr vert="horz" wrap="square" lIns="0" tIns="10160" rIns="0" bIns="0" rtlCol="0">
            <a:spAutoFit/>
          </a:bodyPr>
          <a:lstStyle/>
          <a:p>
            <a:pPr marL="356870" marR="5080" indent="-344805" algn="just">
              <a:lnSpc>
                <a:spcPct val="100400"/>
              </a:lnSpc>
              <a:spcBef>
                <a:spcPts val="80"/>
              </a:spcBef>
            </a:pPr>
            <a:r>
              <a:rPr sz="2550" spc="-235" dirty="0">
                <a:solidFill>
                  <a:srgbClr val="90C225"/>
                </a:solidFill>
                <a:latin typeface="Lucida Sans Unicode"/>
                <a:cs typeface="Lucida Sans Unicode"/>
              </a:rPr>
              <a:t>▶</a:t>
            </a:r>
            <a:r>
              <a:rPr sz="2550" spc="-229" dirty="0">
                <a:solidFill>
                  <a:srgbClr val="90C225"/>
                </a:solidFill>
                <a:latin typeface="Lucida Sans Unicode"/>
                <a:cs typeface="Lucida Sans Unicode"/>
              </a:rPr>
              <a:t> </a:t>
            </a:r>
            <a:r>
              <a:rPr lang="en-US" sz="2600" spc="-10" dirty="0" smtClean="0">
                <a:solidFill>
                  <a:srgbClr val="404040"/>
                </a:solidFill>
                <a:latin typeface="Times New Roman"/>
                <a:cs typeface="Times New Roman"/>
              </a:rPr>
              <a:t>Assimilation of the topic is controlled in practical classes in accordance with specific goals, assimilation of material - in practical final classes. The following tools are used to diagnose the level of preparation of students: multiple choice questions (MCQ), performance of situational tasks for self-preparation for classes, filling out of workbooks, interpretation of laboratory tests of analysis, interpretation and evaluation of their results, analysis and evaluation of research results and parameters characterizing the quality of medicine; control of practical skills. The final control of assimilation of material of the section is carried out after its completion. Assessment of student performance in the discipline is a rating and is set on a multi-point scale and is determined by the ECTS system and the scale adopted in Ukraine.</a:t>
            </a:r>
            <a:endParaRPr sz="2600" dirty="0">
              <a:latin typeface="Times New Roman"/>
              <a:cs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31063" y="0"/>
            <a:ext cx="9283827" cy="1901571"/>
          </a:xfrm>
          <a:prstGeom prst="rect">
            <a:avLst/>
          </a:prstGeom>
        </p:spPr>
      </p:pic>
      <p:sp>
        <p:nvSpPr>
          <p:cNvPr id="3" name="object 3"/>
          <p:cNvSpPr txBox="1"/>
          <p:nvPr/>
        </p:nvSpPr>
        <p:spPr>
          <a:xfrm>
            <a:off x="228600" y="114300"/>
            <a:ext cx="8941562" cy="1477969"/>
          </a:xfrm>
          <a:prstGeom prst="rect">
            <a:avLst/>
          </a:prstGeom>
          <a:ln w="39623">
            <a:solidFill>
              <a:srgbClr val="C0E374"/>
            </a:solidFill>
          </a:ln>
        </p:spPr>
        <p:txBody>
          <a:bodyPr vert="horz" wrap="square" lIns="0" tIns="142875" rIns="0" bIns="0" rtlCol="0">
            <a:spAutoFit/>
          </a:bodyPr>
          <a:lstStyle/>
          <a:p>
            <a:pPr marL="284480" marR="280670" algn="ctr">
              <a:lnSpc>
                <a:spcPts val="2640"/>
              </a:lnSpc>
              <a:spcBef>
                <a:spcPts val="1125"/>
              </a:spcBef>
            </a:pPr>
            <a:r>
              <a:rPr lang="en-US" sz="2600" b="1" spc="-5" dirty="0" smtClean="0">
                <a:solidFill>
                  <a:srgbClr val="E20E9C"/>
                </a:solidFill>
                <a:latin typeface="Trebuchet MS"/>
                <a:cs typeface="Trebuchet MS"/>
              </a:rPr>
              <a:t>In 2017 with the assistance of the university administration in the Department of Pharmaceutical Chemistry, an educational and scientific laboratory of chemical and </a:t>
            </a:r>
            <a:r>
              <a:rPr lang="en-US" sz="2600" b="1" spc="-5" dirty="0" err="1" smtClean="0">
                <a:solidFill>
                  <a:srgbClr val="E20E9C"/>
                </a:solidFill>
                <a:latin typeface="Trebuchet MS"/>
                <a:cs typeface="Trebuchet MS"/>
              </a:rPr>
              <a:t>pharmacognostic</a:t>
            </a:r>
            <a:r>
              <a:rPr lang="en-US" sz="2600" b="1" spc="-5" dirty="0" smtClean="0">
                <a:solidFill>
                  <a:srgbClr val="E20E9C"/>
                </a:solidFill>
                <a:latin typeface="Trebuchet MS"/>
                <a:cs typeface="Trebuchet MS"/>
              </a:rPr>
              <a:t> research was created</a:t>
            </a:r>
            <a:endParaRPr sz="2600" dirty="0">
              <a:latin typeface="Trebuchet MS"/>
              <a:cs typeface="Trebuchet MS"/>
            </a:endParaRPr>
          </a:p>
        </p:txBody>
      </p:sp>
      <p:sp>
        <p:nvSpPr>
          <p:cNvPr id="4" name="object 4"/>
          <p:cNvSpPr txBox="1"/>
          <p:nvPr/>
        </p:nvSpPr>
        <p:spPr>
          <a:xfrm>
            <a:off x="606348" y="5678525"/>
            <a:ext cx="8484870" cy="966469"/>
          </a:xfrm>
          <a:prstGeom prst="rect">
            <a:avLst/>
          </a:prstGeom>
        </p:spPr>
        <p:txBody>
          <a:bodyPr vert="horz" wrap="square" lIns="0" tIns="47625" rIns="0" bIns="0" rtlCol="0">
            <a:spAutoFit/>
          </a:bodyPr>
          <a:lstStyle/>
          <a:p>
            <a:pPr marL="12700" marR="5080" algn="just">
              <a:lnSpc>
                <a:spcPct val="90000"/>
              </a:lnSpc>
              <a:spcBef>
                <a:spcPts val="375"/>
              </a:spcBef>
            </a:pPr>
            <a:r>
              <a:rPr lang="en-US" sz="2200" b="1" dirty="0" smtClean="0">
                <a:solidFill>
                  <a:srgbClr val="161E21"/>
                </a:solidFill>
                <a:latin typeface="Trebuchet MS"/>
                <a:cs typeface="Trebuchet MS"/>
              </a:rPr>
              <a:t>During the practical classes students have the opportunity to get acquainted with the organization of work in the laboratory, as well as to conduct analytical research.</a:t>
            </a:r>
            <a:endParaRPr sz="2200" dirty="0">
              <a:latin typeface="Trebuchet MS"/>
              <a:cs typeface="Trebuchet MS"/>
            </a:endParaRPr>
          </a:p>
        </p:txBody>
      </p:sp>
      <p:grpSp>
        <p:nvGrpSpPr>
          <p:cNvPr id="5" name="object 5"/>
          <p:cNvGrpSpPr/>
          <p:nvPr/>
        </p:nvGrpSpPr>
        <p:grpSpPr>
          <a:xfrm>
            <a:off x="2706623" y="1722183"/>
            <a:ext cx="5250180" cy="4006850"/>
            <a:chOff x="2706623" y="1722183"/>
            <a:chExt cx="5250180" cy="4006850"/>
          </a:xfrm>
        </p:grpSpPr>
        <p:pic>
          <p:nvPicPr>
            <p:cNvPr id="6" name="object 6"/>
            <p:cNvPicPr/>
            <p:nvPr/>
          </p:nvPicPr>
          <p:blipFill>
            <a:blip r:embed="rId3" cstate="print"/>
            <a:stretch>
              <a:fillRect/>
            </a:stretch>
          </p:blipFill>
          <p:spPr>
            <a:xfrm>
              <a:off x="2706623" y="1722183"/>
              <a:ext cx="5250053" cy="4006341"/>
            </a:xfrm>
            <a:prstGeom prst="rect">
              <a:avLst/>
            </a:prstGeom>
          </p:spPr>
        </p:pic>
        <p:pic>
          <p:nvPicPr>
            <p:cNvPr id="7" name="object 7"/>
            <p:cNvPicPr/>
            <p:nvPr/>
          </p:nvPicPr>
          <p:blipFill>
            <a:blip r:embed="rId4" cstate="print"/>
            <a:stretch>
              <a:fillRect/>
            </a:stretch>
          </p:blipFill>
          <p:spPr>
            <a:xfrm>
              <a:off x="2849879" y="1865375"/>
              <a:ext cx="4968240" cy="3724656"/>
            </a:xfrm>
            <a:prstGeom prst="rect">
              <a:avLst/>
            </a:prstGeom>
          </p:spPr>
        </p:pic>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4014215"/>
            <a:ext cx="448309" cy="2844165"/>
          </a:xfrm>
          <a:custGeom>
            <a:avLst/>
            <a:gdLst/>
            <a:ahLst/>
            <a:cxnLst/>
            <a:rect l="l" t="t" r="r" b="b"/>
            <a:pathLst>
              <a:path w="448309" h="2844165">
                <a:moveTo>
                  <a:pt x="0" y="0"/>
                </a:moveTo>
                <a:lnTo>
                  <a:pt x="0" y="2843783"/>
                </a:lnTo>
                <a:lnTo>
                  <a:pt x="448056" y="2843783"/>
                </a:lnTo>
                <a:lnTo>
                  <a:pt x="0" y="0"/>
                </a:lnTo>
                <a:close/>
              </a:path>
            </a:pathLst>
          </a:custGeom>
          <a:solidFill>
            <a:srgbClr val="90C225">
              <a:alpha val="85096"/>
            </a:srgbClr>
          </a:solidFill>
        </p:spPr>
        <p:txBody>
          <a:bodyPr wrap="square" lIns="0" tIns="0" rIns="0" bIns="0" rtlCol="0"/>
          <a:lstStyle/>
          <a:p>
            <a:endParaRPr/>
          </a:p>
        </p:txBody>
      </p:sp>
      <p:sp>
        <p:nvSpPr>
          <p:cNvPr id="9" name="object 9"/>
          <p:cNvSpPr txBox="1">
            <a:spLocks noGrp="1"/>
          </p:cNvSpPr>
          <p:nvPr>
            <p:ph type="title"/>
          </p:nvPr>
        </p:nvSpPr>
        <p:spPr>
          <a:xfrm>
            <a:off x="685800" y="304800"/>
            <a:ext cx="7848600" cy="1096010"/>
          </a:xfrm>
          <a:prstGeom prst="rect">
            <a:avLst/>
          </a:prstGeom>
        </p:spPr>
        <p:txBody>
          <a:bodyPr vert="horz" wrap="square" lIns="0" tIns="51435" rIns="0" bIns="0" rtlCol="0">
            <a:spAutoFit/>
          </a:bodyPr>
          <a:lstStyle/>
          <a:p>
            <a:pPr marL="2085339" marR="5080" indent="-2073275">
              <a:lnSpc>
                <a:spcPts val="4110"/>
              </a:lnSpc>
              <a:spcBef>
                <a:spcPts val="405"/>
              </a:spcBef>
            </a:pPr>
            <a:r>
              <a:rPr lang="en-US" spc="-5" dirty="0">
                <a:latin typeface="Trebuchet MS"/>
                <a:cs typeface="Trebuchet MS"/>
              </a:rPr>
              <a:t>The laboratory is equipped with modern </a:t>
            </a:r>
            <a:r>
              <a:rPr lang="en-US" spc="-5" dirty="0">
                <a:latin typeface="Trebuchet MS"/>
                <a:cs typeface="Trebuchet MS"/>
              </a:rPr>
              <a:t>instruments:</a:t>
            </a:r>
            <a:endParaRPr spc="-10" dirty="0">
              <a:latin typeface="Trebuchet MS"/>
              <a:cs typeface="Trebuchet MS"/>
            </a:endParaRPr>
          </a:p>
        </p:txBody>
      </p:sp>
      <p:sp>
        <p:nvSpPr>
          <p:cNvPr id="10" name="object 10"/>
          <p:cNvSpPr txBox="1"/>
          <p:nvPr/>
        </p:nvSpPr>
        <p:spPr>
          <a:xfrm>
            <a:off x="473760" y="1624126"/>
            <a:ext cx="7832040" cy="4070985"/>
          </a:xfrm>
          <a:prstGeom prst="rect">
            <a:avLst/>
          </a:prstGeom>
        </p:spPr>
        <p:txBody>
          <a:bodyPr vert="horz" wrap="square" lIns="0" tIns="61594" rIns="0" bIns="0" rtlCol="0">
            <a:spAutoFit/>
          </a:bodyPr>
          <a:lstStyle/>
          <a:p>
            <a:pPr marL="12700">
              <a:lnSpc>
                <a:spcPct val="100000"/>
              </a:lnSpc>
              <a:spcBef>
                <a:spcPts val="484"/>
              </a:spcBef>
            </a:pPr>
            <a:r>
              <a:rPr sz="2050" spc="-170" dirty="0">
                <a:solidFill>
                  <a:srgbClr val="90C225"/>
                </a:solidFill>
                <a:latin typeface="Lucida Sans Unicode"/>
                <a:cs typeface="Lucida Sans Unicode"/>
              </a:rPr>
              <a:t>▶</a:t>
            </a:r>
            <a:r>
              <a:rPr sz="2050" spc="210" dirty="0">
                <a:solidFill>
                  <a:srgbClr val="90C225"/>
                </a:solidFill>
                <a:latin typeface="Lucida Sans Unicode"/>
                <a:cs typeface="Lucida Sans Unicode"/>
              </a:rPr>
              <a:t> </a:t>
            </a:r>
            <a:r>
              <a:rPr lang="en-US" sz="2600" b="1" spc="-5" dirty="0" smtClean="0">
                <a:solidFill>
                  <a:srgbClr val="161E21"/>
                </a:solidFill>
                <a:latin typeface="Trebuchet MS"/>
                <a:cs typeface="Trebuchet MS"/>
              </a:rPr>
              <a:t>Spectrophotometer</a:t>
            </a:r>
            <a:r>
              <a:rPr sz="2600" b="1" spc="-90" dirty="0" smtClean="0">
                <a:solidFill>
                  <a:srgbClr val="161E21"/>
                </a:solidFill>
                <a:latin typeface="Trebuchet MS"/>
                <a:cs typeface="Trebuchet MS"/>
              </a:rPr>
              <a:t> </a:t>
            </a:r>
            <a:r>
              <a:rPr sz="2600" b="1" spc="-10" dirty="0">
                <a:solidFill>
                  <a:srgbClr val="161E21"/>
                </a:solidFill>
                <a:latin typeface="Trebuchet MS"/>
                <a:cs typeface="Trebuchet MS"/>
              </a:rPr>
              <a:t>Agilent</a:t>
            </a:r>
            <a:r>
              <a:rPr sz="2600" b="1" spc="25" dirty="0">
                <a:solidFill>
                  <a:srgbClr val="161E21"/>
                </a:solidFill>
                <a:latin typeface="Trebuchet MS"/>
                <a:cs typeface="Trebuchet MS"/>
              </a:rPr>
              <a:t> </a:t>
            </a:r>
            <a:r>
              <a:rPr sz="2600" b="1" spc="-5" dirty="0">
                <a:solidFill>
                  <a:srgbClr val="161E21"/>
                </a:solidFill>
                <a:latin typeface="Trebuchet MS"/>
                <a:cs typeface="Trebuchet MS"/>
              </a:rPr>
              <a:t>Cary</a:t>
            </a:r>
            <a:r>
              <a:rPr sz="2600" b="1" spc="15" dirty="0">
                <a:solidFill>
                  <a:srgbClr val="161E21"/>
                </a:solidFill>
                <a:latin typeface="Trebuchet MS"/>
                <a:cs typeface="Trebuchet MS"/>
              </a:rPr>
              <a:t> </a:t>
            </a:r>
            <a:r>
              <a:rPr sz="2600" b="1" spc="-15" dirty="0">
                <a:solidFill>
                  <a:srgbClr val="161E21"/>
                </a:solidFill>
                <a:latin typeface="Trebuchet MS"/>
                <a:cs typeface="Trebuchet MS"/>
              </a:rPr>
              <a:t>60;</a:t>
            </a:r>
            <a:endParaRPr sz="2600" dirty="0">
              <a:latin typeface="Trebuchet MS"/>
              <a:cs typeface="Trebuchet MS"/>
            </a:endParaRPr>
          </a:p>
          <a:p>
            <a:pPr marL="12700">
              <a:lnSpc>
                <a:spcPct val="100000"/>
              </a:lnSpc>
              <a:spcBef>
                <a:spcPts val="385"/>
              </a:spcBef>
            </a:pPr>
            <a:r>
              <a:rPr sz="2050" spc="-170" dirty="0">
                <a:solidFill>
                  <a:srgbClr val="90C225"/>
                </a:solidFill>
                <a:latin typeface="Lucida Sans Unicode"/>
                <a:cs typeface="Lucida Sans Unicode"/>
              </a:rPr>
              <a:t>▶</a:t>
            </a:r>
            <a:r>
              <a:rPr sz="2050" spc="215" dirty="0">
                <a:solidFill>
                  <a:srgbClr val="90C225"/>
                </a:solidFill>
                <a:latin typeface="Lucida Sans Unicode"/>
                <a:cs typeface="Lucida Sans Unicode"/>
              </a:rPr>
              <a:t> </a:t>
            </a:r>
            <a:r>
              <a:rPr lang="en-US" sz="2600" b="1" spc="-10" dirty="0" smtClean="0">
                <a:solidFill>
                  <a:srgbClr val="161E21"/>
                </a:solidFill>
                <a:latin typeface="Trebuchet MS"/>
                <a:cs typeface="Trebuchet MS"/>
              </a:rPr>
              <a:t>Rotary evaporator</a:t>
            </a:r>
            <a:r>
              <a:rPr lang="ru-RU" sz="2600" b="1" spc="-10" dirty="0" smtClean="0">
                <a:solidFill>
                  <a:srgbClr val="161E21"/>
                </a:solidFill>
                <a:latin typeface="Trebuchet MS"/>
                <a:cs typeface="Trebuchet MS"/>
              </a:rPr>
              <a:t> </a:t>
            </a:r>
            <a:r>
              <a:rPr sz="2600" b="1" spc="-55" dirty="0" smtClean="0">
                <a:solidFill>
                  <a:srgbClr val="161E21"/>
                </a:solidFill>
                <a:latin typeface="Trebuchet MS"/>
                <a:cs typeface="Trebuchet MS"/>
              </a:rPr>
              <a:t>RV</a:t>
            </a:r>
            <a:r>
              <a:rPr sz="2600" b="1" spc="-5" dirty="0" smtClean="0">
                <a:solidFill>
                  <a:srgbClr val="161E21"/>
                </a:solidFill>
                <a:latin typeface="Trebuchet MS"/>
                <a:cs typeface="Trebuchet MS"/>
              </a:rPr>
              <a:t> </a:t>
            </a:r>
            <a:r>
              <a:rPr sz="2600" b="1" spc="-15" dirty="0">
                <a:solidFill>
                  <a:srgbClr val="161E21"/>
                </a:solidFill>
                <a:latin typeface="Trebuchet MS"/>
                <a:cs typeface="Trebuchet MS"/>
              </a:rPr>
              <a:t>8c;</a:t>
            </a:r>
            <a:endParaRPr sz="2600" dirty="0">
              <a:latin typeface="Trebuchet MS"/>
              <a:cs typeface="Trebuchet MS"/>
            </a:endParaRPr>
          </a:p>
          <a:p>
            <a:pPr marL="12700">
              <a:lnSpc>
                <a:spcPct val="100000"/>
              </a:lnSpc>
              <a:spcBef>
                <a:spcPts val="360"/>
              </a:spcBef>
            </a:pPr>
            <a:r>
              <a:rPr sz="2100" spc="-210" dirty="0">
                <a:solidFill>
                  <a:srgbClr val="90C225"/>
                </a:solidFill>
                <a:latin typeface="Lucida Sans Unicode"/>
                <a:cs typeface="Lucida Sans Unicode"/>
              </a:rPr>
              <a:t>▶</a:t>
            </a:r>
            <a:r>
              <a:rPr sz="2100" spc="195" dirty="0">
                <a:solidFill>
                  <a:srgbClr val="90C225"/>
                </a:solidFill>
                <a:latin typeface="Lucida Sans Unicode"/>
                <a:cs typeface="Lucida Sans Unicode"/>
              </a:rPr>
              <a:t> </a:t>
            </a:r>
            <a:r>
              <a:rPr lang="en-US" sz="2600" b="1" spc="-5" dirty="0" smtClean="0">
                <a:solidFill>
                  <a:srgbClr val="161E21"/>
                </a:solidFill>
                <a:latin typeface="Trebuchet MS"/>
                <a:cs typeface="Trebuchet MS"/>
              </a:rPr>
              <a:t>Binocular microscope </a:t>
            </a:r>
            <a:r>
              <a:rPr sz="2600" b="1" spc="-20" dirty="0" err="1" smtClean="0">
                <a:solidFill>
                  <a:srgbClr val="161E21"/>
                </a:solidFill>
                <a:latin typeface="Trebuchet MS"/>
                <a:cs typeface="Trebuchet MS"/>
              </a:rPr>
              <a:t>Leika</a:t>
            </a:r>
            <a:r>
              <a:rPr sz="2600" b="1" spc="45" dirty="0" smtClean="0">
                <a:solidFill>
                  <a:srgbClr val="161E21"/>
                </a:solidFill>
                <a:latin typeface="Trebuchet MS"/>
                <a:cs typeface="Trebuchet MS"/>
              </a:rPr>
              <a:t> </a:t>
            </a:r>
            <a:r>
              <a:rPr sz="2600" b="1" spc="-15" dirty="0">
                <a:solidFill>
                  <a:srgbClr val="161E21"/>
                </a:solidFill>
                <a:latin typeface="Trebuchet MS"/>
                <a:cs typeface="Trebuchet MS"/>
              </a:rPr>
              <a:t>DM750;</a:t>
            </a:r>
            <a:endParaRPr sz="2600" dirty="0">
              <a:latin typeface="Trebuchet MS"/>
              <a:cs typeface="Trebuchet MS"/>
            </a:endParaRPr>
          </a:p>
          <a:p>
            <a:pPr marL="12700">
              <a:lnSpc>
                <a:spcPct val="100000"/>
              </a:lnSpc>
              <a:spcBef>
                <a:spcPts val="390"/>
              </a:spcBef>
            </a:pPr>
            <a:r>
              <a:rPr sz="2050" spc="-170" dirty="0">
                <a:solidFill>
                  <a:srgbClr val="90C225"/>
                </a:solidFill>
                <a:latin typeface="Lucida Sans Unicode"/>
                <a:cs typeface="Lucida Sans Unicode"/>
              </a:rPr>
              <a:t>▶</a:t>
            </a:r>
            <a:r>
              <a:rPr sz="2050" spc="220" dirty="0">
                <a:solidFill>
                  <a:srgbClr val="90C225"/>
                </a:solidFill>
                <a:latin typeface="Lucida Sans Unicode"/>
                <a:cs typeface="Lucida Sans Unicode"/>
              </a:rPr>
              <a:t> </a:t>
            </a:r>
            <a:r>
              <a:rPr lang="en-US" sz="2600" b="1" spc="-10" dirty="0" smtClean="0">
                <a:solidFill>
                  <a:srgbClr val="161E21"/>
                </a:solidFill>
                <a:latin typeface="Trebuchet MS"/>
                <a:cs typeface="Trebuchet MS"/>
              </a:rPr>
              <a:t>ABBE laboratory refractometer </a:t>
            </a:r>
            <a:r>
              <a:rPr sz="2600" b="1" spc="-10" dirty="0" smtClean="0">
                <a:solidFill>
                  <a:srgbClr val="161E21"/>
                </a:solidFill>
                <a:latin typeface="Trebuchet MS"/>
                <a:cs typeface="Trebuchet MS"/>
              </a:rPr>
              <a:t>AR4</a:t>
            </a:r>
            <a:r>
              <a:rPr sz="2600" b="1" spc="-10" dirty="0">
                <a:solidFill>
                  <a:srgbClr val="161E21"/>
                </a:solidFill>
                <a:latin typeface="Trebuchet MS"/>
                <a:cs typeface="Trebuchet MS"/>
              </a:rPr>
              <a:t>;</a:t>
            </a:r>
            <a:endParaRPr sz="2600" dirty="0">
              <a:latin typeface="Trebuchet MS"/>
              <a:cs typeface="Trebuchet MS"/>
            </a:endParaRPr>
          </a:p>
          <a:p>
            <a:pPr marL="12700">
              <a:lnSpc>
                <a:spcPct val="100000"/>
              </a:lnSpc>
              <a:spcBef>
                <a:spcPts val="385"/>
              </a:spcBef>
            </a:pPr>
            <a:r>
              <a:rPr sz="2050" spc="-170" dirty="0">
                <a:solidFill>
                  <a:srgbClr val="90C225"/>
                </a:solidFill>
                <a:latin typeface="Lucida Sans Unicode"/>
                <a:cs typeface="Lucida Sans Unicode"/>
              </a:rPr>
              <a:t>▶</a:t>
            </a:r>
            <a:r>
              <a:rPr sz="2050" spc="204" dirty="0">
                <a:solidFill>
                  <a:srgbClr val="90C225"/>
                </a:solidFill>
                <a:latin typeface="Lucida Sans Unicode"/>
                <a:cs typeface="Lucida Sans Unicode"/>
              </a:rPr>
              <a:t> </a:t>
            </a:r>
            <a:r>
              <a:rPr lang="en-US" sz="2600" b="1" spc="-5" dirty="0" err="1" smtClean="0">
                <a:solidFill>
                  <a:srgbClr val="161E21"/>
                </a:solidFill>
                <a:latin typeface="Trebuchet MS"/>
                <a:cs typeface="Trebuchet MS"/>
              </a:rPr>
              <a:t>Aquadistillator</a:t>
            </a:r>
            <a:r>
              <a:rPr lang="en-US" sz="2600" b="1" spc="-5" dirty="0" smtClean="0">
                <a:solidFill>
                  <a:srgbClr val="161E21"/>
                </a:solidFill>
                <a:latin typeface="Trebuchet MS"/>
                <a:cs typeface="Trebuchet MS"/>
              </a:rPr>
              <a:t> electric </a:t>
            </a:r>
            <a:r>
              <a:rPr sz="2600" b="1" spc="-10" dirty="0" smtClean="0">
                <a:solidFill>
                  <a:srgbClr val="161E21"/>
                </a:solidFill>
                <a:latin typeface="Trebuchet MS"/>
                <a:cs typeface="Trebuchet MS"/>
              </a:rPr>
              <a:t>ДЕ-10М</a:t>
            </a:r>
            <a:r>
              <a:rPr sz="2600" b="1" spc="-10" dirty="0">
                <a:solidFill>
                  <a:srgbClr val="161E21"/>
                </a:solidFill>
                <a:latin typeface="Trebuchet MS"/>
                <a:cs typeface="Trebuchet MS"/>
              </a:rPr>
              <a:t>;</a:t>
            </a:r>
            <a:endParaRPr sz="2600" dirty="0">
              <a:latin typeface="Trebuchet MS"/>
              <a:cs typeface="Trebuchet MS"/>
            </a:endParaRPr>
          </a:p>
          <a:p>
            <a:pPr marL="12700">
              <a:lnSpc>
                <a:spcPct val="100000"/>
              </a:lnSpc>
              <a:spcBef>
                <a:spcPts val="360"/>
              </a:spcBef>
            </a:pPr>
            <a:r>
              <a:rPr sz="2100" spc="-210" dirty="0">
                <a:solidFill>
                  <a:srgbClr val="90C225"/>
                </a:solidFill>
                <a:latin typeface="Lucida Sans Unicode"/>
                <a:cs typeface="Lucida Sans Unicode"/>
              </a:rPr>
              <a:t>▶</a:t>
            </a:r>
            <a:r>
              <a:rPr sz="2100" spc="204" dirty="0">
                <a:solidFill>
                  <a:srgbClr val="90C225"/>
                </a:solidFill>
                <a:latin typeface="Lucida Sans Unicode"/>
                <a:cs typeface="Lucida Sans Unicode"/>
              </a:rPr>
              <a:t> </a:t>
            </a:r>
            <a:r>
              <a:rPr lang="en-US" sz="2600" b="1" spc="-10" dirty="0" smtClean="0">
                <a:solidFill>
                  <a:srgbClr val="161E21"/>
                </a:solidFill>
                <a:latin typeface="Trebuchet MS"/>
                <a:cs typeface="Trebuchet MS"/>
              </a:rPr>
              <a:t>Analytical scales VIBRA series </a:t>
            </a:r>
            <a:r>
              <a:rPr sz="2600" b="1" spc="-10" dirty="0" smtClean="0">
                <a:solidFill>
                  <a:srgbClr val="161E21"/>
                </a:solidFill>
                <a:latin typeface="Trebuchet MS"/>
                <a:cs typeface="Trebuchet MS"/>
              </a:rPr>
              <a:t>HTR-220CE</a:t>
            </a:r>
            <a:r>
              <a:rPr sz="2600" b="1" spc="-10" dirty="0">
                <a:solidFill>
                  <a:srgbClr val="161E21"/>
                </a:solidFill>
                <a:latin typeface="Trebuchet MS"/>
                <a:cs typeface="Trebuchet MS"/>
              </a:rPr>
              <a:t>;</a:t>
            </a:r>
            <a:endParaRPr sz="2600" dirty="0">
              <a:latin typeface="Trebuchet MS"/>
              <a:cs typeface="Trebuchet MS"/>
            </a:endParaRPr>
          </a:p>
          <a:p>
            <a:pPr marL="12700">
              <a:lnSpc>
                <a:spcPct val="100000"/>
              </a:lnSpc>
              <a:spcBef>
                <a:spcPts val="385"/>
              </a:spcBef>
            </a:pPr>
            <a:r>
              <a:rPr sz="2050" spc="-170" dirty="0">
                <a:solidFill>
                  <a:srgbClr val="90C225"/>
                </a:solidFill>
                <a:latin typeface="Lucida Sans Unicode"/>
                <a:cs typeface="Lucida Sans Unicode"/>
              </a:rPr>
              <a:t>▶</a:t>
            </a:r>
            <a:r>
              <a:rPr sz="2050" spc="195" dirty="0">
                <a:solidFill>
                  <a:srgbClr val="90C225"/>
                </a:solidFill>
                <a:latin typeface="Lucida Sans Unicode"/>
                <a:cs typeface="Lucida Sans Unicode"/>
              </a:rPr>
              <a:t> </a:t>
            </a:r>
            <a:r>
              <a:rPr lang="en-US" sz="2600" b="1" spc="-10" dirty="0" smtClean="0">
                <a:solidFill>
                  <a:srgbClr val="161E21"/>
                </a:solidFill>
                <a:latin typeface="Trebuchet MS"/>
                <a:cs typeface="Trebuchet MS"/>
              </a:rPr>
              <a:t>Drying wardrobe</a:t>
            </a:r>
            <a:r>
              <a:rPr sz="2600" b="1" spc="-5" dirty="0" smtClean="0">
                <a:solidFill>
                  <a:srgbClr val="161E21"/>
                </a:solidFill>
                <a:latin typeface="Trebuchet MS"/>
                <a:cs typeface="Trebuchet MS"/>
              </a:rPr>
              <a:t>;</a:t>
            </a:r>
            <a:endParaRPr sz="2600" dirty="0">
              <a:latin typeface="Trebuchet MS"/>
              <a:cs typeface="Trebuchet MS"/>
            </a:endParaRPr>
          </a:p>
          <a:p>
            <a:pPr marL="12700">
              <a:lnSpc>
                <a:spcPct val="100000"/>
              </a:lnSpc>
              <a:spcBef>
                <a:spcPts val="390"/>
              </a:spcBef>
            </a:pPr>
            <a:r>
              <a:rPr sz="2050" spc="-170" dirty="0">
                <a:solidFill>
                  <a:srgbClr val="90C225"/>
                </a:solidFill>
                <a:latin typeface="Lucida Sans Unicode"/>
                <a:cs typeface="Lucida Sans Unicode"/>
              </a:rPr>
              <a:t>▶</a:t>
            </a:r>
            <a:r>
              <a:rPr sz="2050" spc="190" dirty="0">
                <a:solidFill>
                  <a:srgbClr val="90C225"/>
                </a:solidFill>
                <a:latin typeface="Lucida Sans Unicode"/>
                <a:cs typeface="Lucida Sans Unicode"/>
              </a:rPr>
              <a:t> </a:t>
            </a:r>
            <a:r>
              <a:rPr lang="en-US" sz="2600" b="1" spc="-10" dirty="0" smtClean="0">
                <a:solidFill>
                  <a:srgbClr val="161E21"/>
                </a:solidFill>
                <a:latin typeface="Trebuchet MS"/>
                <a:cs typeface="Trebuchet MS"/>
              </a:rPr>
              <a:t>Muffle furnace</a:t>
            </a:r>
            <a:r>
              <a:rPr sz="2600" b="1" spc="-10" dirty="0" smtClean="0">
                <a:solidFill>
                  <a:srgbClr val="161E21"/>
                </a:solidFill>
                <a:latin typeface="Trebuchet MS"/>
                <a:cs typeface="Trebuchet MS"/>
              </a:rPr>
              <a:t>;</a:t>
            </a:r>
            <a:endParaRPr sz="2600" dirty="0">
              <a:latin typeface="Trebuchet MS"/>
              <a:cs typeface="Trebuchet MS"/>
            </a:endParaRPr>
          </a:p>
          <a:p>
            <a:pPr marL="356870" marR="1422400" indent="-344805">
              <a:lnSpc>
                <a:spcPts val="2500"/>
              </a:lnSpc>
              <a:spcBef>
                <a:spcPts val="960"/>
              </a:spcBef>
            </a:pPr>
            <a:r>
              <a:rPr sz="2100" spc="-210" dirty="0">
                <a:solidFill>
                  <a:srgbClr val="90C225"/>
                </a:solidFill>
                <a:latin typeface="Lucida Sans Unicode"/>
                <a:cs typeface="Lucida Sans Unicode"/>
              </a:rPr>
              <a:t>▶</a:t>
            </a:r>
            <a:r>
              <a:rPr sz="2100" spc="-204" dirty="0">
                <a:solidFill>
                  <a:srgbClr val="90C225"/>
                </a:solidFill>
                <a:latin typeface="Lucida Sans Unicode"/>
                <a:cs typeface="Lucida Sans Unicode"/>
              </a:rPr>
              <a:t> </a:t>
            </a:r>
            <a:r>
              <a:rPr lang="en-US" sz="2600" b="1" spc="-5" dirty="0" smtClean="0">
                <a:solidFill>
                  <a:srgbClr val="161E21"/>
                </a:solidFill>
                <a:latin typeface="Trebuchet MS"/>
                <a:cs typeface="Trebuchet MS"/>
              </a:rPr>
              <a:t>Colorimeter photoelectric </a:t>
            </a:r>
            <a:r>
              <a:rPr sz="2600" b="1" spc="-10" dirty="0" smtClean="0">
                <a:solidFill>
                  <a:srgbClr val="161E21"/>
                </a:solidFill>
                <a:latin typeface="Trebuchet MS"/>
                <a:cs typeface="Trebuchet MS"/>
              </a:rPr>
              <a:t>КФК-2</a:t>
            </a:r>
            <a:r>
              <a:rPr sz="2600" b="1" spc="-10" dirty="0">
                <a:solidFill>
                  <a:srgbClr val="161E21"/>
                </a:solidFill>
                <a:latin typeface="Trebuchet MS"/>
                <a:cs typeface="Trebuchet MS"/>
              </a:rPr>
              <a:t>.</a:t>
            </a:r>
            <a:endParaRPr sz="2600" dirty="0">
              <a:latin typeface="Trebuchet MS"/>
              <a:cs typeface="Trebuchet MS"/>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4014215"/>
            <a:ext cx="448309" cy="2844165"/>
          </a:xfrm>
          <a:custGeom>
            <a:avLst/>
            <a:gdLst/>
            <a:ahLst/>
            <a:cxnLst/>
            <a:rect l="l" t="t" r="r" b="b"/>
            <a:pathLst>
              <a:path w="448309" h="2844165">
                <a:moveTo>
                  <a:pt x="0" y="0"/>
                </a:moveTo>
                <a:lnTo>
                  <a:pt x="0" y="2843783"/>
                </a:lnTo>
                <a:lnTo>
                  <a:pt x="448056" y="2843783"/>
                </a:lnTo>
                <a:lnTo>
                  <a:pt x="0" y="0"/>
                </a:lnTo>
                <a:close/>
              </a:path>
            </a:pathLst>
          </a:custGeom>
          <a:solidFill>
            <a:srgbClr val="90C225">
              <a:alpha val="85096"/>
            </a:srgbClr>
          </a:solidFill>
        </p:spPr>
        <p:txBody>
          <a:bodyPr wrap="square" lIns="0" tIns="0" rIns="0" bIns="0" rtlCol="0"/>
          <a:lstStyle/>
          <a:p>
            <a:endParaRPr/>
          </a:p>
        </p:txBody>
      </p:sp>
      <p:sp>
        <p:nvSpPr>
          <p:cNvPr id="7" name="object 7"/>
          <p:cNvSpPr txBox="1">
            <a:spLocks noGrp="1"/>
          </p:cNvSpPr>
          <p:nvPr>
            <p:ph type="title"/>
          </p:nvPr>
        </p:nvSpPr>
        <p:spPr>
          <a:xfrm>
            <a:off x="1600200" y="304800"/>
            <a:ext cx="6299835" cy="1246505"/>
          </a:xfrm>
          <a:prstGeom prst="rect">
            <a:avLst/>
          </a:prstGeom>
        </p:spPr>
        <p:txBody>
          <a:bodyPr vert="horz" wrap="square" lIns="0" tIns="13970" rIns="0" bIns="0" rtlCol="0">
            <a:spAutoFit/>
          </a:bodyPr>
          <a:lstStyle/>
          <a:p>
            <a:pPr marL="323215" marR="5080" indent="-311150" algn="ctr">
              <a:lnSpc>
                <a:spcPct val="100000"/>
              </a:lnSpc>
              <a:spcBef>
                <a:spcPts val="110"/>
              </a:spcBef>
            </a:pPr>
            <a:r>
              <a:rPr lang="en-US" sz="4000" dirty="0">
                <a:latin typeface="Trebuchet MS"/>
                <a:cs typeface="Trebuchet MS"/>
              </a:rPr>
              <a:t>Research methods offered by the laboratory:</a:t>
            </a:r>
            <a:endParaRPr sz="4000" dirty="0">
              <a:latin typeface="Trebuchet MS"/>
              <a:cs typeface="Trebuchet MS"/>
            </a:endParaRPr>
          </a:p>
        </p:txBody>
      </p:sp>
      <p:grpSp>
        <p:nvGrpSpPr>
          <p:cNvPr id="8" name="object 8"/>
          <p:cNvGrpSpPr/>
          <p:nvPr/>
        </p:nvGrpSpPr>
        <p:grpSpPr>
          <a:xfrm>
            <a:off x="6458711" y="3791734"/>
            <a:ext cx="5711825" cy="2992755"/>
            <a:chOff x="6458711" y="3791734"/>
            <a:chExt cx="5711825" cy="2992755"/>
          </a:xfrm>
        </p:grpSpPr>
        <p:pic>
          <p:nvPicPr>
            <p:cNvPr id="9" name="object 9"/>
            <p:cNvPicPr/>
            <p:nvPr/>
          </p:nvPicPr>
          <p:blipFill>
            <a:blip r:embed="rId2" cstate="print"/>
            <a:stretch>
              <a:fillRect/>
            </a:stretch>
          </p:blipFill>
          <p:spPr>
            <a:xfrm>
              <a:off x="6458711" y="3791734"/>
              <a:ext cx="5711570" cy="2992755"/>
            </a:xfrm>
            <a:prstGeom prst="rect">
              <a:avLst/>
            </a:prstGeom>
          </p:spPr>
        </p:pic>
        <p:pic>
          <p:nvPicPr>
            <p:cNvPr id="10" name="object 10"/>
            <p:cNvPicPr/>
            <p:nvPr/>
          </p:nvPicPr>
          <p:blipFill>
            <a:blip r:embed="rId3" cstate="print"/>
            <a:stretch>
              <a:fillRect/>
            </a:stretch>
          </p:blipFill>
          <p:spPr>
            <a:xfrm>
              <a:off x="6693407" y="4034154"/>
              <a:ext cx="5251704" cy="2525141"/>
            </a:xfrm>
            <a:prstGeom prst="rect">
              <a:avLst/>
            </a:prstGeom>
          </p:spPr>
        </p:pic>
      </p:grpSp>
      <p:grpSp>
        <p:nvGrpSpPr>
          <p:cNvPr id="11" name="object 11"/>
          <p:cNvGrpSpPr/>
          <p:nvPr/>
        </p:nvGrpSpPr>
        <p:grpSpPr>
          <a:xfrm>
            <a:off x="399288" y="3870947"/>
            <a:ext cx="5593080" cy="2834640"/>
            <a:chOff x="399288" y="3870947"/>
            <a:chExt cx="5593080" cy="2834640"/>
          </a:xfrm>
        </p:grpSpPr>
        <p:pic>
          <p:nvPicPr>
            <p:cNvPr id="12" name="object 12"/>
            <p:cNvPicPr/>
            <p:nvPr/>
          </p:nvPicPr>
          <p:blipFill>
            <a:blip r:embed="rId4" cstate="print"/>
            <a:stretch>
              <a:fillRect/>
            </a:stretch>
          </p:blipFill>
          <p:spPr>
            <a:xfrm>
              <a:off x="399288" y="3870947"/>
              <a:ext cx="5592699" cy="2834259"/>
            </a:xfrm>
            <a:prstGeom prst="rect">
              <a:avLst/>
            </a:prstGeom>
          </p:spPr>
        </p:pic>
        <p:pic>
          <p:nvPicPr>
            <p:cNvPr id="13" name="object 13"/>
            <p:cNvPicPr/>
            <p:nvPr/>
          </p:nvPicPr>
          <p:blipFill>
            <a:blip r:embed="rId5" cstate="print"/>
            <a:stretch>
              <a:fillRect/>
            </a:stretch>
          </p:blipFill>
          <p:spPr>
            <a:xfrm>
              <a:off x="633984" y="4105656"/>
              <a:ext cx="5132832" cy="2374392"/>
            </a:xfrm>
            <a:prstGeom prst="rect">
              <a:avLst/>
            </a:prstGeom>
          </p:spPr>
        </p:pic>
      </p:grpSp>
      <p:sp>
        <p:nvSpPr>
          <p:cNvPr id="14" name="object 14"/>
          <p:cNvSpPr txBox="1"/>
          <p:nvPr/>
        </p:nvSpPr>
        <p:spPr>
          <a:xfrm>
            <a:off x="448309" y="1982216"/>
            <a:ext cx="9381491" cy="857927"/>
          </a:xfrm>
          <a:prstGeom prst="rect">
            <a:avLst/>
          </a:prstGeom>
        </p:spPr>
        <p:txBody>
          <a:bodyPr vert="horz" wrap="square" lIns="0" tIns="13970" rIns="0" bIns="0" rtlCol="0">
            <a:spAutoFit/>
          </a:bodyPr>
          <a:lstStyle/>
          <a:p>
            <a:pPr marL="12700" marR="5080">
              <a:lnSpc>
                <a:spcPct val="100000"/>
              </a:lnSpc>
              <a:spcBef>
                <a:spcPts val="110"/>
              </a:spcBef>
            </a:pPr>
            <a:r>
              <a:rPr lang="en-US" sz="2700" dirty="0" smtClean="0">
                <a:solidFill>
                  <a:srgbClr val="161E21"/>
                </a:solidFill>
                <a:latin typeface="Trebuchet MS"/>
                <a:cs typeface="Trebuchet MS"/>
              </a:rPr>
              <a:t>- spectrophotometric studies (spectral range 190-1100 nm);</a:t>
            </a:r>
          </a:p>
          <a:p>
            <a:pPr marL="12700" marR="5080">
              <a:lnSpc>
                <a:spcPct val="100000"/>
              </a:lnSpc>
              <a:spcBef>
                <a:spcPts val="110"/>
              </a:spcBef>
            </a:pPr>
            <a:r>
              <a:rPr lang="en-US" sz="2700" dirty="0" smtClean="0">
                <a:solidFill>
                  <a:srgbClr val="161E21"/>
                </a:solidFill>
                <a:latin typeface="Trebuchet MS"/>
                <a:cs typeface="Trebuchet MS"/>
              </a:rPr>
              <a:t>- </a:t>
            </a:r>
            <a:r>
              <a:rPr lang="en-US" sz="2700" dirty="0" err="1" smtClean="0">
                <a:solidFill>
                  <a:srgbClr val="161E21"/>
                </a:solidFill>
                <a:latin typeface="Trebuchet MS"/>
                <a:cs typeface="Trebuchet MS"/>
              </a:rPr>
              <a:t>photoelectrocolorimetry</a:t>
            </a:r>
            <a:r>
              <a:rPr lang="en-US" sz="2700" dirty="0" smtClean="0">
                <a:solidFill>
                  <a:srgbClr val="161E21"/>
                </a:solidFill>
                <a:latin typeface="Trebuchet MS"/>
                <a:cs typeface="Trebuchet MS"/>
              </a:rPr>
              <a:t>;</a:t>
            </a:r>
            <a:endParaRPr sz="2700" dirty="0">
              <a:latin typeface="Trebuchet MS"/>
              <a:cs typeface="Trebuchet M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86231" y="343280"/>
            <a:ext cx="6981190" cy="1191993"/>
          </a:xfrm>
          <a:prstGeom prst="rect">
            <a:avLst/>
          </a:prstGeom>
        </p:spPr>
        <p:txBody>
          <a:bodyPr vert="horz" wrap="square" lIns="0" tIns="12065" rIns="0" bIns="0" rtlCol="0">
            <a:spAutoFit/>
          </a:bodyPr>
          <a:lstStyle/>
          <a:p>
            <a:pPr marL="12700">
              <a:lnSpc>
                <a:spcPct val="100000"/>
              </a:lnSpc>
              <a:spcBef>
                <a:spcPts val="95"/>
              </a:spcBef>
            </a:pPr>
            <a:r>
              <a:rPr sz="2500" spc="-5" dirty="0">
                <a:solidFill>
                  <a:srgbClr val="161E21"/>
                </a:solidFill>
                <a:latin typeface="Trebuchet MS"/>
                <a:cs typeface="Trebuchet MS"/>
              </a:rPr>
              <a:t>-</a:t>
            </a:r>
            <a:r>
              <a:rPr sz="2500" spc="-30" dirty="0">
                <a:solidFill>
                  <a:srgbClr val="161E21"/>
                </a:solidFill>
                <a:latin typeface="Trebuchet MS"/>
                <a:cs typeface="Trebuchet MS"/>
              </a:rPr>
              <a:t> </a:t>
            </a:r>
            <a:r>
              <a:rPr lang="en-US" sz="2500" b="1" spc="-5" dirty="0" err="1" smtClean="0">
                <a:solidFill>
                  <a:srgbClr val="161E21"/>
                </a:solidFill>
                <a:latin typeface="Trebuchet MS"/>
                <a:cs typeface="Trebuchet MS"/>
              </a:rPr>
              <a:t>refractometry</a:t>
            </a:r>
            <a:r>
              <a:rPr lang="en-US" sz="2500" b="1" spc="-5" dirty="0" smtClean="0">
                <a:solidFill>
                  <a:srgbClr val="161E21"/>
                </a:solidFill>
                <a:latin typeface="Trebuchet MS"/>
                <a:cs typeface="Trebuchet MS"/>
              </a:rPr>
              <a:t>;</a:t>
            </a:r>
          </a:p>
          <a:p>
            <a:pPr marL="12700">
              <a:lnSpc>
                <a:spcPct val="100000"/>
              </a:lnSpc>
              <a:spcBef>
                <a:spcPts val="95"/>
              </a:spcBef>
            </a:pPr>
            <a:r>
              <a:rPr lang="en-US" sz="2500" b="1" spc="-5" dirty="0" smtClean="0">
                <a:solidFill>
                  <a:srgbClr val="161E21"/>
                </a:solidFill>
                <a:latin typeface="Trebuchet MS"/>
                <a:cs typeface="Trebuchet MS"/>
              </a:rPr>
              <a:t>- determination the loss in weight on drying;</a:t>
            </a:r>
          </a:p>
          <a:p>
            <a:pPr marL="12700">
              <a:lnSpc>
                <a:spcPct val="100000"/>
              </a:lnSpc>
              <a:spcBef>
                <a:spcPts val="95"/>
              </a:spcBef>
            </a:pPr>
            <a:r>
              <a:rPr lang="en-US" sz="2500" b="1" spc="-5" dirty="0" smtClean="0">
                <a:solidFill>
                  <a:srgbClr val="161E21"/>
                </a:solidFill>
                <a:latin typeface="Trebuchet MS"/>
                <a:cs typeface="Trebuchet MS"/>
              </a:rPr>
              <a:t>- dry </a:t>
            </a:r>
            <a:r>
              <a:rPr lang="en-US" sz="2500" b="1" spc="-5" dirty="0" err="1" smtClean="0">
                <a:solidFill>
                  <a:srgbClr val="161E21"/>
                </a:solidFill>
                <a:latin typeface="Trebuchet MS"/>
                <a:cs typeface="Trebuchet MS"/>
              </a:rPr>
              <a:t>ashing</a:t>
            </a:r>
            <a:r>
              <a:rPr lang="en-US" sz="2500" b="1" spc="-5" dirty="0" smtClean="0">
                <a:solidFill>
                  <a:srgbClr val="161E21"/>
                </a:solidFill>
                <a:latin typeface="Trebuchet MS"/>
                <a:cs typeface="Trebuchet MS"/>
              </a:rPr>
              <a:t>;</a:t>
            </a:r>
            <a:endParaRPr sz="2500" dirty="0">
              <a:latin typeface="Trebuchet MS"/>
              <a:cs typeface="Trebuchet MS"/>
            </a:endParaRPr>
          </a:p>
        </p:txBody>
      </p:sp>
      <p:grpSp>
        <p:nvGrpSpPr>
          <p:cNvPr id="3" name="object 3"/>
          <p:cNvGrpSpPr/>
          <p:nvPr/>
        </p:nvGrpSpPr>
        <p:grpSpPr>
          <a:xfrm>
            <a:off x="592781" y="1558252"/>
            <a:ext cx="8862060" cy="5300345"/>
            <a:chOff x="592781" y="1558252"/>
            <a:chExt cx="8862060" cy="5300345"/>
          </a:xfrm>
        </p:grpSpPr>
        <p:pic>
          <p:nvPicPr>
            <p:cNvPr id="4" name="object 4"/>
            <p:cNvPicPr/>
            <p:nvPr/>
          </p:nvPicPr>
          <p:blipFill>
            <a:blip r:embed="rId2" cstate="print"/>
            <a:stretch>
              <a:fillRect/>
            </a:stretch>
          </p:blipFill>
          <p:spPr>
            <a:xfrm>
              <a:off x="592781" y="1558252"/>
              <a:ext cx="3937743" cy="5152338"/>
            </a:xfrm>
            <a:prstGeom prst="rect">
              <a:avLst/>
            </a:prstGeom>
          </p:spPr>
        </p:pic>
        <p:pic>
          <p:nvPicPr>
            <p:cNvPr id="5" name="object 5"/>
            <p:cNvPicPr/>
            <p:nvPr/>
          </p:nvPicPr>
          <p:blipFill>
            <a:blip r:embed="rId3" cstate="print"/>
            <a:stretch>
              <a:fillRect/>
            </a:stretch>
          </p:blipFill>
          <p:spPr>
            <a:xfrm>
              <a:off x="789432" y="1773936"/>
              <a:ext cx="3553968" cy="4730496"/>
            </a:xfrm>
            <a:prstGeom prst="rect">
              <a:avLst/>
            </a:prstGeom>
          </p:spPr>
        </p:pic>
        <p:pic>
          <p:nvPicPr>
            <p:cNvPr id="6" name="object 6"/>
            <p:cNvPicPr/>
            <p:nvPr/>
          </p:nvPicPr>
          <p:blipFill>
            <a:blip r:embed="rId4" cstate="print"/>
            <a:stretch>
              <a:fillRect/>
            </a:stretch>
          </p:blipFill>
          <p:spPr>
            <a:xfrm>
              <a:off x="4386072" y="3166878"/>
              <a:ext cx="5068443" cy="3691120"/>
            </a:xfrm>
            <a:prstGeom prst="rect">
              <a:avLst/>
            </a:prstGeom>
          </p:spPr>
        </p:pic>
        <p:pic>
          <p:nvPicPr>
            <p:cNvPr id="7" name="object 7"/>
            <p:cNvPicPr/>
            <p:nvPr/>
          </p:nvPicPr>
          <p:blipFill>
            <a:blip r:embed="rId5" cstate="print"/>
            <a:stretch>
              <a:fillRect/>
            </a:stretch>
          </p:blipFill>
          <p:spPr>
            <a:xfrm>
              <a:off x="4620768" y="3401566"/>
              <a:ext cx="4608576" cy="3456432"/>
            </a:xfrm>
            <a:prstGeom prst="rect">
              <a:avLst/>
            </a:prstGeom>
          </p:spPr>
        </p:pic>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2624324"/>
            <a:ext cx="4498975" cy="4234180"/>
            <a:chOff x="0" y="2624324"/>
            <a:chExt cx="4498975" cy="4234180"/>
          </a:xfrm>
        </p:grpSpPr>
        <p:pic>
          <p:nvPicPr>
            <p:cNvPr id="3" name="object 3"/>
            <p:cNvPicPr/>
            <p:nvPr/>
          </p:nvPicPr>
          <p:blipFill>
            <a:blip r:embed="rId2" cstate="print"/>
            <a:stretch>
              <a:fillRect/>
            </a:stretch>
          </p:blipFill>
          <p:spPr>
            <a:xfrm>
              <a:off x="365759" y="2624324"/>
              <a:ext cx="4132707" cy="4233674"/>
            </a:xfrm>
            <a:prstGeom prst="rect">
              <a:avLst/>
            </a:prstGeom>
          </p:spPr>
        </p:pic>
        <p:pic>
          <p:nvPicPr>
            <p:cNvPr id="4" name="object 4"/>
            <p:cNvPicPr/>
            <p:nvPr/>
          </p:nvPicPr>
          <p:blipFill>
            <a:blip r:embed="rId3" cstate="print"/>
            <a:stretch>
              <a:fillRect/>
            </a:stretch>
          </p:blipFill>
          <p:spPr>
            <a:xfrm>
              <a:off x="600455" y="2859023"/>
              <a:ext cx="3672840" cy="3837431"/>
            </a:xfrm>
            <a:prstGeom prst="rect">
              <a:avLst/>
            </a:prstGeom>
          </p:spPr>
        </p:pic>
      </p:grpSp>
      <p:sp>
        <p:nvSpPr>
          <p:cNvPr id="5" name="object 5"/>
          <p:cNvSpPr txBox="1"/>
          <p:nvPr/>
        </p:nvSpPr>
        <p:spPr>
          <a:xfrm>
            <a:off x="1008380" y="718261"/>
            <a:ext cx="8042275" cy="1415772"/>
          </a:xfrm>
          <a:prstGeom prst="rect">
            <a:avLst/>
          </a:prstGeom>
        </p:spPr>
        <p:txBody>
          <a:bodyPr vert="horz" wrap="square" lIns="0" tIns="68580" rIns="0" bIns="0" rtlCol="0">
            <a:spAutoFit/>
          </a:bodyPr>
          <a:lstStyle/>
          <a:p>
            <a:pPr marL="12700" marR="5080">
              <a:lnSpc>
                <a:spcPts val="2450"/>
              </a:lnSpc>
              <a:spcBef>
                <a:spcPts val="540"/>
              </a:spcBef>
            </a:pPr>
            <a:r>
              <a:rPr sz="2400" dirty="0">
                <a:solidFill>
                  <a:srgbClr val="161E21"/>
                </a:solidFill>
                <a:latin typeface="Trebuchet MS"/>
                <a:cs typeface="Trebuchet MS"/>
              </a:rPr>
              <a:t>-</a:t>
            </a:r>
            <a:r>
              <a:rPr sz="2400" spc="10" dirty="0">
                <a:solidFill>
                  <a:srgbClr val="161E21"/>
                </a:solidFill>
                <a:latin typeface="Trebuchet MS"/>
                <a:cs typeface="Trebuchet MS"/>
              </a:rPr>
              <a:t> </a:t>
            </a:r>
            <a:r>
              <a:rPr lang="en-US" sz="2400" b="1" spc="-10" dirty="0" smtClean="0">
                <a:solidFill>
                  <a:srgbClr val="161E21"/>
                </a:solidFill>
                <a:latin typeface="Trebuchet MS"/>
                <a:cs typeface="Trebuchet MS"/>
              </a:rPr>
              <a:t>extraction of biologically active substances (BAS) from medicinal plant raw materials followed by removal of the </a:t>
            </a:r>
            <a:r>
              <a:rPr lang="en-US" sz="2400" b="1" spc="-10" dirty="0" err="1" smtClean="0">
                <a:solidFill>
                  <a:srgbClr val="161E21"/>
                </a:solidFill>
                <a:latin typeface="Trebuchet MS"/>
                <a:cs typeface="Trebuchet MS"/>
              </a:rPr>
              <a:t>extractant</a:t>
            </a:r>
            <a:r>
              <a:rPr lang="en-US" sz="2400" b="1" spc="-10" dirty="0" smtClean="0">
                <a:solidFill>
                  <a:srgbClr val="161E21"/>
                </a:solidFill>
                <a:latin typeface="Trebuchet MS"/>
                <a:cs typeface="Trebuchet MS"/>
              </a:rPr>
              <a:t> under vacuum;</a:t>
            </a:r>
          </a:p>
          <a:p>
            <a:pPr marL="12700" marR="5080">
              <a:lnSpc>
                <a:spcPts val="2450"/>
              </a:lnSpc>
              <a:spcBef>
                <a:spcPts val="540"/>
              </a:spcBef>
            </a:pPr>
            <a:r>
              <a:rPr lang="en-US" sz="2400" b="1" spc="-10" dirty="0" smtClean="0">
                <a:solidFill>
                  <a:srgbClr val="161E21"/>
                </a:solidFill>
                <a:latin typeface="Trebuchet MS"/>
                <a:cs typeface="Trebuchet MS"/>
              </a:rPr>
              <a:t>- microscopic analysis.</a:t>
            </a:r>
            <a:endParaRPr sz="2400" dirty="0">
              <a:latin typeface="Trebuchet MS"/>
              <a:cs typeface="Trebuchet MS"/>
            </a:endParaRPr>
          </a:p>
        </p:txBody>
      </p:sp>
      <p:grpSp>
        <p:nvGrpSpPr>
          <p:cNvPr id="6" name="object 6"/>
          <p:cNvGrpSpPr/>
          <p:nvPr/>
        </p:nvGrpSpPr>
        <p:grpSpPr>
          <a:xfrm>
            <a:off x="4904232" y="2612147"/>
            <a:ext cx="4099560" cy="4246245"/>
            <a:chOff x="4904232" y="2612147"/>
            <a:chExt cx="4099560" cy="4246245"/>
          </a:xfrm>
        </p:grpSpPr>
        <p:pic>
          <p:nvPicPr>
            <p:cNvPr id="7" name="object 7"/>
            <p:cNvPicPr/>
            <p:nvPr/>
          </p:nvPicPr>
          <p:blipFill>
            <a:blip r:embed="rId4" cstate="print"/>
            <a:stretch>
              <a:fillRect/>
            </a:stretch>
          </p:blipFill>
          <p:spPr>
            <a:xfrm>
              <a:off x="4904232" y="2612147"/>
              <a:ext cx="4099179" cy="4245851"/>
            </a:xfrm>
            <a:prstGeom prst="rect">
              <a:avLst/>
            </a:prstGeom>
          </p:spPr>
        </p:pic>
        <p:pic>
          <p:nvPicPr>
            <p:cNvPr id="8" name="object 8"/>
            <p:cNvPicPr/>
            <p:nvPr/>
          </p:nvPicPr>
          <p:blipFill>
            <a:blip r:embed="rId5" cstate="print"/>
            <a:stretch>
              <a:fillRect/>
            </a:stretch>
          </p:blipFill>
          <p:spPr>
            <a:xfrm>
              <a:off x="5138928" y="2846831"/>
              <a:ext cx="3639312" cy="3849623"/>
            </a:xfrm>
            <a:prstGeom prst="rect">
              <a:avLst/>
            </a:prstGeom>
          </p:spPr>
        </p:pic>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4014215"/>
            <a:ext cx="448309" cy="2844165"/>
          </a:xfrm>
          <a:custGeom>
            <a:avLst/>
            <a:gdLst/>
            <a:ahLst/>
            <a:cxnLst/>
            <a:rect l="l" t="t" r="r" b="b"/>
            <a:pathLst>
              <a:path w="448309" h="2844165">
                <a:moveTo>
                  <a:pt x="0" y="0"/>
                </a:moveTo>
                <a:lnTo>
                  <a:pt x="0" y="2843783"/>
                </a:lnTo>
                <a:lnTo>
                  <a:pt x="448056" y="2843783"/>
                </a:lnTo>
                <a:lnTo>
                  <a:pt x="0" y="0"/>
                </a:lnTo>
                <a:close/>
              </a:path>
            </a:pathLst>
          </a:custGeom>
          <a:solidFill>
            <a:srgbClr val="90C225">
              <a:alpha val="85096"/>
            </a:srgbClr>
          </a:solidFill>
        </p:spPr>
        <p:txBody>
          <a:bodyPr wrap="square" lIns="0" tIns="0" rIns="0" bIns="0" rtlCol="0"/>
          <a:lstStyle/>
          <a:p>
            <a:endParaRPr/>
          </a:p>
        </p:txBody>
      </p:sp>
      <p:sp>
        <p:nvSpPr>
          <p:cNvPr id="3" name="object 3"/>
          <p:cNvSpPr txBox="1">
            <a:spLocks noGrp="1"/>
          </p:cNvSpPr>
          <p:nvPr>
            <p:ph type="title"/>
          </p:nvPr>
        </p:nvSpPr>
        <p:spPr>
          <a:xfrm>
            <a:off x="488391" y="136601"/>
            <a:ext cx="8599170" cy="454025"/>
          </a:xfrm>
          <a:prstGeom prst="rect">
            <a:avLst/>
          </a:prstGeom>
        </p:spPr>
        <p:txBody>
          <a:bodyPr vert="horz" wrap="square" lIns="0" tIns="13970" rIns="0" bIns="0" rtlCol="0">
            <a:spAutoFit/>
          </a:bodyPr>
          <a:lstStyle/>
          <a:p>
            <a:pPr marL="12700" algn="ctr">
              <a:lnSpc>
                <a:spcPct val="100000"/>
              </a:lnSpc>
              <a:spcBef>
                <a:spcPts val="110"/>
              </a:spcBef>
            </a:pPr>
            <a:r>
              <a:rPr lang="en-US" sz="2800" spc="-5" dirty="0"/>
              <a:t>Prerequisites of the discipline</a:t>
            </a:r>
            <a:endParaRPr sz="2800" dirty="0"/>
          </a:p>
        </p:txBody>
      </p:sp>
      <p:sp>
        <p:nvSpPr>
          <p:cNvPr id="4" name="object 4"/>
          <p:cNvSpPr txBox="1"/>
          <p:nvPr/>
        </p:nvSpPr>
        <p:spPr>
          <a:xfrm>
            <a:off x="488391" y="691718"/>
            <a:ext cx="8651240" cy="3211777"/>
          </a:xfrm>
          <a:prstGeom prst="rect">
            <a:avLst/>
          </a:prstGeom>
        </p:spPr>
        <p:txBody>
          <a:bodyPr vert="horz" wrap="square" lIns="0" tIns="13335" rIns="0" bIns="0" rtlCol="0">
            <a:spAutoFit/>
          </a:bodyPr>
          <a:lstStyle/>
          <a:p>
            <a:pPr marL="12700" marR="5080" algn="just">
              <a:lnSpc>
                <a:spcPct val="100000"/>
              </a:lnSpc>
              <a:spcBef>
                <a:spcPts val="105"/>
              </a:spcBef>
            </a:pPr>
            <a:r>
              <a:rPr lang="en-US" sz="2300" spc="-5" dirty="0" smtClean="0">
                <a:solidFill>
                  <a:srgbClr val="404040"/>
                </a:solidFill>
                <a:latin typeface="Times New Roman"/>
                <a:cs typeface="Times New Roman"/>
              </a:rPr>
              <a:t>Basic knowledge and learning outcomes are based on the study of the chemical structure of drugs, their physical and chemical properties; the relationship between chemical structure and action on the organism, methods of quality control and changes during storage.</a:t>
            </a:r>
          </a:p>
          <a:p>
            <a:pPr marL="12700" marR="5080" algn="just">
              <a:lnSpc>
                <a:spcPct val="100000"/>
              </a:lnSpc>
              <a:spcBef>
                <a:spcPts val="105"/>
              </a:spcBef>
            </a:pPr>
            <a:r>
              <a:rPr lang="en-US" sz="2300" spc="-5" dirty="0" smtClean="0">
                <a:solidFill>
                  <a:srgbClr val="404040"/>
                </a:solidFill>
                <a:latin typeface="Times New Roman"/>
                <a:cs typeface="Times New Roman"/>
              </a:rPr>
              <a:t>Interdisciplinary communications: general and inorganic chemistry, organic and bioorganic chemistry, analytical chemistry, biophysics, biology, physical and colloidal chemistry, pharmaceutical chemistry, pharmacology, toxicological chemistry, </a:t>
            </a:r>
            <a:r>
              <a:rPr lang="en-US" sz="2300" spc="-5" dirty="0" err="1" smtClean="0">
                <a:solidFill>
                  <a:srgbClr val="404040"/>
                </a:solidFill>
                <a:latin typeface="Times New Roman"/>
                <a:cs typeface="Times New Roman"/>
              </a:rPr>
              <a:t>pharmacognosy</a:t>
            </a:r>
            <a:r>
              <a:rPr lang="en-US" sz="2300" spc="-5" dirty="0" smtClean="0">
                <a:solidFill>
                  <a:srgbClr val="404040"/>
                </a:solidFill>
                <a:latin typeface="Times New Roman"/>
                <a:cs typeface="Times New Roman"/>
              </a:rPr>
              <a:t>, technology of medicines, clinical pharmacy.</a:t>
            </a:r>
            <a:endParaRPr sz="2300" dirty="0">
              <a:latin typeface="Times New Roman"/>
              <a:cs typeface="Times New Roman"/>
            </a:endParaRPr>
          </a:p>
        </p:txBody>
      </p:sp>
      <p:sp>
        <p:nvSpPr>
          <p:cNvPr id="8" name="object 8"/>
          <p:cNvSpPr txBox="1"/>
          <p:nvPr/>
        </p:nvSpPr>
        <p:spPr>
          <a:xfrm>
            <a:off x="476018" y="4014215"/>
            <a:ext cx="8651240" cy="2499402"/>
          </a:xfrm>
          <a:prstGeom prst="rect">
            <a:avLst/>
          </a:prstGeom>
        </p:spPr>
        <p:txBody>
          <a:bodyPr vert="horz" wrap="square" lIns="0" tIns="168910" rIns="0" bIns="0" rtlCol="0">
            <a:spAutoFit/>
          </a:bodyPr>
          <a:lstStyle/>
          <a:p>
            <a:pPr marL="12700" algn="ctr">
              <a:lnSpc>
                <a:spcPct val="100000"/>
              </a:lnSpc>
              <a:spcBef>
                <a:spcPts val="1330"/>
              </a:spcBef>
            </a:pPr>
            <a:r>
              <a:rPr lang="en-US" sz="2800" b="1" dirty="0" err="1" smtClean="0">
                <a:solidFill>
                  <a:srgbClr val="92D050"/>
                </a:solidFill>
                <a:latin typeface="Times New Roman"/>
                <a:cs typeface="Times New Roman"/>
              </a:rPr>
              <a:t>Postrequisites</a:t>
            </a:r>
            <a:r>
              <a:rPr lang="en-US" sz="2800" b="1" dirty="0" smtClean="0">
                <a:solidFill>
                  <a:srgbClr val="92D050"/>
                </a:solidFill>
                <a:latin typeface="Times New Roman"/>
                <a:cs typeface="Times New Roman"/>
              </a:rPr>
              <a:t> of the discipline</a:t>
            </a:r>
            <a:endParaRPr sz="2800" dirty="0">
              <a:latin typeface="Times New Roman"/>
              <a:cs typeface="Times New Roman"/>
            </a:endParaRPr>
          </a:p>
          <a:p>
            <a:pPr marL="12700" marR="5080" algn="just">
              <a:lnSpc>
                <a:spcPct val="100000"/>
              </a:lnSpc>
              <a:spcBef>
                <a:spcPts val="1005"/>
              </a:spcBef>
            </a:pPr>
            <a:r>
              <a:rPr lang="en-US" sz="2300" spc="-5" dirty="0" smtClean="0">
                <a:solidFill>
                  <a:srgbClr val="404040"/>
                </a:solidFill>
                <a:latin typeface="Times New Roman"/>
                <a:cs typeface="Times New Roman"/>
              </a:rPr>
              <a:t>Knowledge, skills and abilities acquired after the completion of the study of pharmaceutical analysis of medicines are necessary for the correspondence and full-time cycles of internship in the specialty "Pharmacy", as well as successful and highly professional pharmaceutical activities.</a:t>
            </a:r>
            <a:endParaRPr sz="2300" dirty="0">
              <a:latin typeface="Times New Roman"/>
              <a:cs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4014215"/>
            <a:ext cx="448309" cy="2844165"/>
          </a:xfrm>
          <a:custGeom>
            <a:avLst/>
            <a:gdLst/>
            <a:ahLst/>
            <a:cxnLst/>
            <a:rect l="l" t="t" r="r" b="b"/>
            <a:pathLst>
              <a:path w="448309" h="2844165">
                <a:moveTo>
                  <a:pt x="0" y="0"/>
                </a:moveTo>
                <a:lnTo>
                  <a:pt x="0" y="2843783"/>
                </a:lnTo>
                <a:lnTo>
                  <a:pt x="448056" y="2843783"/>
                </a:lnTo>
                <a:lnTo>
                  <a:pt x="0" y="0"/>
                </a:lnTo>
                <a:close/>
              </a:path>
            </a:pathLst>
          </a:custGeom>
          <a:solidFill>
            <a:srgbClr val="90C225">
              <a:alpha val="85096"/>
            </a:srgbClr>
          </a:solidFill>
        </p:spPr>
        <p:txBody>
          <a:bodyPr wrap="square" lIns="0" tIns="0" rIns="0" bIns="0" rtlCol="0"/>
          <a:lstStyle/>
          <a:p>
            <a:endParaRPr/>
          </a:p>
        </p:txBody>
      </p:sp>
      <p:sp>
        <p:nvSpPr>
          <p:cNvPr id="3" name="object 3"/>
          <p:cNvSpPr txBox="1">
            <a:spLocks noGrp="1"/>
          </p:cNvSpPr>
          <p:nvPr>
            <p:ph type="title"/>
          </p:nvPr>
        </p:nvSpPr>
        <p:spPr>
          <a:xfrm>
            <a:off x="828547" y="226263"/>
            <a:ext cx="8262620" cy="1245213"/>
          </a:xfrm>
          <a:prstGeom prst="rect">
            <a:avLst/>
          </a:prstGeom>
        </p:spPr>
        <p:txBody>
          <a:bodyPr vert="horz" wrap="square" lIns="0" tIns="13970" rIns="0" bIns="0" rtlCol="0">
            <a:spAutoFit/>
          </a:bodyPr>
          <a:lstStyle/>
          <a:p>
            <a:pPr marL="12700" marR="5080" indent="635" algn="ctr">
              <a:lnSpc>
                <a:spcPct val="100000"/>
              </a:lnSpc>
              <a:spcBef>
                <a:spcPts val="110"/>
              </a:spcBef>
            </a:pPr>
            <a:r>
              <a:rPr lang="en-US" sz="4000" spc="-5" dirty="0"/>
              <a:t>The aim of education in the discipline </a:t>
            </a:r>
            <a:r>
              <a:rPr lang="ru-RU" sz="4000" spc="-5" dirty="0"/>
              <a:t/>
            </a:r>
            <a:br>
              <a:rPr lang="ru-RU" sz="4000" spc="-5" dirty="0"/>
            </a:br>
            <a:r>
              <a:rPr lang="en-US" sz="4000" spc="-5" dirty="0"/>
              <a:t>pharmaceutical analysis of medicines:</a:t>
            </a:r>
            <a:endParaRPr sz="4000" dirty="0"/>
          </a:p>
        </p:txBody>
      </p:sp>
      <p:sp>
        <p:nvSpPr>
          <p:cNvPr id="16" name="object 16"/>
          <p:cNvSpPr txBox="1"/>
          <p:nvPr/>
        </p:nvSpPr>
        <p:spPr>
          <a:xfrm>
            <a:off x="448309" y="2133600"/>
            <a:ext cx="8977745" cy="3473387"/>
          </a:xfrm>
          <a:prstGeom prst="rect">
            <a:avLst/>
          </a:prstGeom>
        </p:spPr>
        <p:txBody>
          <a:bodyPr vert="horz" wrap="square" lIns="0" tIns="13335" rIns="0" bIns="0" rtlCol="0">
            <a:spAutoFit/>
          </a:bodyPr>
          <a:lstStyle/>
          <a:p>
            <a:pPr marL="12700" marR="5080" algn="just">
              <a:lnSpc>
                <a:spcPct val="100000"/>
              </a:lnSpc>
              <a:spcBef>
                <a:spcPts val="105"/>
              </a:spcBef>
            </a:pPr>
            <a:r>
              <a:rPr lang="en-US" sz="2800" spc="-5" dirty="0" smtClean="0">
                <a:solidFill>
                  <a:srgbClr val="404040"/>
                </a:solidFill>
                <a:latin typeface="Times New Roman"/>
                <a:cs typeface="Times New Roman"/>
              </a:rPr>
              <a:t>to fix of theoretical knowledge, practical skills and abilities obtained in the educational process for solving specific tasks of practical activities of pharmacist-analyst in a pharmacy, control and analytical laboratories of the State Service of Ukraine for Medicines and Drug Control, development, consolidation and deepening of practical skills in pharmaceutical chemistry, standardization and quality control of medicines.</a:t>
            </a:r>
            <a:endParaRPr sz="2800" dirty="0">
              <a:latin typeface="Times New Roman"/>
              <a:cs typeface="Times New Roman"/>
            </a:endParaRPr>
          </a:p>
        </p:txBody>
      </p:sp>
    </p:spTree>
    <p:extLst>
      <p:ext uri="{BB962C8B-B14F-4D97-AF65-F5344CB8AC3E}">
        <p14:creationId xmlns:p14="http://schemas.microsoft.com/office/powerpoint/2010/main" val="34431696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4014215"/>
            <a:ext cx="448309" cy="2844165"/>
          </a:xfrm>
          <a:custGeom>
            <a:avLst/>
            <a:gdLst/>
            <a:ahLst/>
            <a:cxnLst/>
            <a:rect l="l" t="t" r="r" b="b"/>
            <a:pathLst>
              <a:path w="448309" h="2844165">
                <a:moveTo>
                  <a:pt x="0" y="0"/>
                </a:moveTo>
                <a:lnTo>
                  <a:pt x="0" y="2843783"/>
                </a:lnTo>
                <a:lnTo>
                  <a:pt x="448056" y="2843783"/>
                </a:lnTo>
                <a:lnTo>
                  <a:pt x="0" y="0"/>
                </a:lnTo>
                <a:close/>
              </a:path>
            </a:pathLst>
          </a:custGeom>
          <a:solidFill>
            <a:srgbClr val="90C225">
              <a:alpha val="85096"/>
            </a:srgbClr>
          </a:solidFill>
        </p:spPr>
        <p:txBody>
          <a:bodyPr wrap="square" lIns="0" tIns="0" rIns="0" bIns="0" rtlCol="0"/>
          <a:lstStyle/>
          <a:p>
            <a:endParaRPr/>
          </a:p>
        </p:txBody>
      </p:sp>
      <p:sp>
        <p:nvSpPr>
          <p:cNvPr id="3" name="object 3"/>
          <p:cNvSpPr txBox="1">
            <a:spLocks noGrp="1"/>
          </p:cNvSpPr>
          <p:nvPr>
            <p:ph type="title"/>
          </p:nvPr>
        </p:nvSpPr>
        <p:spPr>
          <a:xfrm>
            <a:off x="667232" y="381000"/>
            <a:ext cx="8262620" cy="1245213"/>
          </a:xfrm>
          <a:prstGeom prst="rect">
            <a:avLst/>
          </a:prstGeom>
        </p:spPr>
        <p:txBody>
          <a:bodyPr vert="horz" wrap="square" lIns="0" tIns="13970" rIns="0" bIns="0" rtlCol="0">
            <a:spAutoFit/>
          </a:bodyPr>
          <a:lstStyle/>
          <a:p>
            <a:pPr marL="12065" marR="5080" indent="3810" algn="ctr">
              <a:lnSpc>
                <a:spcPct val="100000"/>
              </a:lnSpc>
              <a:spcBef>
                <a:spcPts val="110"/>
              </a:spcBef>
            </a:pPr>
            <a:r>
              <a:rPr lang="en-US" sz="4000" spc="-10" dirty="0"/>
              <a:t>Learning objectives </a:t>
            </a:r>
            <a:r>
              <a:rPr lang="en-US" sz="4000" spc="-10" dirty="0" smtClean="0"/>
              <a:t>in </a:t>
            </a:r>
            <a:r>
              <a:rPr lang="en-US" sz="4000" spc="-10" dirty="0"/>
              <a:t>the discipline pharmaceutical analysis medicines:</a:t>
            </a:r>
            <a:endParaRPr sz="4000" dirty="0"/>
          </a:p>
        </p:txBody>
      </p:sp>
      <p:sp>
        <p:nvSpPr>
          <p:cNvPr id="4" name="object 4"/>
          <p:cNvSpPr txBox="1"/>
          <p:nvPr/>
        </p:nvSpPr>
        <p:spPr>
          <a:xfrm>
            <a:off x="417677" y="1975866"/>
            <a:ext cx="8761730" cy="1737014"/>
          </a:xfrm>
          <a:prstGeom prst="rect">
            <a:avLst/>
          </a:prstGeom>
        </p:spPr>
        <p:txBody>
          <a:bodyPr vert="horz" wrap="square" lIns="0" tIns="13335" rIns="0" bIns="0" rtlCol="0">
            <a:spAutoFit/>
          </a:bodyPr>
          <a:lstStyle/>
          <a:p>
            <a:pPr marL="12700" marR="5080">
              <a:lnSpc>
                <a:spcPct val="100000"/>
              </a:lnSpc>
              <a:spcBef>
                <a:spcPts val="105"/>
              </a:spcBef>
              <a:tabLst>
                <a:tab pos="1277620" algn="l"/>
                <a:tab pos="1640839" algn="l"/>
                <a:tab pos="3435985" algn="l"/>
                <a:tab pos="3808095" algn="l"/>
                <a:tab pos="4341495" algn="l"/>
                <a:tab pos="6689090" algn="l"/>
                <a:tab pos="7186295" algn="l"/>
                <a:tab pos="7286625" algn="l"/>
              </a:tabLst>
            </a:pPr>
            <a:r>
              <a:rPr lang="en-US" sz="2800" spc="-5" dirty="0" smtClean="0">
                <a:solidFill>
                  <a:srgbClr val="404040"/>
                </a:solidFill>
                <a:latin typeface="Times New Roman"/>
                <a:cs typeface="Times New Roman"/>
              </a:rPr>
              <a:t>study of the duties of a pharmacist-analyst in the workplace; acquaintance with organization and technical equipment of the workplace of pharmacist-analyst; quality control of medicines and preparation of relevant documentation.</a:t>
            </a:r>
            <a:endParaRPr sz="2800" dirty="0">
              <a:latin typeface="Times New Roman"/>
              <a:cs typeface="Times New Roman"/>
            </a:endParaRPr>
          </a:p>
        </p:txBody>
      </p:sp>
      <p:pic>
        <p:nvPicPr>
          <p:cNvPr id="9" name="object 9"/>
          <p:cNvPicPr/>
          <p:nvPr/>
        </p:nvPicPr>
        <p:blipFill>
          <a:blip r:embed="rId2" cstate="print"/>
          <a:stretch>
            <a:fillRect/>
          </a:stretch>
        </p:blipFill>
        <p:spPr>
          <a:xfrm>
            <a:off x="5132832" y="4639055"/>
            <a:ext cx="3657600" cy="2218941"/>
          </a:xfrm>
          <a:prstGeom prst="rect">
            <a:avLst/>
          </a:prstGeom>
        </p:spPr>
      </p:pic>
      <p:pic>
        <p:nvPicPr>
          <p:cNvPr id="10" name="object 10"/>
          <p:cNvPicPr/>
          <p:nvPr/>
        </p:nvPicPr>
        <p:blipFill>
          <a:blip r:embed="rId3" cstate="print"/>
          <a:stretch>
            <a:fillRect/>
          </a:stretch>
        </p:blipFill>
        <p:spPr>
          <a:xfrm>
            <a:off x="758951" y="4639055"/>
            <a:ext cx="3294888" cy="2218943"/>
          </a:xfrm>
          <a:prstGeom prst="rect">
            <a:avLst/>
          </a:prstGeom>
        </p:spPr>
      </p:pic>
    </p:spTree>
    <p:extLst>
      <p:ext uri="{BB962C8B-B14F-4D97-AF65-F5344CB8AC3E}">
        <p14:creationId xmlns:p14="http://schemas.microsoft.com/office/powerpoint/2010/main" val="7181742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4014215"/>
            <a:ext cx="448309" cy="2844165"/>
          </a:xfrm>
          <a:custGeom>
            <a:avLst/>
            <a:gdLst/>
            <a:ahLst/>
            <a:cxnLst/>
            <a:rect l="l" t="t" r="r" b="b"/>
            <a:pathLst>
              <a:path w="448309" h="2844165">
                <a:moveTo>
                  <a:pt x="0" y="0"/>
                </a:moveTo>
                <a:lnTo>
                  <a:pt x="0" y="2843783"/>
                </a:lnTo>
                <a:lnTo>
                  <a:pt x="448056" y="2843783"/>
                </a:lnTo>
                <a:lnTo>
                  <a:pt x="0" y="0"/>
                </a:lnTo>
                <a:close/>
              </a:path>
            </a:pathLst>
          </a:custGeom>
          <a:solidFill>
            <a:srgbClr val="90C225">
              <a:alpha val="85096"/>
            </a:srgbClr>
          </a:solidFill>
        </p:spPr>
        <p:txBody>
          <a:bodyPr wrap="square" lIns="0" tIns="0" rIns="0" bIns="0" rtlCol="0"/>
          <a:lstStyle/>
          <a:p>
            <a:endParaRPr/>
          </a:p>
        </p:txBody>
      </p:sp>
      <p:sp>
        <p:nvSpPr>
          <p:cNvPr id="3" name="object 3"/>
          <p:cNvSpPr txBox="1">
            <a:spLocks noGrp="1"/>
          </p:cNvSpPr>
          <p:nvPr>
            <p:ph type="title"/>
          </p:nvPr>
        </p:nvSpPr>
        <p:spPr>
          <a:xfrm>
            <a:off x="448309" y="0"/>
            <a:ext cx="8695691" cy="1313501"/>
          </a:xfrm>
          <a:prstGeom prst="rect">
            <a:avLst/>
          </a:prstGeom>
        </p:spPr>
        <p:txBody>
          <a:bodyPr vert="horz" wrap="square" lIns="0" tIns="12700" rIns="0" bIns="0" rtlCol="0">
            <a:spAutoFit/>
          </a:bodyPr>
          <a:lstStyle/>
          <a:p>
            <a:pPr marL="12700" marR="5080" indent="1532890" algn="l">
              <a:lnSpc>
                <a:spcPct val="123400"/>
              </a:lnSpc>
              <a:spcBef>
                <a:spcPts val="100"/>
              </a:spcBef>
            </a:pPr>
            <a:r>
              <a:rPr lang="en-US" dirty="0"/>
              <a:t>The content of the </a:t>
            </a:r>
            <a:r>
              <a:rPr lang="en-US" dirty="0" smtClean="0"/>
              <a:t>discipline</a:t>
            </a:r>
            <a:br>
              <a:rPr lang="en-US" dirty="0" smtClean="0"/>
            </a:br>
            <a:r>
              <a:rPr lang="en-US" dirty="0" smtClean="0"/>
              <a:t> </a:t>
            </a:r>
            <a:r>
              <a:rPr lang="en-US" dirty="0"/>
              <a:t>pharmaceutical analysis of </a:t>
            </a:r>
            <a:r>
              <a:rPr lang="en-US" dirty="0" smtClean="0"/>
              <a:t>medicines</a:t>
            </a:r>
            <a:r>
              <a:rPr lang="en-US" dirty="0"/>
              <a:t>:</a:t>
            </a:r>
            <a:endParaRPr dirty="0"/>
          </a:p>
        </p:txBody>
      </p:sp>
      <p:sp>
        <p:nvSpPr>
          <p:cNvPr id="4" name="object 4"/>
          <p:cNvSpPr txBox="1"/>
          <p:nvPr/>
        </p:nvSpPr>
        <p:spPr>
          <a:xfrm>
            <a:off x="78739" y="1252189"/>
            <a:ext cx="10796905" cy="5279650"/>
          </a:xfrm>
          <a:prstGeom prst="rect">
            <a:avLst/>
          </a:prstGeom>
        </p:spPr>
        <p:txBody>
          <a:bodyPr vert="horz" wrap="square" lIns="0" tIns="138430" rIns="0" bIns="0" rtlCol="0">
            <a:spAutoFit/>
          </a:bodyPr>
          <a:lstStyle/>
          <a:p>
            <a:pPr marL="241300" indent="-228600">
              <a:lnSpc>
                <a:spcPct val="100000"/>
              </a:lnSpc>
              <a:spcBef>
                <a:spcPts val="1090"/>
              </a:spcBef>
              <a:buAutoNum type="arabicPeriod"/>
              <a:tabLst>
                <a:tab pos="241300" algn="l"/>
              </a:tabLst>
            </a:pPr>
            <a:r>
              <a:rPr lang="en-US" spc="-5" dirty="0">
                <a:solidFill>
                  <a:srgbClr val="404040"/>
                </a:solidFill>
                <a:latin typeface="Times New Roman"/>
                <a:cs typeface="Times New Roman"/>
              </a:rPr>
              <a:t>History of creation of modern system of quality control of medicines in </a:t>
            </a:r>
            <a:r>
              <a:rPr lang="en-US" spc="-5" dirty="0" smtClean="0">
                <a:solidFill>
                  <a:srgbClr val="404040"/>
                </a:solidFill>
                <a:latin typeface="Times New Roman"/>
                <a:cs typeface="Times New Roman"/>
              </a:rPr>
              <a:t>Ukraine</a:t>
            </a:r>
            <a:r>
              <a:rPr sz="1800" spc="-25" dirty="0" smtClean="0">
                <a:solidFill>
                  <a:srgbClr val="404040"/>
                </a:solidFill>
                <a:latin typeface="Times New Roman"/>
                <a:cs typeface="Times New Roman"/>
              </a:rPr>
              <a:t>.</a:t>
            </a:r>
            <a:endParaRPr sz="1800" dirty="0" smtClean="0">
              <a:latin typeface="Times New Roman"/>
              <a:cs typeface="Times New Roman"/>
            </a:endParaRPr>
          </a:p>
          <a:p>
            <a:pPr marL="317500" indent="-304800">
              <a:lnSpc>
                <a:spcPct val="100000"/>
              </a:lnSpc>
              <a:spcBef>
                <a:spcPts val="985"/>
              </a:spcBef>
              <a:buAutoNum type="arabicPeriod"/>
              <a:tabLst>
                <a:tab pos="316865" algn="l"/>
                <a:tab pos="317500" algn="l"/>
                <a:tab pos="1591310" algn="l"/>
                <a:tab pos="2667635" algn="l"/>
                <a:tab pos="3390265" algn="l"/>
                <a:tab pos="4573270" algn="l"/>
                <a:tab pos="5402580" algn="l"/>
                <a:tab pos="7679690" algn="l"/>
                <a:tab pos="8954135" algn="l"/>
                <a:tab pos="9765030" algn="l"/>
              </a:tabLst>
            </a:pPr>
            <a:r>
              <a:rPr lang="en-US" spc="-10" dirty="0">
                <a:solidFill>
                  <a:srgbClr val="404040"/>
                </a:solidFill>
                <a:latin typeface="Times New Roman"/>
                <a:cs typeface="Times New Roman"/>
              </a:rPr>
              <a:t>Organization of quality control of medicines in a pharmacy. Organization of work of the </a:t>
            </a:r>
            <a:r>
              <a:rPr lang="en-US" spc="-10" dirty="0" smtClean="0">
                <a:solidFill>
                  <a:srgbClr val="404040"/>
                </a:solidFill>
                <a:latin typeface="Times New Roman"/>
                <a:cs typeface="Times New Roman"/>
              </a:rPr>
              <a:t>pharmacy-analyst</a:t>
            </a:r>
            <a:r>
              <a:rPr sz="1800" spc="-10" dirty="0" smtClean="0">
                <a:solidFill>
                  <a:srgbClr val="404040"/>
                </a:solidFill>
                <a:latin typeface="Times New Roman"/>
                <a:cs typeface="Times New Roman"/>
              </a:rPr>
              <a:t>.</a:t>
            </a:r>
            <a:endParaRPr sz="1800" dirty="0">
              <a:latin typeface="Times New Roman"/>
              <a:cs typeface="Times New Roman"/>
            </a:endParaRPr>
          </a:p>
          <a:p>
            <a:pPr marL="241300" indent="-228600">
              <a:lnSpc>
                <a:spcPct val="100000"/>
              </a:lnSpc>
              <a:spcBef>
                <a:spcPts val="1010"/>
              </a:spcBef>
              <a:buAutoNum type="arabicPeriod" startAt="3"/>
              <a:tabLst>
                <a:tab pos="241300" algn="l"/>
              </a:tabLst>
            </a:pPr>
            <a:r>
              <a:rPr lang="en-US" spc="-15" dirty="0">
                <a:solidFill>
                  <a:srgbClr val="404040"/>
                </a:solidFill>
                <a:latin typeface="Times New Roman"/>
                <a:cs typeface="Times New Roman"/>
              </a:rPr>
              <a:t>Quality control of purified water and water for injections</a:t>
            </a:r>
            <a:r>
              <a:rPr sz="1800" spc="-5" dirty="0" smtClean="0">
                <a:solidFill>
                  <a:srgbClr val="404040"/>
                </a:solidFill>
                <a:latin typeface="Times New Roman"/>
                <a:cs typeface="Times New Roman"/>
              </a:rPr>
              <a:t>.</a:t>
            </a:r>
            <a:endParaRPr sz="1800" dirty="0">
              <a:latin typeface="Times New Roman"/>
              <a:cs typeface="Times New Roman"/>
            </a:endParaRPr>
          </a:p>
          <a:p>
            <a:pPr marL="241300" indent="-228600">
              <a:lnSpc>
                <a:spcPct val="100000"/>
              </a:lnSpc>
              <a:spcBef>
                <a:spcPts val="1010"/>
              </a:spcBef>
              <a:buAutoNum type="arabicPeriod" startAt="3"/>
              <a:tabLst>
                <a:tab pos="241300" algn="l"/>
              </a:tabLst>
            </a:pPr>
            <a:r>
              <a:rPr lang="en-US" spc="-15" dirty="0">
                <a:solidFill>
                  <a:srgbClr val="404040"/>
                </a:solidFill>
                <a:latin typeface="Times New Roman"/>
                <a:cs typeface="Times New Roman"/>
              </a:rPr>
              <a:t>Quality control of in-pharmacy preparations and concentrates</a:t>
            </a:r>
            <a:r>
              <a:rPr sz="1800" spc="-15" dirty="0" smtClean="0">
                <a:solidFill>
                  <a:srgbClr val="404040"/>
                </a:solidFill>
                <a:latin typeface="Times New Roman"/>
                <a:cs typeface="Times New Roman"/>
              </a:rPr>
              <a:t>.</a:t>
            </a:r>
            <a:endParaRPr sz="1800" dirty="0">
              <a:latin typeface="Times New Roman"/>
              <a:cs typeface="Times New Roman"/>
            </a:endParaRPr>
          </a:p>
          <a:p>
            <a:pPr marL="241300" indent="-228600">
              <a:lnSpc>
                <a:spcPct val="100000"/>
              </a:lnSpc>
              <a:spcBef>
                <a:spcPts val="985"/>
              </a:spcBef>
              <a:buAutoNum type="arabicPeriod" startAt="3"/>
              <a:tabLst>
                <a:tab pos="241300" algn="l"/>
              </a:tabLst>
            </a:pPr>
            <a:r>
              <a:rPr lang="en-US" spc="-15" dirty="0">
                <a:solidFill>
                  <a:srgbClr val="404040"/>
                </a:solidFill>
                <a:latin typeface="Times New Roman"/>
                <a:cs typeface="Times New Roman"/>
              </a:rPr>
              <a:t>Quality control of ophthalmic dosage forms manufactured in a pharmacy</a:t>
            </a:r>
            <a:r>
              <a:rPr sz="1800" spc="-10" dirty="0" smtClean="0">
                <a:solidFill>
                  <a:srgbClr val="404040"/>
                </a:solidFill>
                <a:latin typeface="Times New Roman"/>
                <a:cs typeface="Times New Roman"/>
              </a:rPr>
              <a:t>.</a:t>
            </a:r>
            <a:endParaRPr sz="1800" dirty="0">
              <a:latin typeface="Times New Roman"/>
              <a:cs typeface="Times New Roman"/>
            </a:endParaRPr>
          </a:p>
          <a:p>
            <a:pPr marL="299085" indent="-287020">
              <a:lnSpc>
                <a:spcPct val="100000"/>
              </a:lnSpc>
              <a:spcBef>
                <a:spcPts val="1010"/>
              </a:spcBef>
              <a:buAutoNum type="arabicPeriod" startAt="3"/>
              <a:tabLst>
                <a:tab pos="299720" algn="l"/>
              </a:tabLst>
            </a:pPr>
            <a:r>
              <a:rPr lang="en-US" spc="-15" dirty="0">
                <a:solidFill>
                  <a:srgbClr val="404040"/>
                </a:solidFill>
                <a:latin typeface="Times New Roman"/>
                <a:cs typeface="Times New Roman"/>
              </a:rPr>
              <a:t>Quality control of parenteral dosage forms manufactured in a pharmacy</a:t>
            </a:r>
            <a:r>
              <a:rPr sz="1800" spc="-10" dirty="0" smtClean="0">
                <a:solidFill>
                  <a:srgbClr val="404040"/>
                </a:solidFill>
                <a:latin typeface="Times New Roman"/>
                <a:cs typeface="Times New Roman"/>
              </a:rPr>
              <a:t>.</a:t>
            </a:r>
            <a:endParaRPr sz="1800" dirty="0">
              <a:latin typeface="Times New Roman"/>
              <a:cs typeface="Times New Roman"/>
            </a:endParaRPr>
          </a:p>
          <a:p>
            <a:pPr marL="241300" indent="-228600">
              <a:lnSpc>
                <a:spcPct val="100000"/>
              </a:lnSpc>
              <a:spcBef>
                <a:spcPts val="1010"/>
              </a:spcBef>
              <a:buAutoNum type="arabicPeriod" startAt="3"/>
              <a:tabLst>
                <a:tab pos="241300" algn="l"/>
              </a:tabLst>
            </a:pPr>
            <a:r>
              <a:rPr lang="en-US" spc="-15" dirty="0">
                <a:solidFill>
                  <a:srgbClr val="404040"/>
                </a:solidFill>
                <a:latin typeface="Times New Roman"/>
                <a:cs typeface="Times New Roman"/>
              </a:rPr>
              <a:t>Quality control of extemporaneous dosage forms manufactured in a pharmacy</a:t>
            </a:r>
            <a:r>
              <a:rPr sz="1800" spc="-10" dirty="0" smtClean="0">
                <a:solidFill>
                  <a:srgbClr val="404040"/>
                </a:solidFill>
                <a:latin typeface="Times New Roman"/>
                <a:cs typeface="Times New Roman"/>
              </a:rPr>
              <a:t>.</a:t>
            </a:r>
            <a:endParaRPr sz="1800" dirty="0">
              <a:latin typeface="Times New Roman"/>
              <a:cs typeface="Times New Roman"/>
            </a:endParaRPr>
          </a:p>
          <a:p>
            <a:pPr marL="241300" indent="-228600">
              <a:lnSpc>
                <a:spcPct val="100000"/>
              </a:lnSpc>
              <a:spcBef>
                <a:spcPts val="985"/>
              </a:spcBef>
              <a:buAutoNum type="arabicPeriod" startAt="3"/>
              <a:tabLst>
                <a:tab pos="241300" algn="l"/>
              </a:tabLst>
            </a:pPr>
            <a:r>
              <a:rPr lang="en-US" spc="-5" dirty="0">
                <a:solidFill>
                  <a:srgbClr val="404040"/>
                </a:solidFill>
                <a:latin typeface="Times New Roman"/>
                <a:cs typeface="Times New Roman"/>
              </a:rPr>
              <a:t>Organization and </a:t>
            </a:r>
            <a:r>
              <a:rPr lang="en-US" spc="-5" dirty="0" smtClean="0">
                <a:solidFill>
                  <a:srgbClr val="404040"/>
                </a:solidFill>
                <a:latin typeface="Times New Roman"/>
                <a:cs typeface="Times New Roman"/>
              </a:rPr>
              <a:t>conditions of storage of </a:t>
            </a:r>
            <a:r>
              <a:rPr lang="en-US" spc="-5" dirty="0">
                <a:solidFill>
                  <a:srgbClr val="404040"/>
                </a:solidFill>
                <a:latin typeface="Times New Roman"/>
                <a:cs typeface="Times New Roman"/>
              </a:rPr>
              <a:t>medicines and medical devices in a pharmacy</a:t>
            </a:r>
            <a:r>
              <a:rPr sz="1800" spc="-5" dirty="0" smtClean="0">
                <a:solidFill>
                  <a:srgbClr val="404040"/>
                </a:solidFill>
                <a:latin typeface="Times New Roman"/>
                <a:cs typeface="Times New Roman"/>
              </a:rPr>
              <a:t>.</a:t>
            </a:r>
            <a:endParaRPr sz="1800" dirty="0">
              <a:latin typeface="Times New Roman"/>
              <a:cs typeface="Times New Roman"/>
            </a:endParaRPr>
          </a:p>
          <a:p>
            <a:pPr marL="262255" indent="-250190">
              <a:lnSpc>
                <a:spcPct val="100000"/>
              </a:lnSpc>
              <a:spcBef>
                <a:spcPts val="1010"/>
              </a:spcBef>
              <a:buAutoNum type="arabicPeriod" startAt="3"/>
              <a:tabLst>
                <a:tab pos="262890" algn="l"/>
              </a:tabLst>
            </a:pPr>
            <a:r>
              <a:rPr lang="en-US" spc="-5" dirty="0">
                <a:solidFill>
                  <a:srgbClr val="404040"/>
                </a:solidFill>
                <a:latin typeface="Times New Roman"/>
                <a:cs typeface="Times New Roman"/>
              </a:rPr>
              <a:t>Organization of incoming quality control of medicines in a</a:t>
            </a:r>
            <a:r>
              <a:rPr lang="en-US" spc="-5" dirty="0" smtClean="0">
                <a:solidFill>
                  <a:srgbClr val="404040"/>
                </a:solidFill>
                <a:latin typeface="Times New Roman"/>
                <a:cs typeface="Times New Roman"/>
              </a:rPr>
              <a:t> </a:t>
            </a:r>
            <a:r>
              <a:rPr lang="en-US" spc="-5" dirty="0">
                <a:solidFill>
                  <a:srgbClr val="404040"/>
                </a:solidFill>
                <a:latin typeface="Times New Roman"/>
                <a:cs typeface="Times New Roman"/>
              </a:rPr>
              <a:t>pharmacy. The role and tasks of the authorized person</a:t>
            </a:r>
          </a:p>
          <a:p>
            <a:pPr marL="12065">
              <a:lnSpc>
                <a:spcPct val="100000"/>
              </a:lnSpc>
              <a:spcBef>
                <a:spcPts val="1010"/>
              </a:spcBef>
              <a:tabLst>
                <a:tab pos="262890" algn="l"/>
              </a:tabLst>
            </a:pPr>
            <a:r>
              <a:rPr lang="en-US" spc="-5" dirty="0">
                <a:solidFill>
                  <a:srgbClr val="404040"/>
                </a:solidFill>
                <a:latin typeface="Times New Roman"/>
                <a:cs typeface="Times New Roman"/>
              </a:rPr>
              <a:t>to ensure the quality of medicines</a:t>
            </a:r>
            <a:r>
              <a:rPr sz="1800" spc="-5" dirty="0" smtClean="0">
                <a:solidFill>
                  <a:srgbClr val="404040"/>
                </a:solidFill>
                <a:latin typeface="Times New Roman"/>
                <a:cs typeface="Times New Roman"/>
              </a:rPr>
              <a:t>.</a:t>
            </a:r>
            <a:endParaRPr sz="1800" dirty="0">
              <a:latin typeface="Times New Roman"/>
              <a:cs typeface="Times New Roman"/>
            </a:endParaRPr>
          </a:p>
          <a:p>
            <a:pPr marL="356870" indent="-344805">
              <a:lnSpc>
                <a:spcPct val="100000"/>
              </a:lnSpc>
              <a:spcBef>
                <a:spcPts val="1010"/>
              </a:spcBef>
              <a:buAutoNum type="arabicPeriod" startAt="10"/>
              <a:tabLst>
                <a:tab pos="357505" algn="l"/>
              </a:tabLst>
            </a:pPr>
            <a:r>
              <a:rPr lang="en-US" spc="-5" dirty="0">
                <a:solidFill>
                  <a:srgbClr val="404040"/>
                </a:solidFill>
                <a:latin typeface="Times New Roman"/>
                <a:cs typeface="Times New Roman"/>
              </a:rPr>
              <a:t>Registration of medicines. Licensing of medicines in the </a:t>
            </a:r>
            <a:r>
              <a:rPr lang="en-US" spc="-5" dirty="0" smtClean="0">
                <a:solidFill>
                  <a:srgbClr val="404040"/>
                </a:solidFill>
                <a:latin typeface="Times New Roman"/>
                <a:cs typeface="Times New Roman"/>
              </a:rPr>
              <a:t>EU</a:t>
            </a:r>
            <a:r>
              <a:rPr sz="1800" dirty="0" smtClean="0">
                <a:solidFill>
                  <a:srgbClr val="404040"/>
                </a:solidFill>
                <a:latin typeface="Times New Roman"/>
                <a:cs typeface="Times New Roman"/>
              </a:rPr>
              <a:t>.</a:t>
            </a:r>
            <a:endParaRPr sz="1800" dirty="0">
              <a:latin typeface="Times New Roman"/>
              <a:cs typeface="Times New Roman"/>
            </a:endParaRPr>
          </a:p>
          <a:p>
            <a:pPr marL="347980" indent="-335280">
              <a:lnSpc>
                <a:spcPct val="100000"/>
              </a:lnSpc>
              <a:spcBef>
                <a:spcPts val="985"/>
              </a:spcBef>
              <a:buAutoNum type="arabicPeriod" startAt="10"/>
              <a:tabLst>
                <a:tab pos="347980" algn="l"/>
              </a:tabLst>
            </a:pPr>
            <a:r>
              <a:rPr lang="en-US" spc="-5" dirty="0">
                <a:solidFill>
                  <a:srgbClr val="404040"/>
                </a:solidFill>
                <a:latin typeface="Times New Roman"/>
                <a:cs typeface="Times New Roman"/>
              </a:rPr>
              <a:t>Certification of pharmaceutical products and quality systems in Ukraine</a:t>
            </a:r>
            <a:r>
              <a:rPr sz="1800" spc="-25" dirty="0" smtClean="0">
                <a:solidFill>
                  <a:srgbClr val="404040"/>
                </a:solidFill>
                <a:latin typeface="Times New Roman"/>
                <a:cs typeface="Times New Roman"/>
              </a:rPr>
              <a:t>.</a:t>
            </a:r>
            <a:endParaRPr sz="1800" dirty="0">
              <a:latin typeface="Times New Roman"/>
              <a:cs typeface="Times New Roman"/>
            </a:endParaRPr>
          </a:p>
          <a:p>
            <a:pPr marL="356870" indent="-344805">
              <a:lnSpc>
                <a:spcPct val="100000"/>
              </a:lnSpc>
              <a:spcBef>
                <a:spcPts val="1010"/>
              </a:spcBef>
              <a:buAutoNum type="arabicPeriod" startAt="10"/>
              <a:tabLst>
                <a:tab pos="357505" algn="l"/>
              </a:tabLst>
            </a:pPr>
            <a:r>
              <a:rPr lang="en-US" spc="-5" dirty="0">
                <a:solidFill>
                  <a:srgbClr val="404040"/>
                </a:solidFill>
                <a:latin typeface="Times New Roman"/>
                <a:cs typeface="Times New Roman"/>
              </a:rPr>
              <a:t>Validation of analytical methods of </a:t>
            </a:r>
            <a:r>
              <a:rPr lang="en-US" spc="-5" dirty="0" smtClean="0">
                <a:solidFill>
                  <a:srgbClr val="404040"/>
                </a:solidFill>
                <a:latin typeface="Times New Roman"/>
                <a:cs typeface="Times New Roman"/>
              </a:rPr>
              <a:t>analysis of medicines</a:t>
            </a:r>
            <a:r>
              <a:rPr sz="1800" spc="-5" dirty="0" smtClean="0">
                <a:solidFill>
                  <a:srgbClr val="404040"/>
                </a:solidFill>
                <a:latin typeface="Times New Roman"/>
                <a:cs typeface="Times New Roman"/>
              </a:rPr>
              <a:t>.</a:t>
            </a:r>
            <a:endParaRPr sz="1800" dirty="0">
              <a:latin typeface="Times New Roman"/>
              <a:cs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86231" y="257683"/>
            <a:ext cx="8531860" cy="787400"/>
          </a:xfrm>
          <a:prstGeom prst="rect">
            <a:avLst/>
          </a:prstGeom>
        </p:spPr>
        <p:txBody>
          <a:bodyPr vert="horz" wrap="square" lIns="0" tIns="12065" rIns="0" bIns="0" rtlCol="0">
            <a:spAutoFit/>
          </a:bodyPr>
          <a:lstStyle/>
          <a:p>
            <a:pPr marL="12700" marR="5080">
              <a:lnSpc>
                <a:spcPct val="100000"/>
              </a:lnSpc>
              <a:spcBef>
                <a:spcPts val="95"/>
              </a:spcBef>
            </a:pPr>
            <a:r>
              <a:rPr lang="en-US" sz="2500" spc="-10" dirty="0" smtClean="0">
                <a:solidFill>
                  <a:srgbClr val="161E21"/>
                </a:solidFill>
                <a:latin typeface="Trebuchet MS"/>
                <a:cs typeface="Trebuchet MS"/>
              </a:rPr>
              <a:t>During the study of the discipline students have the opportunity to visit pharmaceutical companies in </a:t>
            </a:r>
            <a:r>
              <a:rPr lang="en-US" sz="2500" spc="-10" dirty="0" err="1" smtClean="0">
                <a:solidFill>
                  <a:srgbClr val="161E21"/>
                </a:solidFill>
                <a:latin typeface="Trebuchet MS"/>
                <a:cs typeface="Trebuchet MS"/>
              </a:rPr>
              <a:t>Vinnytsya</a:t>
            </a:r>
            <a:r>
              <a:rPr lang="en-US" sz="2500" spc="-10" dirty="0" smtClean="0">
                <a:solidFill>
                  <a:srgbClr val="161E21"/>
                </a:solidFill>
                <a:latin typeface="Trebuchet MS"/>
                <a:cs typeface="Trebuchet MS"/>
              </a:rPr>
              <a:t>:</a:t>
            </a:r>
            <a:endParaRPr sz="2500" dirty="0">
              <a:latin typeface="Trebuchet MS"/>
              <a:cs typeface="Trebuchet MS"/>
            </a:endParaRPr>
          </a:p>
        </p:txBody>
      </p:sp>
      <p:sp>
        <p:nvSpPr>
          <p:cNvPr id="3" name="object 3"/>
          <p:cNvSpPr txBox="1"/>
          <p:nvPr/>
        </p:nvSpPr>
        <p:spPr>
          <a:xfrm>
            <a:off x="1043432" y="1397584"/>
            <a:ext cx="2770505" cy="454025"/>
          </a:xfrm>
          <a:prstGeom prst="rect">
            <a:avLst/>
          </a:prstGeom>
        </p:spPr>
        <p:txBody>
          <a:bodyPr vert="horz" wrap="square" lIns="0" tIns="13970" rIns="0" bIns="0" rtlCol="0">
            <a:spAutoFit/>
          </a:bodyPr>
          <a:lstStyle/>
          <a:p>
            <a:pPr marL="12700">
              <a:lnSpc>
                <a:spcPct val="100000"/>
              </a:lnSpc>
              <a:spcBef>
                <a:spcPts val="110"/>
              </a:spcBef>
            </a:pPr>
            <a:r>
              <a:rPr sz="2800" dirty="0">
                <a:solidFill>
                  <a:srgbClr val="E20E9C"/>
                </a:solidFill>
                <a:latin typeface="Trebuchet MS"/>
                <a:cs typeface="Trebuchet MS"/>
              </a:rPr>
              <a:t>-</a:t>
            </a:r>
            <a:r>
              <a:rPr sz="2800" spc="-45" dirty="0">
                <a:solidFill>
                  <a:srgbClr val="E20E9C"/>
                </a:solidFill>
                <a:latin typeface="Trebuchet MS"/>
                <a:cs typeface="Trebuchet MS"/>
              </a:rPr>
              <a:t> </a:t>
            </a:r>
            <a:r>
              <a:rPr lang="en-US" sz="2800" u="heavy" spc="-5" dirty="0" smtClean="0">
                <a:solidFill>
                  <a:srgbClr val="E20E9C"/>
                </a:solidFill>
                <a:uFill>
                  <a:solidFill>
                    <a:srgbClr val="E20E9C"/>
                  </a:solidFill>
                </a:uFill>
                <a:latin typeface="Trebuchet MS"/>
                <a:cs typeface="Trebuchet MS"/>
              </a:rPr>
              <a:t>PJSC "</a:t>
            </a:r>
            <a:r>
              <a:rPr lang="en-US" sz="2800" u="heavy" spc="-5" dirty="0" err="1" smtClean="0">
                <a:solidFill>
                  <a:srgbClr val="E20E9C"/>
                </a:solidFill>
                <a:uFill>
                  <a:solidFill>
                    <a:srgbClr val="E20E9C"/>
                  </a:solidFill>
                </a:uFill>
                <a:latin typeface="Trebuchet MS"/>
                <a:cs typeface="Trebuchet MS"/>
              </a:rPr>
              <a:t>Infusi</a:t>
            </a:r>
            <a:r>
              <a:rPr lang="ru-RU" sz="2800" u="heavy" spc="-5" dirty="0">
                <a:solidFill>
                  <a:srgbClr val="E20E9C"/>
                </a:solidFill>
                <a:uFill>
                  <a:solidFill>
                    <a:srgbClr val="E20E9C"/>
                  </a:solidFill>
                </a:uFill>
                <a:latin typeface="Trebuchet MS"/>
                <a:cs typeface="Trebuchet MS"/>
              </a:rPr>
              <a:t>а</a:t>
            </a:r>
            <a:r>
              <a:rPr lang="en-US" sz="2800" u="heavy" spc="-5" dirty="0" smtClean="0">
                <a:solidFill>
                  <a:srgbClr val="E20E9C"/>
                </a:solidFill>
                <a:uFill>
                  <a:solidFill>
                    <a:srgbClr val="E20E9C"/>
                  </a:solidFill>
                </a:uFill>
                <a:latin typeface="Trebuchet MS"/>
                <a:cs typeface="Trebuchet MS"/>
              </a:rPr>
              <a:t>«</a:t>
            </a:r>
            <a:r>
              <a:rPr lang="ru-RU" sz="2800" u="heavy" spc="-5" dirty="0" smtClean="0">
                <a:solidFill>
                  <a:srgbClr val="E20E9C"/>
                </a:solidFill>
                <a:uFill>
                  <a:solidFill>
                    <a:srgbClr val="E20E9C"/>
                  </a:solidFill>
                </a:uFill>
                <a:latin typeface="Trebuchet MS"/>
                <a:cs typeface="Trebuchet MS"/>
              </a:rPr>
              <a:t> </a:t>
            </a:r>
            <a:endParaRPr sz="2800" dirty="0">
              <a:latin typeface="Trebuchet MS"/>
              <a:cs typeface="Trebuchet MS"/>
            </a:endParaRPr>
          </a:p>
        </p:txBody>
      </p:sp>
      <p:pic>
        <p:nvPicPr>
          <p:cNvPr id="4" name="object 4"/>
          <p:cNvPicPr/>
          <p:nvPr/>
        </p:nvPicPr>
        <p:blipFill>
          <a:blip r:embed="rId2" cstate="print"/>
          <a:stretch>
            <a:fillRect/>
          </a:stretch>
        </p:blipFill>
        <p:spPr>
          <a:xfrm>
            <a:off x="579119" y="2496311"/>
            <a:ext cx="4041648" cy="3032760"/>
          </a:xfrm>
          <a:prstGeom prst="rect">
            <a:avLst/>
          </a:prstGeom>
        </p:spPr>
      </p:pic>
      <p:pic>
        <p:nvPicPr>
          <p:cNvPr id="5" name="object 5"/>
          <p:cNvPicPr/>
          <p:nvPr/>
        </p:nvPicPr>
        <p:blipFill>
          <a:blip r:embed="rId3" cstate="print"/>
          <a:stretch>
            <a:fillRect/>
          </a:stretch>
        </p:blipFill>
        <p:spPr>
          <a:xfrm>
            <a:off x="5352288" y="2496311"/>
            <a:ext cx="4038600" cy="3026664"/>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85368" y="144856"/>
            <a:ext cx="8712835" cy="888705"/>
          </a:xfrm>
          <a:prstGeom prst="rect">
            <a:avLst/>
          </a:prstGeom>
        </p:spPr>
        <p:txBody>
          <a:bodyPr vert="horz" wrap="square" lIns="0" tIns="13970" rIns="0" bIns="0" rtlCol="0">
            <a:spAutoFit/>
          </a:bodyPr>
          <a:lstStyle/>
          <a:p>
            <a:pPr marL="12700">
              <a:lnSpc>
                <a:spcPct val="100000"/>
              </a:lnSpc>
              <a:spcBef>
                <a:spcPts val="110"/>
              </a:spcBef>
              <a:tabLst>
                <a:tab pos="8699500" algn="l"/>
              </a:tabLst>
            </a:pPr>
            <a:r>
              <a:rPr sz="2800" dirty="0">
                <a:solidFill>
                  <a:srgbClr val="E20E9C"/>
                </a:solidFill>
                <a:latin typeface="Trebuchet MS"/>
                <a:cs typeface="Trebuchet MS"/>
              </a:rPr>
              <a:t>-</a:t>
            </a:r>
            <a:r>
              <a:rPr sz="2800" spc="-5" dirty="0">
                <a:solidFill>
                  <a:srgbClr val="E20E9C"/>
                </a:solidFill>
                <a:latin typeface="Trebuchet MS"/>
                <a:cs typeface="Trebuchet MS"/>
              </a:rPr>
              <a:t> </a:t>
            </a:r>
            <a:r>
              <a:rPr lang="en-US" sz="2800" u="heavy" spc="-5" dirty="0" smtClean="0">
                <a:solidFill>
                  <a:srgbClr val="E20E9C"/>
                </a:solidFill>
                <a:uFill>
                  <a:solidFill>
                    <a:srgbClr val="E20E9C"/>
                  </a:solidFill>
                </a:uFill>
                <a:latin typeface="Trebuchet MS"/>
                <a:cs typeface="Trebuchet MS"/>
              </a:rPr>
              <a:t>joint Ukrainian-Spanish enterprise </a:t>
            </a:r>
            <a:endParaRPr lang="ru-RU" sz="2800" u="heavy" spc="-5" dirty="0" smtClean="0">
              <a:solidFill>
                <a:srgbClr val="E20E9C"/>
              </a:solidFill>
              <a:uFill>
                <a:solidFill>
                  <a:srgbClr val="E20E9C"/>
                </a:solidFill>
              </a:uFill>
              <a:latin typeface="Trebuchet MS"/>
              <a:cs typeface="Trebuchet MS"/>
            </a:endParaRPr>
          </a:p>
          <a:p>
            <a:pPr marL="12700">
              <a:lnSpc>
                <a:spcPct val="100000"/>
              </a:lnSpc>
              <a:spcBef>
                <a:spcPts val="110"/>
              </a:spcBef>
              <a:tabLst>
                <a:tab pos="8699500" algn="l"/>
              </a:tabLst>
            </a:pPr>
            <a:r>
              <a:rPr lang="en-US" sz="2800" u="heavy" spc="-5" dirty="0" smtClean="0">
                <a:solidFill>
                  <a:srgbClr val="E20E9C"/>
                </a:solidFill>
                <a:uFill>
                  <a:solidFill>
                    <a:srgbClr val="E20E9C"/>
                  </a:solidFill>
                </a:uFill>
                <a:latin typeface="Trebuchet MS"/>
                <a:cs typeface="Trebuchet MS"/>
              </a:rPr>
              <a:t>Ltd.</a:t>
            </a:r>
            <a:r>
              <a:rPr lang="ru-RU" sz="2800" u="heavy" spc="-5" dirty="0" smtClean="0">
                <a:solidFill>
                  <a:srgbClr val="E20E9C"/>
                </a:solidFill>
                <a:uFill>
                  <a:solidFill>
                    <a:srgbClr val="E20E9C"/>
                  </a:solidFill>
                </a:uFill>
                <a:latin typeface="Trebuchet MS"/>
                <a:cs typeface="Trebuchet MS"/>
              </a:rPr>
              <a:t> «</a:t>
            </a:r>
            <a:r>
              <a:rPr lang="en-US" sz="2800" u="heavy" spc="-5" dirty="0" err="1" smtClean="0">
                <a:solidFill>
                  <a:srgbClr val="E20E9C"/>
                </a:solidFill>
                <a:uFill>
                  <a:solidFill>
                    <a:srgbClr val="E20E9C"/>
                  </a:solidFill>
                </a:uFill>
                <a:latin typeface="Trebuchet MS"/>
                <a:cs typeface="Trebuchet MS"/>
              </a:rPr>
              <a:t>Sperko</a:t>
            </a:r>
            <a:r>
              <a:rPr lang="en-US" sz="2800" u="heavy" spc="-5" dirty="0" smtClean="0">
                <a:solidFill>
                  <a:srgbClr val="E20E9C"/>
                </a:solidFill>
                <a:uFill>
                  <a:solidFill>
                    <a:srgbClr val="E20E9C"/>
                  </a:solidFill>
                </a:uFill>
                <a:latin typeface="Trebuchet MS"/>
                <a:cs typeface="Trebuchet MS"/>
              </a:rPr>
              <a:t> Ukraine</a:t>
            </a:r>
            <a:r>
              <a:rPr lang="ru-RU" sz="2800" u="heavy" spc="-5" dirty="0" smtClean="0">
                <a:solidFill>
                  <a:srgbClr val="E20E9C"/>
                </a:solidFill>
                <a:uFill>
                  <a:solidFill>
                    <a:srgbClr val="E20E9C"/>
                  </a:solidFill>
                </a:uFill>
                <a:latin typeface="Trebuchet MS"/>
                <a:cs typeface="Trebuchet MS"/>
              </a:rPr>
              <a:t>»</a:t>
            </a:r>
            <a:endParaRPr sz="2800" dirty="0">
              <a:latin typeface="Trebuchet MS"/>
              <a:cs typeface="Trebuchet MS"/>
            </a:endParaRPr>
          </a:p>
        </p:txBody>
      </p:sp>
      <p:sp>
        <p:nvSpPr>
          <p:cNvPr id="3" name="object 3"/>
          <p:cNvSpPr txBox="1"/>
          <p:nvPr/>
        </p:nvSpPr>
        <p:spPr>
          <a:xfrm>
            <a:off x="586231" y="5265216"/>
            <a:ext cx="8776335" cy="1307465"/>
          </a:xfrm>
          <a:prstGeom prst="rect">
            <a:avLst/>
          </a:prstGeom>
        </p:spPr>
        <p:txBody>
          <a:bodyPr vert="horz" wrap="square" lIns="0" tIns="13970" rIns="0" bIns="0" rtlCol="0">
            <a:spAutoFit/>
          </a:bodyPr>
          <a:lstStyle/>
          <a:p>
            <a:pPr marL="12700" marR="5080">
              <a:lnSpc>
                <a:spcPct val="100000"/>
              </a:lnSpc>
              <a:spcBef>
                <a:spcPts val="110"/>
              </a:spcBef>
            </a:pPr>
            <a:r>
              <a:rPr lang="en-US" sz="2800" spc="-5" dirty="0" smtClean="0">
                <a:solidFill>
                  <a:srgbClr val="161E21"/>
                </a:solidFill>
                <a:latin typeface="Trebuchet MS"/>
                <a:cs typeface="Trebuchet MS"/>
              </a:rPr>
              <a:t>At these enterprises students get acquainted with modern methods of pharmaceutical analysis in practical conditions</a:t>
            </a:r>
            <a:endParaRPr sz="2800" dirty="0">
              <a:latin typeface="Trebuchet MS"/>
              <a:cs typeface="Trebuchet MS"/>
            </a:endParaRPr>
          </a:p>
        </p:txBody>
      </p:sp>
      <p:pic>
        <p:nvPicPr>
          <p:cNvPr id="4" name="object 4"/>
          <p:cNvPicPr/>
          <p:nvPr/>
        </p:nvPicPr>
        <p:blipFill>
          <a:blip r:embed="rId2" cstate="print"/>
          <a:stretch>
            <a:fillRect/>
          </a:stretch>
        </p:blipFill>
        <p:spPr>
          <a:xfrm>
            <a:off x="6861047" y="1679448"/>
            <a:ext cx="4096511" cy="3563112"/>
          </a:xfrm>
          <a:prstGeom prst="rect">
            <a:avLst/>
          </a:prstGeom>
        </p:spPr>
      </p:pic>
      <p:pic>
        <p:nvPicPr>
          <p:cNvPr id="5" name="object 5"/>
          <p:cNvPicPr/>
          <p:nvPr/>
        </p:nvPicPr>
        <p:blipFill>
          <a:blip r:embed="rId3" cstate="print"/>
          <a:stretch>
            <a:fillRect/>
          </a:stretch>
        </p:blipFill>
        <p:spPr>
          <a:xfrm>
            <a:off x="307847" y="1679448"/>
            <a:ext cx="6028944" cy="3563112"/>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3400" y="324688"/>
            <a:ext cx="9220200" cy="2474395"/>
          </a:xfrm>
          <a:prstGeom prst="rect">
            <a:avLst/>
          </a:prstGeom>
        </p:spPr>
        <p:txBody>
          <a:bodyPr vert="horz" wrap="square" lIns="0" tIns="12065" rIns="0" bIns="0" rtlCol="0">
            <a:spAutoFit/>
          </a:bodyPr>
          <a:lstStyle/>
          <a:p>
            <a:pPr marL="12700" marR="5080" algn="ctr">
              <a:lnSpc>
                <a:spcPct val="100000"/>
              </a:lnSpc>
              <a:spcBef>
                <a:spcPts val="95"/>
              </a:spcBef>
            </a:pPr>
            <a:r>
              <a:rPr lang="en-US" sz="3200" spc="-15" dirty="0">
                <a:solidFill>
                  <a:srgbClr val="E20E9C"/>
                </a:solidFill>
              </a:rPr>
              <a:t>IF YOU WANT TO GET THE BEST PRACTICAL KNOWLEDGE OF YOUR FUTURE PROFESSIONAL </a:t>
            </a:r>
            <a:r>
              <a:rPr lang="en-US" sz="3200" spc="-15" dirty="0" smtClean="0">
                <a:solidFill>
                  <a:srgbClr val="E20E9C"/>
                </a:solidFill>
              </a:rPr>
              <a:t>ACTIVITY, </a:t>
            </a:r>
            <a:r>
              <a:rPr lang="en-US" sz="3200" spc="-15" dirty="0">
                <a:solidFill>
                  <a:srgbClr val="E20E9C"/>
                </a:solidFill>
              </a:rPr>
              <a:t>WE INVITE YOU TO THE DEPARTMENT OF PHARMACEUTICAL CHEMISTRY</a:t>
            </a:r>
            <a:endParaRPr sz="3200" dirty="0"/>
          </a:p>
        </p:txBody>
      </p:sp>
      <p:pic>
        <p:nvPicPr>
          <p:cNvPr id="3" name="object 3"/>
          <p:cNvPicPr/>
          <p:nvPr/>
        </p:nvPicPr>
        <p:blipFill>
          <a:blip r:embed="rId2" cstate="print"/>
          <a:stretch>
            <a:fillRect/>
          </a:stretch>
        </p:blipFill>
        <p:spPr>
          <a:xfrm>
            <a:off x="1688592" y="2825495"/>
            <a:ext cx="6815328" cy="3834384"/>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99C93B"/>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236</TotalTime>
  <Words>963</Words>
  <Application>Microsoft Office PowerPoint</Application>
  <PresentationFormat>Произвольный</PresentationFormat>
  <Paragraphs>56</Paragraphs>
  <Slides>17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17</vt:i4>
      </vt:variant>
    </vt:vector>
  </HeadingPairs>
  <TitlesOfParts>
    <vt:vector size="18" baseType="lpstr">
      <vt:lpstr>Office Theme</vt:lpstr>
      <vt:lpstr>PHARMACEUTICAL ANALYSIS OF MEDICINES</vt:lpstr>
      <vt:lpstr>Презентация PowerPoint</vt:lpstr>
      <vt:lpstr>Презентация PowerPoint</vt:lpstr>
      <vt:lpstr>▶ Types of educational classes according to the curriculum are lectures, practical classes, independent work of students. ▶ The topics of the lecture course reveal the problematic issues of the relevant sections of pharmaceutical analysis. ▶ Practical classes according to the method of their organization are seminar or laboratory, because they provide: - discussion of the main issues of the topic; - performance of laboratory practicum (in case of impossibility of performance of laboratory work - consideration of situational tasks on the topic of the class, - solving calculation problems, working with quality control methods and elaboration of other normative documents); - choice and justification of a method, course of analysis of a substance or dosage form; - conducting the necessary calculations to assess the quality (including quantitative analysis) of research objects; - formation a conclusion about the compliance of research objects with the requirements of the methods of quality control (at quality control on separate indexes).</vt:lpstr>
      <vt:lpstr>Презентация PowerPoint</vt:lpstr>
      <vt:lpstr>Презентация PowerPoint</vt:lpstr>
      <vt:lpstr>The laboratory is equipped with modern instruments:</vt:lpstr>
      <vt:lpstr>Research methods offered by the laboratory:</vt:lpstr>
      <vt:lpstr>Презентация PowerPoint</vt:lpstr>
      <vt:lpstr>Презентация PowerPoint</vt:lpstr>
      <vt:lpstr>Prerequisites of the discipline</vt:lpstr>
      <vt:lpstr>The aim of education in the discipline  pharmaceutical analysis of medicines:</vt:lpstr>
      <vt:lpstr>Learning objectives in the discipline pharmaceutical analysis medicines:</vt:lpstr>
      <vt:lpstr>The content of the discipline  pharmaceutical analysis of medicines:</vt:lpstr>
      <vt:lpstr>Презентация PowerPoint</vt:lpstr>
      <vt:lpstr>Презентация PowerPoint</vt:lpstr>
      <vt:lpstr>IF YOU WANT TO GET THE BEST PRACTICAL KNOWLEDGE OF YOUR FUTURE PROFESSIONAL ACTIVITY, WE INVITE YOU TO THE DEPARTMENT OF PHARMACEUTICAL CHEMISTRY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PHARMACEUTICAL ANALYSIS OF MEDICINES</dc:title>
  <cp:lastModifiedBy>Катя</cp:lastModifiedBy>
  <cp:revision>19</cp:revision>
  <dcterms:created xsi:type="dcterms:W3CDTF">2021-05-06T08:34:30Z</dcterms:created>
  <dcterms:modified xsi:type="dcterms:W3CDTF">2021-05-06T13:18:47Z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2021-01-01T00:00:00Z</vt:filetime>
  </property>
  <property fmtid="{D5CDD505-2E9C-101B-9397-08002B2CF9AE}" pid="3" name="Creator">
    <vt:lpwstr>Microsoft® PowerPoint® 2016</vt:lpwstr>
  </property>
  <property fmtid="{D5CDD505-2E9C-101B-9397-08002B2CF9AE}" pid="4" name="LastSaved">
    <vt:filetime>2021-05-06T00:00:00Z</vt:filetime>
  </property>
</Properties>
</file>