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7" r:id="rId3"/>
    <p:sldId id="268" r:id="rId4"/>
    <p:sldId id="259" r:id="rId5"/>
    <p:sldId id="269" r:id="rId6"/>
    <p:sldId id="264" r:id="rId7"/>
    <p:sldId id="263" r:id="rId8"/>
    <p:sldId id="257" r:id="rId9"/>
    <p:sldId id="266" r:id="rId10"/>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3F648"/>
    <a:srgbClr val="6FF808"/>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8" d="100"/>
          <a:sy n="68" d="100"/>
        </p:scale>
        <p:origin x="1446"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a:t>Образец заголовка</a:t>
            </a:r>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p>
        </p:txBody>
      </p:sp>
      <p:sp>
        <p:nvSpPr>
          <p:cNvPr id="4" name="Дата 3"/>
          <p:cNvSpPr>
            <a:spLocks noGrp="1"/>
          </p:cNvSpPr>
          <p:nvPr>
            <p:ph type="dt" sz="half" idx="10"/>
          </p:nvPr>
        </p:nvSpPr>
        <p:spPr/>
        <p:txBody>
          <a:bodyPr/>
          <a:lstStyle/>
          <a:p>
            <a:fld id="{B4C71EC6-210F-42DE-9C53-41977AD35B3D}" type="datetimeFigureOut">
              <a:rPr lang="ru-RU" smtClean="0"/>
              <a:t>06.05.2022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B4C71EC6-210F-42DE-9C53-41977AD35B3D}" type="datetimeFigureOut">
              <a:rPr lang="ru-RU" smtClean="0"/>
              <a:t>06.05.2022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a:t>Образец заголовка</a:t>
            </a:r>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Дата 3"/>
          <p:cNvSpPr>
            <a:spLocks noGrp="1"/>
          </p:cNvSpPr>
          <p:nvPr>
            <p:ph type="dt" sz="half" idx="10"/>
          </p:nvPr>
        </p:nvSpPr>
        <p:spPr/>
        <p:txBody>
          <a:bodyPr/>
          <a:lstStyle/>
          <a:p>
            <a:fld id="{B4C71EC6-210F-42DE-9C53-41977AD35B3D}" type="datetimeFigureOut">
              <a:rPr lang="ru-RU" smtClean="0"/>
              <a:t>06.05.2022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p:cNvSpPr>
            <a:spLocks noGrp="1"/>
          </p:cNvSpPr>
          <p:nvPr>
            <p:ph type="dt" sz="half" idx="10"/>
          </p:nvPr>
        </p:nvSpPr>
        <p:spPr/>
        <p:txBody>
          <a:bodyPr/>
          <a:lstStyle/>
          <a:p>
            <a:fld id="{B4C71EC6-210F-42DE-9C53-41977AD35B3D}" type="datetimeFigureOut">
              <a:rPr lang="ru-RU" smtClean="0"/>
              <a:t>06.05.2022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a:t>Образец заголовка</a:t>
            </a:r>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p:cNvSpPr>
            <a:spLocks noGrp="1"/>
          </p:cNvSpPr>
          <p:nvPr>
            <p:ph type="dt" sz="half" idx="10"/>
          </p:nvPr>
        </p:nvSpPr>
        <p:spPr/>
        <p:txBody>
          <a:bodyPr/>
          <a:lstStyle/>
          <a:p>
            <a:fld id="{B4C71EC6-210F-42DE-9C53-41977AD35B3D}" type="datetimeFigureOut">
              <a:rPr lang="ru-RU" smtClean="0"/>
              <a:t>06.05.2022</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2"/>
          <p:cNvSpPr>
            <a:spLocks noGrp="1"/>
          </p:cNvSpPr>
          <p:nvPr>
            <p:ph type="dt" sz="half" idx="10"/>
          </p:nvPr>
        </p:nvSpPr>
        <p:spPr/>
        <p:txBody>
          <a:bodyPr/>
          <a:lstStyle/>
          <a:p>
            <a:fld id="{B4C71EC6-210F-42DE-9C53-41977AD35B3D}" type="datetimeFigureOut">
              <a:rPr lang="ru-RU" smtClean="0"/>
              <a:t>06.05.2022</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4C71EC6-210F-42DE-9C53-41977AD35B3D}" type="datetimeFigureOut">
              <a:rPr lang="ru-RU" smtClean="0"/>
              <a:t>06.05.2022</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a:t>Образец заголовка</a:t>
            </a:r>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t>06.05.2022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a:t>Образец заголовка</a:t>
            </a:r>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t>06.05.2022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B4C71EC6-210F-42DE-9C53-41977AD35B3D}" type="datetimeFigureOut">
              <a:rPr lang="ru-RU" smtClean="0"/>
              <a:t>06.05.2022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B4C71EC6-210F-42DE-9C53-41977AD35B3D}" type="datetimeFigureOut">
              <a:rPr lang="ru-RU" smtClean="0"/>
              <a:t>06.05.2022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a:t>Образец заголовка</a:t>
            </a:r>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4C71EC6-210F-42DE-9C53-41977AD35B3D}" type="datetimeFigureOut">
              <a:rPr lang="ru-RU" smtClean="0"/>
              <a:t>06.05.2022</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19B0651-EE4F-4900-A07F-96A6BFA9D0F0}"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s://www.vnmu.edu.ua/department"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739551" y="765498"/>
            <a:ext cx="7772400" cy="1470025"/>
          </a:xfrm>
        </p:spPr>
        <p:txBody>
          <a:bodyPr>
            <a:normAutofit/>
          </a:bodyPr>
          <a:lstStyle/>
          <a:p>
            <a:r>
              <a:rPr lang="en-US" sz="4800" b="1" i="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Phytotherapy</a:t>
            </a:r>
            <a:endParaRPr lang="uk-UA" sz="4800" b="1" i="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 name="TextBox 3"/>
          <p:cNvSpPr txBox="1"/>
          <p:nvPr/>
        </p:nvSpPr>
        <p:spPr>
          <a:xfrm>
            <a:off x="323528" y="190684"/>
            <a:ext cx="8820471" cy="400110"/>
          </a:xfrm>
          <a:prstGeom prst="rect">
            <a:avLst/>
          </a:prstGeom>
          <a:noFill/>
        </p:spPr>
        <p:txBody>
          <a:bodyPr wrap="square" rtlCol="0">
            <a:spAutoFit/>
          </a:bodyPr>
          <a:lstStyle/>
          <a:p>
            <a:pPr algn="ctr"/>
            <a:r>
              <a:rPr lang="en-US" sz="2000" dirty="0">
                <a:latin typeface="Times New Roman" panose="02020603050405020304" pitchFamily="18" charset="0"/>
                <a:cs typeface="Times New Roman" panose="02020603050405020304" pitchFamily="18" charset="0"/>
              </a:rPr>
              <a:t>National </a:t>
            </a:r>
            <a:r>
              <a:rPr lang="en-US" sz="2000" dirty="0" err="1">
                <a:latin typeface="Times New Roman" panose="02020603050405020304" pitchFamily="18" charset="0"/>
                <a:cs typeface="Times New Roman" panose="02020603050405020304" pitchFamily="18" charset="0"/>
              </a:rPr>
              <a:t>Pirogov</a:t>
            </a:r>
            <a:r>
              <a:rPr lang="en-US" sz="2000" dirty="0">
                <a:latin typeface="Times New Roman" panose="02020603050405020304" pitchFamily="18" charset="0"/>
                <a:cs typeface="Times New Roman" panose="02020603050405020304" pitchFamily="18" charset="0"/>
              </a:rPr>
              <a:t> Memorial Medical University, </a:t>
            </a:r>
            <a:r>
              <a:rPr lang="en-US" sz="2000" dirty="0" err="1">
                <a:latin typeface="Times New Roman" panose="02020603050405020304" pitchFamily="18" charset="0"/>
                <a:cs typeface="Times New Roman" panose="02020603050405020304" pitchFamily="18" charset="0"/>
              </a:rPr>
              <a:t>Vinnytsya</a:t>
            </a:r>
            <a:endParaRPr lang="ru-RU" sz="2000" dirty="0">
              <a:latin typeface="Times New Roman" panose="02020603050405020304" pitchFamily="18" charset="0"/>
              <a:cs typeface="Times New Roman" panose="02020603050405020304" pitchFamily="18" charset="0"/>
            </a:endParaRPr>
          </a:p>
        </p:txBody>
      </p:sp>
      <p:sp>
        <p:nvSpPr>
          <p:cNvPr id="5" name="TextBox 4"/>
          <p:cNvSpPr txBox="1"/>
          <p:nvPr/>
        </p:nvSpPr>
        <p:spPr>
          <a:xfrm>
            <a:off x="3419872" y="2268852"/>
            <a:ext cx="5256584" cy="461665"/>
          </a:xfrm>
          <a:prstGeom prst="rect">
            <a:avLst/>
          </a:prstGeom>
          <a:noFill/>
        </p:spPr>
        <p:txBody>
          <a:bodyPr wrap="square" rtlCol="0">
            <a:spAutoFit/>
          </a:bodyPr>
          <a:lstStyle/>
          <a:p>
            <a:r>
              <a:rPr lang="en-US" sz="2400" i="1" dirty="0">
                <a:latin typeface="Times New Roman" panose="02020603050405020304" pitchFamily="18" charset="0"/>
                <a:cs typeface="Times New Roman" panose="02020603050405020304" pitchFamily="18" charset="0"/>
              </a:rPr>
              <a:t>Elective discipline by specialization</a:t>
            </a:r>
            <a:endParaRPr lang="uk-UA" sz="2400" i="1" dirty="0">
              <a:latin typeface="Times New Roman" panose="02020603050405020304" pitchFamily="18" charset="0"/>
              <a:cs typeface="Times New Roman" panose="02020603050405020304" pitchFamily="18" charset="0"/>
            </a:endParaRPr>
          </a:p>
        </p:txBody>
      </p:sp>
      <p:sp>
        <p:nvSpPr>
          <p:cNvPr id="6" name="TextBox 5"/>
          <p:cNvSpPr txBox="1"/>
          <p:nvPr/>
        </p:nvSpPr>
        <p:spPr>
          <a:xfrm>
            <a:off x="143508" y="5492337"/>
            <a:ext cx="4428492" cy="1477328"/>
          </a:xfrm>
          <a:prstGeom prst="rect">
            <a:avLst/>
          </a:prstGeom>
          <a:noFill/>
        </p:spPr>
        <p:txBody>
          <a:bodyPr wrap="square" rtlCol="0">
            <a:spAutoFit/>
          </a:bodyPr>
          <a:lstStyle/>
          <a:p>
            <a:r>
              <a:rPr lang="uk-UA" i="1" dirty="0" err="1">
                <a:latin typeface="Times New Roman" panose="02020603050405020304" pitchFamily="18" charset="0"/>
                <a:cs typeface="Times New Roman" panose="02020603050405020304" pitchFamily="18" charset="0"/>
              </a:rPr>
              <a:t>Department</a:t>
            </a:r>
            <a:r>
              <a:rPr lang="uk-UA" i="1" dirty="0">
                <a:latin typeface="Times New Roman" panose="02020603050405020304" pitchFamily="18" charset="0"/>
                <a:cs typeface="Times New Roman" panose="02020603050405020304" pitchFamily="18" charset="0"/>
              </a:rPr>
              <a:t> </a:t>
            </a:r>
            <a:r>
              <a:rPr lang="uk-UA" i="1" dirty="0" err="1">
                <a:latin typeface="Times New Roman" panose="02020603050405020304" pitchFamily="18" charset="0"/>
                <a:cs typeface="Times New Roman" panose="02020603050405020304" pitchFamily="18" charset="0"/>
              </a:rPr>
              <a:t>of</a:t>
            </a:r>
            <a:r>
              <a:rPr lang="uk-UA" i="1" dirty="0">
                <a:latin typeface="Times New Roman" panose="02020603050405020304" pitchFamily="18" charset="0"/>
                <a:cs typeface="Times New Roman" panose="02020603050405020304" pitchFamily="18" charset="0"/>
              </a:rPr>
              <a:t> </a:t>
            </a:r>
            <a:r>
              <a:rPr lang="uk-UA" i="1" dirty="0" err="1">
                <a:latin typeface="Times New Roman" panose="02020603050405020304" pitchFamily="18" charset="0"/>
                <a:cs typeface="Times New Roman" panose="02020603050405020304" pitchFamily="18" charset="0"/>
              </a:rPr>
              <a:t>Pharmaceutical</a:t>
            </a:r>
            <a:r>
              <a:rPr lang="uk-UA" i="1" dirty="0">
                <a:latin typeface="Times New Roman" panose="02020603050405020304" pitchFamily="18" charset="0"/>
                <a:cs typeface="Times New Roman" panose="02020603050405020304" pitchFamily="18" charset="0"/>
              </a:rPr>
              <a:t> </a:t>
            </a:r>
            <a:r>
              <a:rPr lang="uk-UA" i="1" dirty="0" err="1">
                <a:latin typeface="Times New Roman" panose="02020603050405020304" pitchFamily="18" charset="0"/>
                <a:cs typeface="Times New Roman" panose="02020603050405020304" pitchFamily="18" charset="0"/>
              </a:rPr>
              <a:t>Chemistry</a:t>
            </a:r>
            <a:br>
              <a:rPr lang="uk-UA" i="1" dirty="0">
                <a:latin typeface="Times New Roman" panose="02020603050405020304" pitchFamily="18" charset="0"/>
                <a:cs typeface="Times New Roman" panose="02020603050405020304" pitchFamily="18" charset="0"/>
              </a:rPr>
            </a:br>
            <a:r>
              <a:rPr lang="uk-UA" altLang="ru-RU" i="1" dirty="0">
                <a:solidFill>
                  <a:schemeClr val="tx2">
                    <a:lumMod val="50000"/>
                  </a:schemeClr>
                </a:solidFill>
                <a:latin typeface="Times New Roman" pitchFamily="18" charset="0"/>
                <a:cs typeface="Times New Roman" pitchFamily="18" charset="0"/>
                <a:hlinkClick r:id="rId2"/>
              </a:rPr>
              <a:t>https://</a:t>
            </a:r>
            <a:r>
              <a:rPr lang="uk-UA" altLang="ru-RU" i="1" u="sng" dirty="0">
                <a:solidFill>
                  <a:schemeClr val="tx2">
                    <a:lumMod val="50000"/>
                  </a:schemeClr>
                </a:solidFill>
                <a:latin typeface="Times New Roman" pitchFamily="18" charset="0"/>
                <a:cs typeface="Times New Roman" pitchFamily="18" charset="0"/>
                <a:hlinkClick r:id="rId2"/>
              </a:rPr>
              <a:t>www.vnmu.edu.ua/</a:t>
            </a:r>
            <a:r>
              <a:rPr lang="en-US" altLang="ru-RU" i="1" u="sng" dirty="0">
                <a:solidFill>
                  <a:schemeClr val="tx2">
                    <a:lumMod val="50000"/>
                  </a:schemeClr>
                </a:solidFill>
                <a:latin typeface="Times New Roman" pitchFamily="18" charset="0"/>
                <a:cs typeface="Times New Roman" pitchFamily="18" charset="0"/>
                <a:hlinkClick r:id="rId2"/>
              </a:rPr>
              <a:t>department</a:t>
            </a:r>
            <a:r>
              <a:rPr lang="en-US" altLang="ru-RU" i="1" u="sng" dirty="0">
                <a:solidFill>
                  <a:schemeClr val="tx2">
                    <a:lumMod val="50000"/>
                  </a:schemeClr>
                </a:solidFill>
                <a:latin typeface="Times New Roman" pitchFamily="18" charset="0"/>
                <a:cs typeface="Times New Roman" pitchFamily="18" charset="0"/>
              </a:rPr>
              <a:t> of pharmaceutical chemistry</a:t>
            </a:r>
          </a:p>
          <a:p>
            <a:endParaRPr lang="uk-UA" u="sng" dirty="0">
              <a:solidFill>
                <a:schemeClr val="accent1">
                  <a:lumMod val="75000"/>
                </a:schemeClr>
              </a:solidFill>
              <a:latin typeface="Times New Roman" pitchFamily="18" charset="0"/>
              <a:cs typeface="Times New Roman" pitchFamily="18" charset="0"/>
            </a:endParaRPr>
          </a:p>
          <a:p>
            <a:endParaRPr lang="uk-UA" dirty="0">
              <a:latin typeface="Times New Roman" panose="02020603050405020304" pitchFamily="18" charset="0"/>
              <a:cs typeface="Times New Roman" panose="02020603050405020304" pitchFamily="18" charset="0"/>
            </a:endParaRPr>
          </a:p>
        </p:txBody>
      </p:sp>
      <p:pic>
        <p:nvPicPr>
          <p:cNvPr id="3" name="Picture 2" descr="Фітотерапія - Кришталеве Джерело">
            <a:extLst>
              <a:ext uri="{FF2B5EF4-FFF2-40B4-BE49-F238E27FC236}">
                <a16:creationId xmlns:a16="http://schemas.microsoft.com/office/drawing/2014/main" id="{BAA9182F-630F-4B86-B714-2805BE50DF8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07435" y="3501007"/>
            <a:ext cx="4724657" cy="33569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21379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419872" y="455583"/>
            <a:ext cx="4680520" cy="724942"/>
          </a:xfrm>
        </p:spPr>
        <p:txBody>
          <a:bodyPr>
            <a:normAutofit/>
          </a:bodyPr>
          <a:lstStyle/>
          <a:p>
            <a:r>
              <a:rPr lang="en-US" sz="4000" b="1" i="1" dirty="0">
                <a:latin typeface="Times New Roman" panose="02020603050405020304" pitchFamily="18" charset="0"/>
                <a:cs typeface="Times New Roman" panose="02020603050405020304" pitchFamily="18" charset="0"/>
              </a:rPr>
              <a:t>Topicality</a:t>
            </a:r>
            <a:endParaRPr lang="uk-UA" sz="4000" b="1" i="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58369" y="2046113"/>
            <a:ext cx="8820980" cy="5861416"/>
          </a:xfrm>
        </p:spPr>
        <p:txBody>
          <a:bodyPr>
            <a:noAutofit/>
          </a:bodyPr>
          <a:lstStyle/>
          <a:p>
            <a:pPr marL="0" lvl="0" algn="just" fontAlgn="base">
              <a:spcBef>
                <a:spcPts val="0"/>
              </a:spcBef>
              <a:spcAft>
                <a:spcPct val="0"/>
              </a:spcAft>
              <a:buFont typeface="Wingdings" panose="05000000000000000000" pitchFamily="2" charset="2"/>
              <a:buChar char="Ø"/>
            </a:pPr>
            <a:r>
              <a:rPr lang="en-US" altLang="ru-RU" sz="2000" dirty="0">
                <a:solidFill>
                  <a:srgbClr val="000000"/>
                </a:solidFill>
                <a:latin typeface="Times New Roman" panose="02020603050405020304" pitchFamily="18" charset="0"/>
                <a:cs typeface="Times New Roman" panose="02020603050405020304" pitchFamily="18" charset="0"/>
              </a:rPr>
              <a:t>The discipline "</a:t>
            </a:r>
            <a:r>
              <a:rPr lang="en-US" altLang="ru-RU" sz="2000" i="1" dirty="0">
                <a:solidFill>
                  <a:srgbClr val="000000"/>
                </a:solidFill>
                <a:latin typeface="Times New Roman" panose="02020603050405020304" pitchFamily="18" charset="0"/>
                <a:cs typeface="Times New Roman" panose="02020603050405020304" pitchFamily="18" charset="0"/>
              </a:rPr>
              <a:t>Phytotherapy</a:t>
            </a:r>
            <a:r>
              <a:rPr lang="en-US" altLang="ru-RU" sz="2000" dirty="0">
                <a:solidFill>
                  <a:srgbClr val="000000"/>
                </a:solidFill>
                <a:latin typeface="Times New Roman" panose="02020603050405020304" pitchFamily="18" charset="0"/>
                <a:cs typeface="Times New Roman" panose="02020603050405020304" pitchFamily="18" charset="0"/>
              </a:rPr>
              <a:t>" is part of the educational and professional training program for specialists of the second (master's) level of knowledge 22 "Health", specialty 226 "Pharmacy, industrial pharmacy".</a:t>
            </a:r>
            <a:endParaRPr lang="ru-RU" altLang="ru-RU" sz="2000" dirty="0">
              <a:solidFill>
                <a:srgbClr val="000000"/>
              </a:solidFill>
              <a:latin typeface="Times New Roman" panose="02020603050405020304" pitchFamily="18" charset="0"/>
              <a:cs typeface="Times New Roman" panose="02020603050405020304" pitchFamily="18" charset="0"/>
            </a:endParaRPr>
          </a:p>
          <a:p>
            <a:pPr marL="0" lvl="0" algn="just" fontAlgn="base">
              <a:spcBef>
                <a:spcPts val="0"/>
              </a:spcBef>
              <a:spcAft>
                <a:spcPct val="0"/>
              </a:spcAft>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This discipline considers methods of treatment and prevention of diseases with the use of </a:t>
            </a:r>
            <a:r>
              <a:rPr lang="en-US" sz="2000" dirty="0" err="1">
                <a:latin typeface="Times New Roman" panose="02020603050405020304" pitchFamily="18" charset="0"/>
                <a:cs typeface="Times New Roman" panose="02020603050405020304" pitchFamily="18" charset="0"/>
              </a:rPr>
              <a:t>phytopreparations</a:t>
            </a:r>
            <a:r>
              <a:rPr lang="en-US" sz="2000" dirty="0">
                <a:latin typeface="Times New Roman" panose="02020603050405020304" pitchFamily="18" charset="0"/>
                <a:cs typeface="Times New Roman" panose="02020603050405020304" pitchFamily="18" charset="0"/>
              </a:rPr>
              <a:t>, an integral part of complex, preventive and rehabilitation therapy. Modern </a:t>
            </a:r>
            <a:r>
              <a:rPr lang="en-US" sz="2000" dirty="0" err="1">
                <a:latin typeface="Times New Roman" panose="02020603050405020304" pitchFamily="18" charset="0"/>
                <a:cs typeface="Times New Roman" panose="02020603050405020304" pitchFamily="18" charset="0"/>
              </a:rPr>
              <a:t>phytotherapy</a:t>
            </a:r>
            <a:r>
              <a:rPr lang="en-US" sz="2000" dirty="0">
                <a:latin typeface="Times New Roman" panose="02020603050405020304" pitchFamily="18" charset="0"/>
                <a:cs typeface="Times New Roman" panose="02020603050405020304" pitchFamily="18" charset="0"/>
              </a:rPr>
              <a:t> is an independent medical and biological discipline. According to the WHO (2003), the development of </a:t>
            </a:r>
            <a:r>
              <a:rPr lang="en-US" sz="2000" dirty="0" err="1">
                <a:latin typeface="Times New Roman" panose="02020603050405020304" pitchFamily="18" charset="0"/>
                <a:cs typeface="Times New Roman" panose="02020603050405020304" pitchFamily="18" charset="0"/>
              </a:rPr>
              <a:t>phytotherapy</a:t>
            </a:r>
            <a:r>
              <a:rPr lang="en-US" sz="2000" dirty="0">
                <a:latin typeface="Times New Roman" panose="02020603050405020304" pitchFamily="18" charset="0"/>
                <a:cs typeface="Times New Roman" panose="02020603050405020304" pitchFamily="18" charset="0"/>
              </a:rPr>
              <a:t> is a priority in improving the health of the population, in the prevention of acute and chronic diseases and improving the quality of life.</a:t>
            </a:r>
            <a:endParaRPr lang="ru-RU" sz="2000" dirty="0">
              <a:latin typeface="Times New Roman" panose="02020603050405020304" pitchFamily="18" charset="0"/>
              <a:cs typeface="Times New Roman" panose="02020603050405020304" pitchFamily="18" charset="0"/>
            </a:endParaRPr>
          </a:p>
        </p:txBody>
      </p:sp>
      <p:pic>
        <p:nvPicPr>
          <p:cNvPr id="3074" name="Picture 2" descr="Принципи фітотерапії - ФунгоДоктор">
            <a:extLst>
              <a:ext uri="{FF2B5EF4-FFF2-40B4-BE49-F238E27FC236}">
                <a16:creationId xmlns:a16="http://schemas.microsoft.com/office/drawing/2014/main" id="{BE7994B7-894A-40D2-87DE-3514D983E96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029" y="0"/>
            <a:ext cx="3188969" cy="1987491"/>
          </a:xfrm>
          <a:prstGeom prst="rect">
            <a:avLst/>
          </a:prstGeom>
          <a:noFill/>
          <a:extLst>
            <a:ext uri="{909E8E84-426E-40DD-AFC4-6F175D3DCCD1}">
              <a14:hiddenFill xmlns:a14="http://schemas.microsoft.com/office/drawing/2010/main">
                <a:solidFill>
                  <a:srgbClr val="FFFFFF"/>
                </a:solidFill>
              </a14:hiddenFill>
            </a:ext>
          </a:extLst>
        </p:spPr>
      </p:pic>
      <p:sp>
        <p:nvSpPr>
          <p:cNvPr id="5" name="Прямоугольник 3">
            <a:extLst>
              <a:ext uri="{FF2B5EF4-FFF2-40B4-BE49-F238E27FC236}">
                <a16:creationId xmlns:a16="http://schemas.microsoft.com/office/drawing/2014/main" id="{FD0D5128-D8D7-450C-870D-B959B9E6D62E}"/>
              </a:ext>
            </a:extLst>
          </p:cNvPr>
          <p:cNvSpPr/>
          <p:nvPr/>
        </p:nvSpPr>
        <p:spPr>
          <a:xfrm>
            <a:off x="-58891" y="4896529"/>
            <a:ext cx="8964488" cy="1631216"/>
          </a:xfrm>
          <a:prstGeom prst="rect">
            <a:avLst/>
          </a:prstGeom>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Give the opportunity to the future masters of pharmacy not only to acquire the basic theoretical aspects of </a:t>
            </a:r>
            <a:r>
              <a:rPr kumimoji="0" lang="en-US" sz="2000" b="0"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phytotherapy</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and use in the process of acquiring knowledge about medicinal plants and diseases of the plant growing, as well as practical skills for prevention and in a comprehensive treatment at various stages of illness, as well as rehabilitation.</a:t>
            </a:r>
          </a:p>
        </p:txBody>
      </p:sp>
    </p:spTree>
    <p:extLst>
      <p:ext uri="{BB962C8B-B14F-4D97-AF65-F5344CB8AC3E}">
        <p14:creationId xmlns:p14="http://schemas.microsoft.com/office/powerpoint/2010/main" val="6202512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кутник 2"/>
          <p:cNvSpPr/>
          <p:nvPr/>
        </p:nvSpPr>
        <p:spPr>
          <a:xfrm>
            <a:off x="323528" y="908720"/>
            <a:ext cx="8568952" cy="236988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1"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 object </a:t>
            </a: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of study of the academic discipline are:   </a:t>
            </a:r>
            <a:endParaRPr kumimoji="0" lang="ru-RU"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medicinal plants,</a:t>
            </a:r>
            <a:endParaRPr kumimoji="0" lang="ru-RU"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medicinal plant raw materials,</a:t>
            </a:r>
            <a:endParaRPr kumimoji="0" lang="ru-RU"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certain products of plant and animal origin,</a:t>
            </a:r>
            <a:endParaRPr kumimoji="0" lang="ru-RU"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herbal preparations,</a:t>
            </a:r>
            <a:endParaRPr kumimoji="0" lang="ru-RU"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herbal medicinal products (infusions, decoctions, tinctures, extracts, etc.)</a:t>
            </a:r>
            <a:endParaRPr kumimoji="0" lang="ru-RU"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medicinal herbs species and teas.</a:t>
            </a:r>
            <a:endParaRPr kumimoji="0" lang="uk-UA"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7" name="Рисунок 6"/>
          <p:cNvPicPr>
            <a:picLocks noChangeAspect="1"/>
          </p:cNvPicPr>
          <p:nvPr/>
        </p:nvPicPr>
        <p:blipFill>
          <a:blip r:embed="rId2"/>
          <a:stretch>
            <a:fillRect/>
          </a:stretch>
        </p:blipFill>
        <p:spPr>
          <a:xfrm>
            <a:off x="4589830" y="3413332"/>
            <a:ext cx="4154696" cy="3112012"/>
          </a:xfrm>
          <a:prstGeom prst="rect">
            <a:avLst/>
          </a:prstGeom>
        </p:spPr>
      </p:pic>
    </p:spTree>
    <p:extLst>
      <p:ext uri="{BB962C8B-B14F-4D97-AF65-F5344CB8AC3E}">
        <p14:creationId xmlns:p14="http://schemas.microsoft.com/office/powerpoint/2010/main" val="35578509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95536" y="332656"/>
            <a:ext cx="8496944" cy="4525963"/>
          </a:xfrm>
        </p:spPr>
        <p:txBody>
          <a:bodyPr>
            <a:normAutofit/>
          </a:bodyPr>
          <a:lstStyle/>
          <a:p>
            <a:pPr indent="0" algn="just">
              <a:spcBef>
                <a:spcPts val="0"/>
              </a:spcBef>
              <a:buFont typeface="Wingdings" panose="05000000000000000000" pitchFamily="2" charset="2"/>
              <a:buChar char="Ø"/>
            </a:pP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Phytotherapy</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 from Greek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phyton</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 plant,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therapi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 treatment) - a system of specific methods of treatment and prevention of diseases using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phytopreparations</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an integral part of complex, preventive and rehabilitation therapy. The term was introduced by the French physician Henri Leclerc (1870–1955).</a:t>
            </a:r>
          </a:p>
          <a:p>
            <a:pPr indent="0" algn="just">
              <a:spcBef>
                <a:spcPts val="0"/>
              </a:spcBef>
              <a:buFont typeface="Wingdings" panose="05000000000000000000" pitchFamily="2" charset="2"/>
              <a:buChar char="Ø"/>
            </a:pPr>
            <a:endParaRPr lang="en-US" sz="2000" i="1" dirty="0">
              <a:latin typeface="Times New Roman" panose="02020603050405020304" pitchFamily="18" charset="0"/>
              <a:ea typeface="Times New Roman" panose="02020603050405020304" pitchFamily="18" charset="0"/>
            </a:endParaRPr>
          </a:p>
          <a:p>
            <a:pPr marL="0" indent="0" algn="just">
              <a:buNone/>
            </a:pPr>
            <a:r>
              <a:rPr lang="en-US" sz="2000" b="1" i="1" dirty="0">
                <a:latin typeface="Times New Roman" panose="02020603050405020304" pitchFamily="18" charset="0"/>
                <a:ea typeface="Times New Roman" panose="02020603050405020304" pitchFamily="18" charset="0"/>
              </a:rPr>
              <a:t>      Phytotherapy is based on three sources:</a:t>
            </a:r>
            <a:endParaRPr lang="ru-RU" sz="2000" b="1" i="1" dirty="0">
              <a:latin typeface="Times New Roman" panose="02020603050405020304" pitchFamily="18" charset="0"/>
              <a:ea typeface="Times New Roman" panose="02020603050405020304" pitchFamily="18" charset="0"/>
            </a:endParaRPr>
          </a:p>
          <a:p>
            <a:pPr indent="0" algn="just"/>
            <a:r>
              <a:rPr lang="en-US" sz="2000" dirty="0">
                <a:latin typeface="Times New Roman" panose="02020603050405020304" pitchFamily="18" charset="0"/>
                <a:ea typeface="Times New Roman" panose="02020603050405020304" pitchFamily="18" charset="0"/>
              </a:rPr>
              <a:t>folk traditional medicine;</a:t>
            </a:r>
            <a:endParaRPr lang="ru-RU" sz="2000" dirty="0">
              <a:latin typeface="Times New Roman" panose="02020603050405020304" pitchFamily="18" charset="0"/>
              <a:ea typeface="Times New Roman" panose="02020603050405020304" pitchFamily="18" charset="0"/>
            </a:endParaRPr>
          </a:p>
          <a:p>
            <a:pPr indent="0" algn="just"/>
            <a:r>
              <a:rPr lang="en-US" sz="2000" dirty="0">
                <a:latin typeface="Times New Roman" panose="02020603050405020304" pitchFamily="18" charset="0"/>
                <a:ea typeface="Times New Roman" panose="02020603050405020304" pitchFamily="18" charset="0"/>
              </a:rPr>
              <a:t>experimental pharmacology </a:t>
            </a:r>
            <a:r>
              <a:rPr lang="ru-RU" sz="200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and toxicology of medicinal plants;</a:t>
            </a:r>
            <a:endParaRPr lang="ru-RU" sz="2000" dirty="0">
              <a:latin typeface="Times New Roman" panose="02020603050405020304" pitchFamily="18" charset="0"/>
              <a:ea typeface="Times New Roman" panose="02020603050405020304" pitchFamily="18" charset="0"/>
            </a:endParaRPr>
          </a:p>
          <a:p>
            <a:pPr indent="0" algn="just"/>
            <a:r>
              <a:rPr lang="en-US" sz="2000" dirty="0">
                <a:latin typeface="Times New Roman" panose="02020603050405020304" pitchFamily="18" charset="0"/>
                <a:ea typeface="Times New Roman" panose="02020603050405020304" pitchFamily="18" charset="0"/>
              </a:rPr>
              <a:t>clinical pharmacology.</a:t>
            </a:r>
            <a:endParaRPr lang="uk-UA" sz="2000" dirty="0">
              <a:latin typeface="Times New Roman" panose="02020603050405020304" pitchFamily="18" charset="0"/>
              <a:cs typeface="Times New Roman" panose="02020603050405020304" pitchFamily="18" charset="0"/>
            </a:endParaRPr>
          </a:p>
          <a:p>
            <a:pPr marL="0" indent="0" algn="just">
              <a:buNone/>
            </a:pPr>
            <a:endParaRPr lang="uk-UA" sz="2000" dirty="0">
              <a:latin typeface="Times New Roman" panose="02020603050405020304" pitchFamily="18" charset="0"/>
              <a:cs typeface="Times New Roman" panose="02020603050405020304" pitchFamily="18" charset="0"/>
            </a:endParaRPr>
          </a:p>
        </p:txBody>
      </p:sp>
      <p:pic>
        <p:nvPicPr>
          <p:cNvPr id="4098" name="Picture 2" descr="Лікарські рослини і фітотерапія | ZSMU">
            <a:extLst>
              <a:ext uri="{FF2B5EF4-FFF2-40B4-BE49-F238E27FC236}">
                <a16:creationId xmlns:a16="http://schemas.microsoft.com/office/drawing/2014/main" id="{5E961714-979C-4144-83A4-50592FD7D49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32040" y="3999208"/>
            <a:ext cx="4186039" cy="27856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158109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82960" y="34421"/>
            <a:ext cx="8229600" cy="940966"/>
          </a:xfrm>
        </p:spPr>
        <p:txBody>
          <a:bodyPr>
            <a:normAutofit/>
          </a:bodyPr>
          <a:lstStyle/>
          <a:p>
            <a:r>
              <a:rPr lang="en-US" sz="3600" b="1" i="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Goal and tasks</a:t>
            </a:r>
            <a:endParaRPr lang="uk-UA" sz="3600" b="1" i="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 name="Прямоугольник 5">
            <a:extLst>
              <a:ext uri="{FF2B5EF4-FFF2-40B4-BE49-F238E27FC236}">
                <a16:creationId xmlns:a16="http://schemas.microsoft.com/office/drawing/2014/main" id="{74496703-6841-4427-A4E5-A50D078C4DC2}"/>
              </a:ext>
            </a:extLst>
          </p:cNvPr>
          <p:cNvSpPr/>
          <p:nvPr/>
        </p:nvSpPr>
        <p:spPr>
          <a:xfrm>
            <a:off x="-489857" y="1363270"/>
            <a:ext cx="9633857" cy="5016758"/>
          </a:xfrm>
          <a:prstGeom prst="rect">
            <a:avLst/>
          </a:prstGeom>
        </p:spPr>
        <p:txBody>
          <a:bodyPr wrap="square">
            <a:spAutoFit/>
          </a:bodyPr>
          <a:lstStyle/>
          <a:p>
            <a:pPr marL="8001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mn-cs"/>
              </a:rPr>
              <a:t>The goal of the discipline: </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mn-cs"/>
              </a:rPr>
              <a:t>the formation of the applicant's holistic view of the possibilities, forms and methods of </a:t>
            </a:r>
            <a:r>
              <a:rPr kumimoji="0" lang="en-US" sz="2000" b="0" i="0" u="none" strike="noStrike" kern="1200" cap="none" spc="0" normalizeH="0" baseline="0" noProof="0" dirty="0" err="1">
                <a:ln>
                  <a:noFill/>
                </a:ln>
                <a:solidFill>
                  <a:srgbClr val="000000"/>
                </a:solidFill>
                <a:effectLst/>
                <a:uLnTx/>
                <a:uFillTx/>
                <a:latin typeface="Times New Roman" panose="02020603050405020304" pitchFamily="18" charset="0"/>
                <a:ea typeface="Times New Roman" panose="02020603050405020304" pitchFamily="18" charset="0"/>
                <a:cs typeface="+mn-cs"/>
              </a:rPr>
              <a:t>phytotherapy</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mn-cs"/>
              </a:rPr>
              <a:t>, understanding of its place and role in pharmacy and comprehensive treatment and prevention of various diseases. To study the key concepts of </a:t>
            </a:r>
            <a:r>
              <a:rPr kumimoji="0" lang="en-US" sz="2000" b="0" i="0" u="none" strike="noStrike" kern="1200" cap="none" spc="0" normalizeH="0" baseline="0" noProof="0" dirty="0" err="1">
                <a:ln>
                  <a:noFill/>
                </a:ln>
                <a:solidFill>
                  <a:srgbClr val="000000"/>
                </a:solidFill>
                <a:effectLst/>
                <a:uLnTx/>
                <a:uFillTx/>
                <a:latin typeface="Times New Roman" panose="02020603050405020304" pitchFamily="18" charset="0"/>
                <a:ea typeface="Times New Roman" panose="02020603050405020304" pitchFamily="18" charset="0"/>
                <a:cs typeface="+mn-cs"/>
              </a:rPr>
              <a:t>phytotherapy</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mn-cs"/>
              </a:rPr>
              <a:t> as a discipline; to interpret the relationship between the content of biologically active substances of medicinal plants and their pharmacological action; master the method of manufacturing basic dosage forms from plant raw materials and the use of herbal remedies; to choose phytomedicines of general and specific action depending on the available functional disorders in patients of different profiles.</a:t>
            </a:r>
          </a:p>
          <a:p>
            <a:pPr marL="8001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mn-cs"/>
              </a:rPr>
              <a:t>Tasks of the discipline: </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mn-cs"/>
              </a:rPr>
              <a:t>to</a:t>
            </a:r>
            <a:r>
              <a:rPr kumimoji="0" lang="uk-UA"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mn-cs"/>
              </a:rPr>
              <a:t> </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mn-cs"/>
              </a:rPr>
              <a:t>teach the applicant the rational use of </a:t>
            </a:r>
            <a:r>
              <a:rPr kumimoji="0" lang="en-US" sz="2000" b="0" i="0" u="none" strike="noStrike" kern="1200" cap="none" spc="0" normalizeH="0" baseline="0" noProof="0" dirty="0" err="1">
                <a:ln>
                  <a:noFill/>
                </a:ln>
                <a:solidFill>
                  <a:srgbClr val="000000"/>
                </a:solidFill>
                <a:effectLst/>
                <a:uLnTx/>
                <a:uFillTx/>
                <a:latin typeface="Times New Roman" panose="02020603050405020304" pitchFamily="18" charset="0"/>
                <a:ea typeface="Times New Roman" panose="02020603050405020304" pitchFamily="18" charset="0"/>
                <a:cs typeface="+mn-cs"/>
              </a:rPr>
              <a:t>phytocollections</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mn-cs"/>
              </a:rPr>
              <a:t> and ready-made medicinal </a:t>
            </a:r>
            <a:r>
              <a:rPr kumimoji="0" lang="en-US" sz="2000" b="0" i="0" u="none" strike="noStrike" kern="1200" cap="none" spc="0" normalizeH="0" baseline="0" noProof="0" dirty="0" err="1">
                <a:ln>
                  <a:noFill/>
                </a:ln>
                <a:solidFill>
                  <a:srgbClr val="000000"/>
                </a:solidFill>
                <a:effectLst/>
                <a:uLnTx/>
                <a:uFillTx/>
                <a:latin typeface="Times New Roman" panose="02020603050405020304" pitchFamily="18" charset="0"/>
                <a:ea typeface="Times New Roman" panose="02020603050405020304" pitchFamily="18" charset="0"/>
                <a:cs typeface="+mn-cs"/>
              </a:rPr>
              <a:t>phytotherapeutic</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mn-cs"/>
              </a:rPr>
              <a:t> forms (infusions, tinctures, potions, capsules, microspheres, tablets) in complex treatment.</a:t>
            </a:r>
            <a:endParaRPr kumimoji="0" lang="uk-UA"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mn-cs"/>
            </a:endParaRPr>
          </a:p>
          <a:p>
            <a:pPr marL="8001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mn-cs"/>
              </a:rPr>
              <a:t>Studying the discipline, the</a:t>
            </a:r>
            <a:r>
              <a:rPr kumimoji="0" lang="uk-UA"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mn-cs"/>
              </a:rPr>
              <a:t> </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mn-cs"/>
              </a:rPr>
              <a:t>applicant must give a qualified clinical assessment of the effectiveness and safety of herbal medicines, have knowledge of harvesting, processing and storage of MPRM, know the possible complications of herbal medicine and contraindications to the use of medicinal plants.</a:t>
            </a:r>
            <a:endParaRPr kumimoji="0" lang="ru-RU"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p:txBody>
      </p:sp>
      <p:pic>
        <p:nvPicPr>
          <p:cNvPr id="5122" name="Picture 2" descr="Фитотерапия | Дом Здоровья">
            <a:extLst>
              <a:ext uri="{FF2B5EF4-FFF2-40B4-BE49-F238E27FC236}">
                <a16:creationId xmlns:a16="http://schemas.microsoft.com/office/drawing/2014/main" id="{3747D379-0CAF-4295-B537-300F371568A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11115" y="0"/>
            <a:ext cx="1512168" cy="12997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214322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07504" y="116632"/>
            <a:ext cx="8856984" cy="5832648"/>
          </a:xfrm>
        </p:spPr>
        <p:txBody>
          <a:bodyPr>
            <a:noAutofit/>
          </a:bodyPr>
          <a:lstStyle/>
          <a:p>
            <a:pPr marL="0" indent="0" algn="just">
              <a:spcBef>
                <a:spcPts val="0"/>
              </a:spcBef>
              <a:buNone/>
            </a:pPr>
            <a:endParaRPr lang="en-US" sz="2000" dirty="0">
              <a:latin typeface="Times New Roman" panose="02020603050405020304" pitchFamily="18" charset="0"/>
              <a:cs typeface="Times New Roman" panose="02020603050405020304" pitchFamily="18" charset="0"/>
            </a:endParaRPr>
          </a:p>
          <a:p>
            <a:pPr marL="0" indent="0" algn="just">
              <a:spcBef>
                <a:spcPts val="0"/>
              </a:spcBef>
              <a:buNone/>
            </a:pPr>
            <a:r>
              <a:rPr lang="en-US" sz="2000" dirty="0">
                <a:latin typeface="Times New Roman" panose="02020603050405020304" pitchFamily="18" charset="0"/>
                <a:cs typeface="Times New Roman" panose="02020603050405020304" pitchFamily="18" charset="0"/>
              </a:rPr>
              <a:t>After taking the elective course, the applicant </a:t>
            </a:r>
            <a:r>
              <a:rPr lang="en-US" sz="2400" b="1" dirty="0">
                <a:latin typeface="Times New Roman" panose="02020603050405020304" pitchFamily="18" charset="0"/>
                <a:cs typeface="Times New Roman" panose="02020603050405020304" pitchFamily="18" charset="0"/>
              </a:rPr>
              <a:t>should know:</a:t>
            </a:r>
          </a:p>
          <a:p>
            <a:pPr marL="0" algn="just">
              <a:lnSpc>
                <a:spcPct val="150000"/>
              </a:lnSpc>
              <a:spcBef>
                <a:spcPts val="0"/>
              </a:spcBef>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basics of </a:t>
            </a:r>
            <a:r>
              <a:rPr lang="en-US" sz="2000" dirty="0" err="1">
                <a:latin typeface="Times New Roman" panose="02020603050405020304" pitchFamily="18" charset="0"/>
                <a:cs typeface="Times New Roman" panose="02020603050405020304" pitchFamily="18" charset="0"/>
              </a:rPr>
              <a:t>phytotherapy</a:t>
            </a:r>
            <a:r>
              <a:rPr lang="en-US" sz="2000" dirty="0">
                <a:latin typeface="Times New Roman" panose="02020603050405020304" pitchFamily="18" charset="0"/>
                <a:cs typeface="Times New Roman" panose="02020603050405020304" pitchFamily="18" charset="0"/>
              </a:rPr>
              <a:t>, its basic principles;</a:t>
            </a:r>
          </a:p>
          <a:p>
            <a:pPr marL="0" algn="just">
              <a:lnSpc>
                <a:spcPct val="150000"/>
              </a:lnSpc>
              <a:spcBef>
                <a:spcPts val="0"/>
              </a:spcBef>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names of plants, MPRM, families in English and Latin;</a:t>
            </a:r>
          </a:p>
          <a:p>
            <a:pPr marL="0" algn="just">
              <a:lnSpc>
                <a:spcPct val="150000"/>
              </a:lnSpc>
              <a:spcBef>
                <a:spcPts val="0"/>
              </a:spcBef>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chemical composition of MPRM;</a:t>
            </a:r>
          </a:p>
          <a:p>
            <a:pPr marL="0" algn="just">
              <a:lnSpc>
                <a:spcPct val="150000"/>
              </a:lnSpc>
              <a:spcBef>
                <a:spcPts val="0"/>
              </a:spcBef>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range of MPRM and drugs based on them;</a:t>
            </a:r>
          </a:p>
          <a:p>
            <a:pPr marL="0" algn="just">
              <a:lnSpc>
                <a:spcPct val="150000"/>
              </a:lnSpc>
              <a:spcBef>
                <a:spcPts val="0"/>
              </a:spcBef>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therapeutic effects of MPRM; </a:t>
            </a:r>
          </a:p>
          <a:p>
            <a:pPr marL="0" algn="just">
              <a:lnSpc>
                <a:spcPct val="150000"/>
              </a:lnSpc>
              <a:spcBef>
                <a:spcPts val="0"/>
              </a:spcBef>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groups of active substances contained in MPRM; </a:t>
            </a:r>
          </a:p>
          <a:p>
            <a:pPr marL="0" algn="just">
              <a:lnSpc>
                <a:spcPct val="150000"/>
              </a:lnSpc>
              <a:spcBef>
                <a:spcPts val="0"/>
              </a:spcBef>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indications and contraindications to the use of MPRM;</a:t>
            </a:r>
          </a:p>
          <a:p>
            <a:pPr marL="0" algn="just">
              <a:lnSpc>
                <a:spcPct val="150000"/>
              </a:lnSpc>
              <a:spcBef>
                <a:spcPts val="0"/>
              </a:spcBef>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requirements for the quality of MPRM;</a:t>
            </a:r>
          </a:p>
          <a:p>
            <a:pPr marL="0" algn="just">
              <a:lnSpc>
                <a:spcPct val="150000"/>
              </a:lnSpc>
              <a:spcBef>
                <a:spcPts val="0"/>
              </a:spcBef>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to give a qualified clinical assessment of the effectiveness and safety of MPRM;</a:t>
            </a:r>
          </a:p>
          <a:p>
            <a:pPr marL="0" algn="just">
              <a:lnSpc>
                <a:spcPct val="150000"/>
              </a:lnSpc>
              <a:spcBef>
                <a:spcPts val="0"/>
              </a:spcBef>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methods of treating diseases with drugs based on MPRM;</a:t>
            </a:r>
          </a:p>
          <a:p>
            <a:pPr marL="0" algn="just">
              <a:lnSpc>
                <a:spcPct val="150000"/>
              </a:lnSpc>
              <a:spcBef>
                <a:spcPts val="0"/>
              </a:spcBef>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a list of the main </a:t>
            </a:r>
            <a:r>
              <a:rPr lang="en-US" sz="2000" dirty="0" err="1">
                <a:latin typeface="Times New Roman" panose="02020603050405020304" pitchFamily="18" charset="0"/>
                <a:cs typeface="Times New Roman" panose="02020603050405020304" pitchFamily="18" charset="0"/>
              </a:rPr>
              <a:t>phytotherapeutic</a:t>
            </a:r>
            <a:r>
              <a:rPr lang="en-US" sz="2000" dirty="0">
                <a:latin typeface="Times New Roman" panose="02020603050405020304" pitchFamily="18" charset="0"/>
                <a:cs typeface="Times New Roman" panose="02020603050405020304" pitchFamily="18" charset="0"/>
              </a:rPr>
              <a:t> effects and phytomedicines that cause them;</a:t>
            </a:r>
          </a:p>
          <a:p>
            <a:pPr marL="0" algn="just">
              <a:lnSpc>
                <a:spcPct val="150000"/>
              </a:lnSpc>
              <a:spcBef>
                <a:spcPts val="0"/>
              </a:spcBef>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basic rules of formation of </a:t>
            </a:r>
            <a:r>
              <a:rPr lang="en-US" sz="2000" dirty="0" err="1">
                <a:latin typeface="Times New Roman" panose="02020603050405020304" pitchFamily="18" charset="0"/>
                <a:cs typeface="Times New Roman" panose="02020603050405020304" pitchFamily="18" charset="0"/>
              </a:rPr>
              <a:t>phytocompositions</a:t>
            </a:r>
            <a:r>
              <a:rPr lang="en-US" sz="2000" dirty="0">
                <a:latin typeface="Times New Roman" panose="02020603050405020304" pitchFamily="18" charset="0"/>
                <a:cs typeface="Times New Roman" panose="02020603050405020304" pitchFamily="18" charset="0"/>
              </a:rPr>
              <a:t>.</a:t>
            </a:r>
            <a:endParaRPr lang="uk-UA" sz="2000" dirty="0">
              <a:latin typeface="Times New Roman" panose="02020603050405020304" pitchFamily="18" charset="0"/>
              <a:cs typeface="Times New Roman" panose="02020603050405020304" pitchFamily="18" charset="0"/>
            </a:endParaRPr>
          </a:p>
          <a:p>
            <a:pPr marL="0" indent="0" algn="just">
              <a:lnSpc>
                <a:spcPct val="90000"/>
              </a:lnSpc>
              <a:buNone/>
            </a:pPr>
            <a:endParaRPr lang="uk-UA" sz="1600" dirty="0">
              <a:latin typeface="Times New Roman" panose="02020603050405020304" pitchFamily="18" charset="0"/>
              <a:cs typeface="Times New Roman" panose="02020603050405020304" pitchFamily="18" charset="0"/>
            </a:endParaRPr>
          </a:p>
        </p:txBody>
      </p:sp>
      <p:pic>
        <p:nvPicPr>
          <p:cNvPr id="6" name="Picture 2">
            <a:extLst>
              <a:ext uri="{FF2B5EF4-FFF2-40B4-BE49-F238E27FC236}">
                <a16:creationId xmlns:a16="http://schemas.microsoft.com/office/drawing/2014/main" id="{BF457212-ACC3-42E3-A8D4-9C2A0713E7E0}"/>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282542" y="930464"/>
            <a:ext cx="2442362" cy="24985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0441559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4546" y="188640"/>
            <a:ext cx="8981950" cy="5409954"/>
          </a:xfrm>
        </p:spPr>
        <p:txBody>
          <a:bodyPr>
            <a:noAutofit/>
          </a:bodyPr>
          <a:lstStyle/>
          <a:p>
            <a:pPr marL="0" indent="0" algn="just">
              <a:lnSpc>
                <a:spcPct val="150000"/>
              </a:lnSpc>
              <a:spcBef>
                <a:spcPts val="0"/>
              </a:spcBef>
              <a:buNone/>
            </a:pPr>
            <a:r>
              <a:rPr lang="en-US" sz="2000" dirty="0">
                <a:latin typeface="Times New Roman" panose="02020603050405020304" pitchFamily="18" charset="0"/>
                <a:cs typeface="Times New Roman" panose="02020603050405020304" pitchFamily="18" charset="0"/>
              </a:rPr>
              <a:t>After taking this course the applicant </a:t>
            </a:r>
            <a:r>
              <a:rPr lang="en-US" sz="2400" b="1" dirty="0">
                <a:latin typeface="Times New Roman" panose="02020603050405020304" pitchFamily="18" charset="0"/>
                <a:cs typeface="Times New Roman" panose="02020603050405020304" pitchFamily="18" charset="0"/>
              </a:rPr>
              <a:t>must be able to</a:t>
            </a:r>
            <a:r>
              <a:rPr lang="en-US" sz="2400" dirty="0">
                <a:latin typeface="Times New Roman" panose="02020603050405020304" pitchFamily="18" charset="0"/>
                <a:cs typeface="Times New Roman" panose="02020603050405020304" pitchFamily="18" charset="0"/>
              </a:rPr>
              <a:t>: </a:t>
            </a:r>
          </a:p>
          <a:p>
            <a:pPr indent="0" algn="just">
              <a:lnSpc>
                <a:spcPct val="150000"/>
              </a:lnSpc>
              <a:spcBef>
                <a:spcPts val="0"/>
              </a:spcBef>
              <a:buFontTx/>
              <a:buChar char="-"/>
            </a:pPr>
            <a:r>
              <a:rPr lang="en-US" sz="2000" dirty="0">
                <a:latin typeface="Times New Roman" panose="02020603050405020304" pitchFamily="18" charset="0"/>
                <a:cs typeface="Times New Roman" panose="02020603050405020304" pitchFamily="18" charset="0"/>
              </a:rPr>
              <a:t>identify MP by herbarium specimens;</a:t>
            </a:r>
          </a:p>
          <a:p>
            <a:pPr indent="0" algn="just">
              <a:lnSpc>
                <a:spcPct val="150000"/>
              </a:lnSpc>
              <a:spcBef>
                <a:spcPts val="0"/>
              </a:spcBef>
              <a:buFontTx/>
              <a:buChar char="-"/>
            </a:pPr>
            <a:r>
              <a:rPr lang="en-US" sz="2000" dirty="0">
                <a:latin typeface="Times New Roman" panose="02020603050405020304" pitchFamily="18" charset="0"/>
                <a:cs typeface="Times New Roman" panose="02020603050405020304" pitchFamily="18" charset="0"/>
              </a:rPr>
              <a:t>determine the indications and contraindications to the use of herbal medicine;</a:t>
            </a:r>
          </a:p>
          <a:p>
            <a:pPr indent="0" algn="just">
              <a:lnSpc>
                <a:spcPct val="150000"/>
              </a:lnSpc>
              <a:spcBef>
                <a:spcPts val="0"/>
              </a:spcBef>
              <a:buFontTx/>
              <a:buChar char="-"/>
            </a:pPr>
            <a:r>
              <a:rPr lang="en-US" sz="2000" dirty="0">
                <a:latin typeface="Times New Roman" panose="02020603050405020304" pitchFamily="18" charset="0"/>
                <a:cs typeface="Times New Roman" panose="02020603050405020304" pitchFamily="18" charset="0"/>
              </a:rPr>
              <a:t>to use in practice the technique and technique of grinding MPRM;</a:t>
            </a:r>
          </a:p>
          <a:p>
            <a:pPr indent="0" algn="just">
              <a:lnSpc>
                <a:spcPct val="150000"/>
              </a:lnSpc>
              <a:spcBef>
                <a:spcPts val="0"/>
              </a:spcBef>
              <a:buFontTx/>
              <a:buChar char="-"/>
            </a:pPr>
            <a:r>
              <a:rPr lang="en-US" sz="2000" dirty="0">
                <a:latin typeface="Times New Roman" panose="02020603050405020304" pitchFamily="18" charset="0"/>
                <a:cs typeface="Times New Roman" panose="02020603050405020304" pitchFamily="18" charset="0"/>
              </a:rPr>
              <a:t>prescribe herbal remedies:</a:t>
            </a:r>
          </a:p>
          <a:p>
            <a:pPr indent="0" algn="just">
              <a:lnSpc>
                <a:spcPct val="150000"/>
              </a:lnSpc>
              <a:spcBef>
                <a:spcPts val="0"/>
              </a:spcBef>
              <a:buFont typeface="Wingdings" panose="05000000000000000000" pitchFamily="2" charset="2"/>
              <a:buChar char="ü"/>
            </a:pPr>
            <a:r>
              <a:rPr lang="en-US" sz="2000" dirty="0">
                <a:latin typeface="Times New Roman" panose="02020603050405020304" pitchFamily="18" charset="0"/>
                <a:cs typeface="Times New Roman" panose="02020603050405020304" pitchFamily="18" charset="0"/>
              </a:rPr>
              <a:t>anti-inflammatory action;</a:t>
            </a:r>
          </a:p>
          <a:p>
            <a:pPr indent="0" algn="just">
              <a:lnSpc>
                <a:spcPct val="150000"/>
              </a:lnSpc>
              <a:spcBef>
                <a:spcPts val="0"/>
              </a:spcBef>
              <a:buFont typeface="Wingdings" panose="05000000000000000000" pitchFamily="2" charset="2"/>
              <a:buChar char="ü"/>
            </a:pPr>
            <a:r>
              <a:rPr lang="en-US" sz="2000" dirty="0">
                <a:latin typeface="Times New Roman" panose="02020603050405020304" pitchFamily="18" charset="0"/>
                <a:cs typeface="Times New Roman" panose="02020603050405020304" pitchFamily="18" charset="0"/>
              </a:rPr>
              <a:t>antihypertensive action;</a:t>
            </a:r>
          </a:p>
          <a:p>
            <a:pPr indent="0" algn="just">
              <a:lnSpc>
                <a:spcPct val="150000"/>
              </a:lnSpc>
              <a:spcBef>
                <a:spcPts val="0"/>
              </a:spcBef>
              <a:buFont typeface="Wingdings" panose="05000000000000000000" pitchFamily="2" charset="2"/>
              <a:buChar char="ü"/>
            </a:pPr>
            <a:r>
              <a:rPr lang="en-US" sz="2000" dirty="0">
                <a:latin typeface="Times New Roman" panose="02020603050405020304" pitchFamily="18" charset="0"/>
                <a:cs typeface="Times New Roman" panose="02020603050405020304" pitchFamily="18" charset="0"/>
              </a:rPr>
              <a:t>to regulate the vitamin balance of the body;</a:t>
            </a:r>
          </a:p>
          <a:p>
            <a:pPr indent="0" algn="just">
              <a:lnSpc>
                <a:spcPct val="150000"/>
              </a:lnSpc>
              <a:spcBef>
                <a:spcPts val="0"/>
              </a:spcBef>
              <a:buFont typeface="Wingdings" panose="05000000000000000000" pitchFamily="2" charset="2"/>
              <a:buChar char="ü"/>
            </a:pPr>
            <a:r>
              <a:rPr lang="en-US" sz="2000" dirty="0">
                <a:latin typeface="Times New Roman" panose="02020603050405020304" pitchFamily="18" charset="0"/>
                <a:cs typeface="Times New Roman" panose="02020603050405020304" pitchFamily="18" charset="0"/>
              </a:rPr>
              <a:t>to restore the microelement balance of the body;</a:t>
            </a:r>
          </a:p>
          <a:p>
            <a:pPr indent="0" algn="just">
              <a:lnSpc>
                <a:spcPct val="150000"/>
              </a:lnSpc>
              <a:spcBef>
                <a:spcPts val="0"/>
              </a:spcBef>
              <a:buFont typeface="Wingdings" panose="05000000000000000000" pitchFamily="2" charset="2"/>
              <a:buChar char="ü"/>
            </a:pPr>
            <a:r>
              <a:rPr lang="en-US" sz="2000" dirty="0">
                <a:latin typeface="Times New Roman" panose="02020603050405020304" pitchFamily="18" charset="0"/>
                <a:cs typeface="Times New Roman" panose="02020603050405020304" pitchFamily="18" charset="0"/>
              </a:rPr>
              <a:t>for the treatment of respiratory diseases;</a:t>
            </a:r>
          </a:p>
          <a:p>
            <a:pPr indent="0" algn="just">
              <a:lnSpc>
                <a:spcPct val="150000"/>
              </a:lnSpc>
              <a:spcBef>
                <a:spcPts val="0"/>
              </a:spcBef>
              <a:buFont typeface="Wingdings" panose="05000000000000000000" pitchFamily="2" charset="2"/>
              <a:buChar char="ü"/>
            </a:pPr>
            <a:r>
              <a:rPr lang="en-US" sz="2000" dirty="0">
                <a:latin typeface="Times New Roman" panose="02020603050405020304" pitchFamily="18" charset="0"/>
                <a:cs typeface="Times New Roman" panose="02020603050405020304" pitchFamily="18" charset="0"/>
              </a:rPr>
              <a:t>for the treatment of diseases of the central nervous system;</a:t>
            </a:r>
          </a:p>
          <a:p>
            <a:pPr indent="0" algn="just">
              <a:lnSpc>
                <a:spcPct val="150000"/>
              </a:lnSpc>
              <a:spcBef>
                <a:spcPts val="0"/>
              </a:spcBef>
              <a:buFont typeface="Wingdings" panose="05000000000000000000" pitchFamily="2" charset="2"/>
              <a:buChar char="ü"/>
            </a:pPr>
            <a:r>
              <a:rPr lang="en-US" sz="2000" dirty="0">
                <a:latin typeface="Times New Roman" panose="02020603050405020304" pitchFamily="18" charset="0"/>
                <a:cs typeface="Times New Roman" panose="02020603050405020304" pitchFamily="18" charset="0"/>
              </a:rPr>
              <a:t>for the treatment of diseases of the kidneys and urinary tract;</a:t>
            </a:r>
          </a:p>
          <a:p>
            <a:pPr indent="0" algn="just">
              <a:lnSpc>
                <a:spcPct val="150000"/>
              </a:lnSpc>
              <a:spcBef>
                <a:spcPts val="0"/>
              </a:spcBef>
              <a:buFont typeface="Wingdings" panose="05000000000000000000" pitchFamily="2" charset="2"/>
              <a:buChar char="ü"/>
            </a:pPr>
            <a:r>
              <a:rPr lang="en-US" sz="2000" dirty="0">
                <a:latin typeface="Times New Roman" panose="02020603050405020304" pitchFamily="18" charset="0"/>
                <a:cs typeface="Times New Roman" panose="02020603050405020304" pitchFamily="18" charset="0"/>
              </a:rPr>
              <a:t>for the treatment of diseases of the liver and biliary tract;</a:t>
            </a:r>
          </a:p>
          <a:p>
            <a:pPr indent="0" algn="just">
              <a:lnSpc>
                <a:spcPct val="150000"/>
              </a:lnSpc>
              <a:spcBef>
                <a:spcPts val="0"/>
              </a:spcBef>
              <a:buFont typeface="Wingdings" panose="05000000000000000000" pitchFamily="2" charset="2"/>
              <a:buChar char="ü"/>
            </a:pPr>
            <a:r>
              <a:rPr lang="en-US" sz="2000" dirty="0">
                <a:latin typeface="Times New Roman" panose="02020603050405020304" pitchFamily="18" charset="0"/>
                <a:cs typeface="Times New Roman" panose="02020603050405020304" pitchFamily="18" charset="0"/>
              </a:rPr>
              <a:t>with antioxidant properties.</a:t>
            </a:r>
            <a:endParaRPr lang="ru-RU" sz="2400" dirty="0">
              <a:latin typeface="Times New Roman" panose="02020603050405020304" pitchFamily="18" charset="0"/>
              <a:ea typeface="Times New Roman" panose="02020603050405020304" pitchFamily="18" charset="0"/>
            </a:endParaRPr>
          </a:p>
          <a:p>
            <a:pPr marL="0" indent="0">
              <a:lnSpc>
                <a:spcPct val="90000"/>
              </a:lnSpc>
              <a:buNone/>
            </a:pPr>
            <a:endParaRPr lang="uk-UA" sz="2000" dirty="0">
              <a:latin typeface="Times New Roman" panose="02020603050405020304" pitchFamily="18" charset="0"/>
              <a:cs typeface="Times New Roman" panose="02020603050405020304" pitchFamily="18" charset="0"/>
            </a:endParaRPr>
          </a:p>
        </p:txBody>
      </p:sp>
      <p:pic>
        <p:nvPicPr>
          <p:cNvPr id="4" name="Рисунок 3"/>
          <p:cNvPicPr>
            <a:picLocks noChangeAspect="1"/>
          </p:cNvPicPr>
          <p:nvPr/>
        </p:nvPicPr>
        <p:blipFill>
          <a:blip r:embed="rId2"/>
          <a:stretch>
            <a:fillRect/>
          </a:stretch>
        </p:blipFill>
        <p:spPr>
          <a:xfrm>
            <a:off x="5724128" y="2348880"/>
            <a:ext cx="3109649" cy="2088232"/>
          </a:xfrm>
          <a:prstGeom prst="rect">
            <a:avLst/>
          </a:prstGeom>
        </p:spPr>
      </p:pic>
    </p:spTree>
    <p:extLst>
      <p:ext uri="{BB962C8B-B14F-4D97-AF65-F5344CB8AC3E}">
        <p14:creationId xmlns:p14="http://schemas.microsoft.com/office/powerpoint/2010/main" val="10203617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512" y="274638"/>
            <a:ext cx="8784976" cy="2146250"/>
          </a:xfrm>
        </p:spPr>
        <p:txBody>
          <a:bodyPr>
            <a:normAutofit/>
          </a:bodyPr>
          <a:lstStyle/>
          <a:p>
            <a:r>
              <a:rPr lang="en-US" sz="3600" dirty="0">
                <a:latin typeface="Georgia" panose="02040502050405020303" pitchFamily="18" charset="0"/>
                <a:cs typeface="Times New Roman" panose="02020603050405020304" pitchFamily="18" charset="0"/>
              </a:rPr>
              <a:t>The discipline "Phytotherapy" is necessary for your future professional activity and will be useful for everyone personally!</a:t>
            </a:r>
            <a:endParaRPr lang="uk-UA" sz="3600" dirty="0">
              <a:latin typeface="Georgia" panose="02040502050405020303" pitchFamily="18" charset="0"/>
              <a:cs typeface="Times New Roman" panose="02020603050405020304" pitchFamily="18" charset="0"/>
            </a:endParaRPr>
          </a:p>
        </p:txBody>
      </p:sp>
      <p:pic>
        <p:nvPicPr>
          <p:cNvPr id="5" name="Picture 2" descr="Scientist Hand Pour,drop Oil Or Serum In The Laboratory With  Leaves,glassware,cosmetic Bottle.health And Beauty Natural Organic Product  Concept.herbal Medicine. Making Cosmetic On Table.close Up. Stock Photo,  Picture And Royalty Free Image. Image">
            <a:extLst>
              <a:ext uri="{FF2B5EF4-FFF2-40B4-BE49-F238E27FC236}">
                <a16:creationId xmlns:a16="http://schemas.microsoft.com/office/drawing/2014/main" id="{B3957B59-79E3-44F5-A1A1-4A835A5039F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5596" y="2795441"/>
            <a:ext cx="7272808" cy="37879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102511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кутник 1"/>
          <p:cNvSpPr/>
          <p:nvPr/>
        </p:nvSpPr>
        <p:spPr>
          <a:xfrm>
            <a:off x="1835696" y="2612780"/>
            <a:ext cx="6224781" cy="646331"/>
          </a:xfrm>
          <a:prstGeom prst="rect">
            <a:avLst/>
          </a:prstGeom>
        </p:spPr>
        <p:txBody>
          <a:bodyPr wrap="none">
            <a:spAutoFit/>
          </a:bodyPr>
          <a:lstStyle/>
          <a:p>
            <a:pPr algn="ctr"/>
            <a:r>
              <a:rPr lang="en-US" sz="3600" b="1" i="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See you at the practical classes!</a:t>
            </a:r>
            <a:endParaRPr lang="uk-UA" sz="3600" b="1" i="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4" name="Рисунок 3"/>
          <p:cNvPicPr>
            <a:picLocks noChangeAspect="1"/>
          </p:cNvPicPr>
          <p:nvPr/>
        </p:nvPicPr>
        <p:blipFill>
          <a:blip r:embed="rId2"/>
          <a:stretch>
            <a:fillRect/>
          </a:stretch>
        </p:blipFill>
        <p:spPr>
          <a:xfrm>
            <a:off x="4716016" y="3922054"/>
            <a:ext cx="4427984" cy="2935946"/>
          </a:xfrm>
          <a:prstGeom prst="rect">
            <a:avLst/>
          </a:prstGeom>
        </p:spPr>
      </p:pic>
      <p:pic>
        <p:nvPicPr>
          <p:cNvPr id="5" name="Рисунок 4"/>
          <p:cNvPicPr>
            <a:picLocks noChangeAspect="1"/>
          </p:cNvPicPr>
          <p:nvPr/>
        </p:nvPicPr>
        <p:blipFill>
          <a:blip r:embed="rId3"/>
          <a:stretch>
            <a:fillRect/>
          </a:stretch>
        </p:blipFill>
        <p:spPr>
          <a:xfrm>
            <a:off x="30832" y="-1116"/>
            <a:ext cx="3425768" cy="2566020"/>
          </a:xfrm>
          <a:prstGeom prst="rect">
            <a:avLst/>
          </a:prstGeom>
        </p:spPr>
      </p:pic>
    </p:spTree>
    <p:extLst>
      <p:ext uri="{BB962C8B-B14F-4D97-AF65-F5344CB8AC3E}">
        <p14:creationId xmlns:p14="http://schemas.microsoft.com/office/powerpoint/2010/main" val="3796573904"/>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879</TotalTime>
  <Words>782</Words>
  <Application>Microsoft Office PowerPoint</Application>
  <PresentationFormat>Экран (4:3)</PresentationFormat>
  <Paragraphs>55</Paragraphs>
  <Slides>9</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9</vt:i4>
      </vt:variant>
    </vt:vector>
  </HeadingPairs>
  <TitlesOfParts>
    <vt:vector size="15" baseType="lpstr">
      <vt:lpstr>Arial</vt:lpstr>
      <vt:lpstr>Calibri</vt:lpstr>
      <vt:lpstr>Georgia</vt:lpstr>
      <vt:lpstr>Times New Roman</vt:lpstr>
      <vt:lpstr>Wingdings</vt:lpstr>
      <vt:lpstr>Тема Office</vt:lpstr>
      <vt:lpstr>Phytotherapy</vt:lpstr>
      <vt:lpstr>Topicality</vt:lpstr>
      <vt:lpstr>Презентация PowerPoint</vt:lpstr>
      <vt:lpstr>Презентация PowerPoint</vt:lpstr>
      <vt:lpstr>Goal and tasks</vt:lpstr>
      <vt:lpstr>Презентация PowerPoint</vt:lpstr>
      <vt:lpstr>Презентация PowerPoint</vt:lpstr>
      <vt:lpstr>The discipline "Phytotherapy" is necessary for your future professional activity and will be useful for everyone personally!</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Admin</dc:creator>
  <cp:lastModifiedBy>Acer</cp:lastModifiedBy>
  <cp:revision>121</cp:revision>
  <dcterms:created xsi:type="dcterms:W3CDTF">2020-12-18T09:44:12Z</dcterms:created>
  <dcterms:modified xsi:type="dcterms:W3CDTF">2022-05-06T14:47:27Z</dcterms:modified>
</cp:coreProperties>
</file>