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1"/>
  </p:normalViewPr>
  <p:slideViewPr>
    <p:cSldViewPr>
      <p:cViewPr varScale="1">
        <p:scale>
          <a:sx n="65" d="100"/>
          <a:sy n="65" d="100"/>
        </p:scale>
        <p:origin x="968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79590" y="9592371"/>
            <a:ext cx="9108409" cy="694628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466" y="454819"/>
            <a:ext cx="295793" cy="11473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2212" y="0"/>
            <a:ext cx="4607379" cy="18992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7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224" y="231705"/>
            <a:ext cx="16181523" cy="956690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6463640" y="8692852"/>
            <a:ext cx="793750" cy="788035"/>
          </a:xfrm>
          <a:custGeom>
            <a:avLst/>
            <a:gdLst/>
            <a:ahLst/>
            <a:cxnLst/>
            <a:rect l="l" t="t" r="r" b="b"/>
            <a:pathLst>
              <a:path w="793750" h="788034">
                <a:moveTo>
                  <a:pt x="399566" y="787811"/>
                </a:moveTo>
                <a:lnTo>
                  <a:pt x="393906" y="787811"/>
                </a:lnTo>
                <a:lnTo>
                  <a:pt x="342129" y="784395"/>
                </a:lnTo>
                <a:lnTo>
                  <a:pt x="291678" y="774316"/>
                </a:lnTo>
                <a:lnTo>
                  <a:pt x="243164" y="757827"/>
                </a:lnTo>
                <a:lnTo>
                  <a:pt x="197201" y="735182"/>
                </a:lnTo>
                <a:lnTo>
                  <a:pt x="154399" y="706635"/>
                </a:lnTo>
                <a:lnTo>
                  <a:pt x="115373" y="672439"/>
                </a:lnTo>
                <a:lnTo>
                  <a:pt x="81176" y="633412"/>
                </a:lnTo>
                <a:lnTo>
                  <a:pt x="52629" y="590611"/>
                </a:lnTo>
                <a:lnTo>
                  <a:pt x="29984" y="544647"/>
                </a:lnTo>
                <a:lnTo>
                  <a:pt x="13495" y="496133"/>
                </a:lnTo>
                <a:lnTo>
                  <a:pt x="3416" y="445682"/>
                </a:lnTo>
                <a:lnTo>
                  <a:pt x="0" y="393906"/>
                </a:lnTo>
                <a:lnTo>
                  <a:pt x="3416" y="342129"/>
                </a:lnTo>
                <a:lnTo>
                  <a:pt x="13495" y="291678"/>
                </a:lnTo>
                <a:lnTo>
                  <a:pt x="29984" y="243164"/>
                </a:lnTo>
                <a:lnTo>
                  <a:pt x="52629" y="197201"/>
                </a:lnTo>
                <a:lnTo>
                  <a:pt x="81176" y="154399"/>
                </a:lnTo>
                <a:lnTo>
                  <a:pt x="115373" y="115372"/>
                </a:lnTo>
                <a:lnTo>
                  <a:pt x="154399" y="81176"/>
                </a:lnTo>
                <a:lnTo>
                  <a:pt x="197201" y="52629"/>
                </a:lnTo>
                <a:lnTo>
                  <a:pt x="243164" y="29984"/>
                </a:lnTo>
                <a:lnTo>
                  <a:pt x="291678" y="13495"/>
                </a:lnTo>
                <a:lnTo>
                  <a:pt x="342129" y="3416"/>
                </a:lnTo>
                <a:lnTo>
                  <a:pt x="393906" y="0"/>
                </a:lnTo>
                <a:lnTo>
                  <a:pt x="399566" y="0"/>
                </a:lnTo>
                <a:lnTo>
                  <a:pt x="451342" y="3416"/>
                </a:lnTo>
                <a:lnTo>
                  <a:pt x="501793" y="13495"/>
                </a:lnTo>
                <a:lnTo>
                  <a:pt x="550307" y="29984"/>
                </a:lnTo>
                <a:lnTo>
                  <a:pt x="596270" y="52629"/>
                </a:lnTo>
                <a:lnTo>
                  <a:pt x="639072" y="81176"/>
                </a:lnTo>
                <a:lnTo>
                  <a:pt x="678099" y="115372"/>
                </a:lnTo>
                <a:lnTo>
                  <a:pt x="712296" y="154399"/>
                </a:lnTo>
                <a:lnTo>
                  <a:pt x="740843" y="197201"/>
                </a:lnTo>
                <a:lnTo>
                  <a:pt x="763488" y="243164"/>
                </a:lnTo>
                <a:lnTo>
                  <a:pt x="779977" y="291678"/>
                </a:lnTo>
                <a:lnTo>
                  <a:pt x="790056" y="342129"/>
                </a:lnTo>
                <a:lnTo>
                  <a:pt x="793472" y="393906"/>
                </a:lnTo>
                <a:lnTo>
                  <a:pt x="790056" y="445682"/>
                </a:lnTo>
                <a:lnTo>
                  <a:pt x="779977" y="496133"/>
                </a:lnTo>
                <a:lnTo>
                  <a:pt x="763488" y="544647"/>
                </a:lnTo>
                <a:lnTo>
                  <a:pt x="740843" y="590611"/>
                </a:lnTo>
                <a:lnTo>
                  <a:pt x="712296" y="633412"/>
                </a:lnTo>
                <a:lnTo>
                  <a:pt x="678099" y="672439"/>
                </a:lnTo>
                <a:lnTo>
                  <a:pt x="639072" y="706635"/>
                </a:lnTo>
                <a:lnTo>
                  <a:pt x="596270" y="735182"/>
                </a:lnTo>
                <a:lnTo>
                  <a:pt x="550307" y="757827"/>
                </a:lnTo>
                <a:lnTo>
                  <a:pt x="501793" y="774316"/>
                </a:lnTo>
                <a:lnTo>
                  <a:pt x="451342" y="784395"/>
                </a:lnTo>
                <a:lnTo>
                  <a:pt x="399566" y="787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688195" y="8955034"/>
            <a:ext cx="361950" cy="266700"/>
          </a:xfrm>
          <a:custGeom>
            <a:avLst/>
            <a:gdLst/>
            <a:ahLst/>
            <a:cxnLst/>
            <a:rect l="l" t="t" r="r" b="b"/>
            <a:pathLst>
              <a:path w="361950" h="266700">
                <a:moveTo>
                  <a:pt x="327014" y="119563"/>
                </a:moveTo>
                <a:lnTo>
                  <a:pt x="327014" y="143861"/>
                </a:lnTo>
                <a:lnTo>
                  <a:pt x="5430" y="143782"/>
                </a:lnTo>
                <a:lnTo>
                  <a:pt x="0" y="138336"/>
                </a:lnTo>
                <a:lnTo>
                  <a:pt x="0" y="124916"/>
                </a:lnTo>
                <a:lnTo>
                  <a:pt x="5430" y="119500"/>
                </a:lnTo>
                <a:lnTo>
                  <a:pt x="327014" y="119563"/>
                </a:lnTo>
                <a:close/>
              </a:path>
              <a:path w="361950" h="266700">
                <a:moveTo>
                  <a:pt x="361609" y="123901"/>
                </a:moveTo>
                <a:lnTo>
                  <a:pt x="361609" y="139523"/>
                </a:lnTo>
                <a:lnTo>
                  <a:pt x="260383" y="266009"/>
                </a:lnTo>
                <a:lnTo>
                  <a:pt x="254278" y="266699"/>
                </a:lnTo>
                <a:lnTo>
                  <a:pt x="252539" y="266699"/>
                </a:lnTo>
                <a:lnTo>
                  <a:pt x="244530" y="260279"/>
                </a:lnTo>
                <a:lnTo>
                  <a:pt x="242961" y="256748"/>
                </a:lnTo>
                <a:lnTo>
                  <a:pt x="242961" y="250532"/>
                </a:lnTo>
                <a:lnTo>
                  <a:pt x="243824" y="247848"/>
                </a:lnTo>
                <a:lnTo>
                  <a:pt x="327014" y="143861"/>
                </a:lnTo>
                <a:lnTo>
                  <a:pt x="327014" y="80661"/>
                </a:lnTo>
                <a:lnTo>
                  <a:pt x="361609" y="123901"/>
                </a:lnTo>
                <a:close/>
              </a:path>
              <a:path w="361950" h="266700">
                <a:moveTo>
                  <a:pt x="327014" y="80661"/>
                </a:moveTo>
                <a:lnTo>
                  <a:pt x="327014" y="119563"/>
                </a:lnTo>
                <a:lnTo>
                  <a:pt x="244530" y="16433"/>
                </a:lnTo>
                <a:lnTo>
                  <a:pt x="243824" y="15512"/>
                </a:lnTo>
                <a:lnTo>
                  <a:pt x="242961" y="12859"/>
                </a:lnTo>
                <a:lnTo>
                  <a:pt x="242961" y="6696"/>
                </a:lnTo>
                <a:lnTo>
                  <a:pt x="244530" y="3164"/>
                </a:lnTo>
                <a:lnTo>
                  <a:pt x="245629" y="2259"/>
                </a:lnTo>
                <a:lnTo>
                  <a:pt x="248443" y="0"/>
                </a:lnTo>
                <a:lnTo>
                  <a:pt x="262477" y="0"/>
                </a:lnTo>
                <a:lnTo>
                  <a:pt x="327014" y="80661"/>
                </a:lnTo>
                <a:close/>
              </a:path>
            </a:pathLst>
          </a:custGeom>
          <a:solidFill>
            <a:srgbClr val="0DA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727206" y="951504"/>
            <a:ext cx="8308975" cy="589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27206" y="1643686"/>
            <a:ext cx="9677400" cy="6473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9/9/25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30177" y="1531537"/>
            <a:ext cx="13213715" cy="152019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sz="2900" spc="-65" dirty="0">
                <a:solidFill>
                  <a:srgbClr val="FFFFFF"/>
                </a:solidFill>
                <a:latin typeface="Arial Black"/>
                <a:cs typeface="Arial Black"/>
              </a:rPr>
              <a:t>Вıнницький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0" dirty="0">
                <a:solidFill>
                  <a:srgbClr val="FFFFFF"/>
                </a:solidFill>
                <a:latin typeface="Arial Black"/>
                <a:cs typeface="Arial Black"/>
              </a:rPr>
              <a:t>нацıональний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40" dirty="0">
                <a:solidFill>
                  <a:srgbClr val="FFFFFF"/>
                </a:solidFill>
                <a:latin typeface="Arial Black"/>
                <a:cs typeface="Arial Black"/>
              </a:rPr>
              <a:t>медичний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95" dirty="0">
                <a:solidFill>
                  <a:srgbClr val="FFFFFF"/>
                </a:solidFill>
                <a:latin typeface="Arial Black"/>
                <a:cs typeface="Arial Black"/>
              </a:rPr>
              <a:t>унıверситет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85" dirty="0">
                <a:solidFill>
                  <a:srgbClr val="FFFFFF"/>
                </a:solidFill>
                <a:latin typeface="Arial Black"/>
                <a:cs typeface="Arial Black"/>
              </a:rPr>
              <a:t>ıм.</a:t>
            </a:r>
            <a:r>
              <a:rPr sz="290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80" dirty="0">
                <a:solidFill>
                  <a:srgbClr val="FFFFFF"/>
                </a:solidFill>
                <a:latin typeface="Arial Black"/>
                <a:cs typeface="Arial Black"/>
              </a:rPr>
              <a:t>М.І.</a:t>
            </a:r>
            <a:r>
              <a:rPr sz="290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900" spc="-10" dirty="0">
                <a:solidFill>
                  <a:srgbClr val="FFFFFF"/>
                </a:solidFill>
                <a:latin typeface="Arial Black"/>
                <a:cs typeface="Arial Black"/>
              </a:rPr>
              <a:t>Пирогова</a:t>
            </a:r>
            <a:endParaRPr sz="29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865"/>
              </a:spcBef>
            </a:pPr>
            <a:endParaRPr sz="2900">
              <a:latin typeface="Arial Black"/>
              <a:cs typeface="Arial Black"/>
            </a:endParaRPr>
          </a:p>
          <a:p>
            <a:pPr algn="ctr">
              <a:lnSpc>
                <a:spcPct val="100000"/>
              </a:lnSpc>
            </a:pPr>
            <a:r>
              <a:rPr sz="2750" spc="-215" dirty="0">
                <a:solidFill>
                  <a:srgbClr val="FFFFFF"/>
                </a:solidFill>
                <a:latin typeface="Arial Black"/>
                <a:cs typeface="Arial Black"/>
              </a:rPr>
              <a:t>Кафедра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14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750" spc="-2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45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750" spc="-2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750" spc="-1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endParaRPr sz="275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47827" y="4302394"/>
            <a:ext cx="9378315" cy="27755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900" spc="-215" dirty="0">
                <a:solidFill>
                  <a:srgbClr val="FFFFFF"/>
                </a:solidFill>
                <a:latin typeface="Arial Black"/>
                <a:cs typeface="Arial Black"/>
              </a:rPr>
              <a:t>Презентацıя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14" dirty="0">
                <a:solidFill>
                  <a:srgbClr val="FFFFFF"/>
                </a:solidFill>
                <a:latin typeface="Arial Black"/>
                <a:cs typeface="Arial Black"/>
              </a:rPr>
              <a:t>вибıркової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65" dirty="0">
                <a:solidFill>
                  <a:srgbClr val="FFFFFF"/>
                </a:solidFill>
                <a:latin typeface="Arial Black"/>
                <a:cs typeface="Arial Black"/>
              </a:rPr>
              <a:t>дисциплıни</a:t>
            </a:r>
            <a:endParaRPr sz="3900">
              <a:latin typeface="Arial Black"/>
              <a:cs typeface="Arial Black"/>
            </a:endParaRPr>
          </a:p>
          <a:p>
            <a:pPr marL="868044" marR="731520" algn="ctr">
              <a:lnSpc>
                <a:spcPct val="110700"/>
              </a:lnSpc>
              <a:spcBef>
                <a:spcPts val="4225"/>
              </a:spcBef>
            </a:pPr>
            <a:r>
              <a:rPr sz="4800" spc="-480" dirty="0">
                <a:solidFill>
                  <a:srgbClr val="FFFFFF"/>
                </a:solidFill>
                <a:latin typeface="Arial Black"/>
                <a:cs typeface="Arial Black"/>
              </a:rPr>
              <a:t>СТРАТЕГІЇ</a:t>
            </a:r>
            <a:r>
              <a:rPr sz="4800" spc="-5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204" dirty="0">
                <a:solidFill>
                  <a:srgbClr val="FFFFFF"/>
                </a:solidFill>
                <a:latin typeface="Arial Black"/>
                <a:cs typeface="Arial Black"/>
              </a:rPr>
              <a:t>ЗОЗ</a:t>
            </a:r>
            <a:r>
              <a:rPr sz="4800" spc="-57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405" dirty="0">
                <a:solidFill>
                  <a:srgbClr val="FFFFFF"/>
                </a:solidFill>
                <a:latin typeface="Arial Black"/>
                <a:cs typeface="Arial Black"/>
              </a:rPr>
              <a:t>НА</a:t>
            </a:r>
            <a:r>
              <a:rPr sz="4800" spc="-5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200" dirty="0">
                <a:solidFill>
                  <a:srgbClr val="FFFFFF"/>
                </a:solidFill>
                <a:latin typeface="Arial Black"/>
                <a:cs typeface="Arial Black"/>
              </a:rPr>
              <a:t>РИНКУ </a:t>
            </a:r>
            <a:r>
              <a:rPr sz="4800" spc="-330" dirty="0">
                <a:solidFill>
                  <a:srgbClr val="FFFFFF"/>
                </a:solidFill>
                <a:latin typeface="Arial Black"/>
                <a:cs typeface="Arial Black"/>
              </a:rPr>
              <a:t>МЕДИЧНИХ</a:t>
            </a:r>
            <a:r>
              <a:rPr sz="4800" spc="-5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385" dirty="0">
                <a:solidFill>
                  <a:srgbClr val="FFFFFF"/>
                </a:solidFill>
                <a:latin typeface="Arial Black"/>
                <a:cs typeface="Arial Black"/>
              </a:rPr>
              <a:t>ПОСЛУГ</a:t>
            </a:r>
            <a:endParaRPr sz="4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71633"/>
            <a:ext cx="18288000" cy="9015730"/>
            <a:chOff x="0" y="1271633"/>
            <a:chExt cx="18288000" cy="901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10261"/>
              <a:ext cx="18287999" cy="297673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51403" y="1271633"/>
              <a:ext cx="6364628" cy="708562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605" y="1271633"/>
              <a:ext cx="237612" cy="92167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07305" y="1134206"/>
            <a:ext cx="909955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99"/>
              </a:lnSpc>
              <a:spcBef>
                <a:spcPts val="95"/>
              </a:spcBef>
            </a:pPr>
            <a:r>
              <a:rPr sz="3650" spc="-254" dirty="0"/>
              <a:t>Галузь</a:t>
            </a:r>
            <a:r>
              <a:rPr sz="3650" spc="-390" dirty="0"/>
              <a:t> </a:t>
            </a:r>
            <a:r>
              <a:rPr sz="3650" spc="-175" dirty="0"/>
              <a:t>знань</a:t>
            </a:r>
            <a:r>
              <a:rPr sz="3650" b="1" i="1" spc="-175" dirty="0">
                <a:latin typeface="Arial"/>
                <a:cs typeface="Arial"/>
              </a:rPr>
              <a:t>,</a:t>
            </a:r>
            <a:r>
              <a:rPr sz="3650" b="1" i="1" spc="-180" dirty="0">
                <a:latin typeface="Arial"/>
                <a:cs typeface="Arial"/>
              </a:rPr>
              <a:t> </a:t>
            </a:r>
            <a:r>
              <a:rPr sz="3650" spc="-165" dirty="0"/>
              <a:t>спецıальнıсть</a:t>
            </a:r>
            <a:r>
              <a:rPr sz="3650" b="1" i="1" spc="-165" dirty="0">
                <a:latin typeface="Arial"/>
                <a:cs typeface="Arial"/>
              </a:rPr>
              <a:t>,</a:t>
            </a:r>
            <a:r>
              <a:rPr sz="3650" b="1" i="1" spc="-185" dirty="0">
                <a:latin typeface="Arial"/>
                <a:cs typeface="Arial"/>
              </a:rPr>
              <a:t> </a:t>
            </a:r>
            <a:r>
              <a:rPr sz="3650" spc="-50" dirty="0"/>
              <a:t>освıтнıй </a:t>
            </a:r>
            <a:r>
              <a:rPr sz="3650" spc="-10" dirty="0"/>
              <a:t>рıвень</a:t>
            </a:r>
            <a:endParaRPr sz="3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7305" y="2774925"/>
            <a:ext cx="8938895" cy="32162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100" dirty="0">
                <a:solidFill>
                  <a:srgbClr val="0C8EB5"/>
                </a:solidFill>
                <a:latin typeface="Arial"/>
                <a:cs typeface="Arial"/>
              </a:rPr>
              <a:t>Галузь</a:t>
            </a:r>
            <a:r>
              <a:rPr sz="3400" b="1" i="1" spc="-15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знань</a:t>
            </a:r>
            <a:r>
              <a:rPr sz="3400" b="1" i="1" spc="-3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</a:t>
            </a:r>
            <a:r>
              <a:rPr sz="3400" spc="-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“Управлıння</a:t>
            </a:r>
            <a:r>
              <a:rPr sz="3400" spc="-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адмıнıстрування”</a:t>
            </a:r>
            <a:endParaRPr sz="3400">
              <a:latin typeface="Lucida Sans Unicode"/>
              <a:cs typeface="Lucida Sans Unicode"/>
            </a:endParaRPr>
          </a:p>
          <a:p>
            <a:pPr marL="12700" marR="5080">
              <a:lnSpc>
                <a:spcPts val="5030"/>
              </a:lnSpc>
              <a:spcBef>
                <a:spcPts val="125"/>
              </a:spcBef>
            </a:pPr>
            <a:r>
              <a:rPr sz="3400" b="1" i="1" spc="-55" dirty="0">
                <a:solidFill>
                  <a:srgbClr val="0C8EB5"/>
                </a:solidFill>
                <a:latin typeface="Arial"/>
                <a:cs typeface="Arial"/>
              </a:rPr>
              <a:t>Спецıальнıсть</a:t>
            </a:r>
            <a:r>
              <a:rPr sz="3400" b="1" i="1" spc="-16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073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“Менеджмент” </a:t>
            </a:r>
            <a:r>
              <a:rPr sz="3400" b="1" i="1" spc="-50" dirty="0">
                <a:solidFill>
                  <a:srgbClr val="0C8EB5"/>
                </a:solidFill>
                <a:latin typeface="Arial"/>
                <a:cs typeface="Arial"/>
              </a:rPr>
              <a:t>Освıтнıй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spc="-10" dirty="0">
                <a:solidFill>
                  <a:srgbClr val="0C8EB5"/>
                </a:solidFill>
                <a:latin typeface="Arial"/>
                <a:cs typeface="Arial"/>
              </a:rPr>
              <a:t>рıвень</a:t>
            </a:r>
            <a:r>
              <a:rPr sz="3400" b="1" i="1" spc="-18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другий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(магıстерський)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Форма</a:t>
            </a:r>
            <a:r>
              <a:rPr sz="3400" b="1" i="1" spc="-10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навчання</a:t>
            </a:r>
            <a:r>
              <a:rPr sz="3400" b="1" i="1" spc="2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денна,</a:t>
            </a:r>
            <a:r>
              <a:rPr sz="34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заочна</a:t>
            </a:r>
            <a:endParaRPr sz="34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982459" cy="8846820"/>
            <a:chOff x="0" y="0"/>
            <a:chExt cx="6982459" cy="8846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608966" cy="88468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4017" y="2985589"/>
              <a:ext cx="5967971" cy="431582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4978" y="1028700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0" dirty="0"/>
              <a:t>Інформацıйний</a:t>
            </a:r>
            <a:r>
              <a:rPr spc="-385" dirty="0"/>
              <a:t> </a:t>
            </a:r>
            <a:r>
              <a:rPr spc="-245" dirty="0"/>
              <a:t>обсяг</a:t>
            </a:r>
            <a:r>
              <a:rPr spc="-385" dirty="0"/>
              <a:t> </a:t>
            </a:r>
            <a:r>
              <a:rPr spc="-110" dirty="0"/>
              <a:t>навчальної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7727206" y="1643686"/>
            <a:ext cx="9677400" cy="57221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дисциплıни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pc="-10" dirty="0"/>
          </a:p>
          <a:p>
            <a:pPr marL="12700" marR="5080">
              <a:lnSpc>
                <a:spcPct val="123200"/>
              </a:lnSpc>
              <a:spcBef>
                <a:spcPts val="5"/>
              </a:spcBef>
            </a:pPr>
            <a:r>
              <a:rPr dirty="0">
                <a:latin typeface="Lucida Sans Unicode"/>
                <a:cs typeface="Lucida Sans Unicode"/>
              </a:rPr>
              <a:t>Вибıркова</a:t>
            </a:r>
            <a:r>
              <a:rPr spc="-130" dirty="0">
                <a:latin typeface="Lucida Sans Unicode"/>
                <a:cs typeface="Lucida Sans Unicode"/>
              </a:rPr>
              <a:t> </a:t>
            </a:r>
            <a:r>
              <a:rPr spc="85" dirty="0">
                <a:latin typeface="Lucida Sans Unicode"/>
                <a:cs typeface="Lucida Sans Unicode"/>
              </a:rPr>
              <a:t>навчальна</a:t>
            </a:r>
            <a:r>
              <a:rPr spc="-130" dirty="0">
                <a:latin typeface="Lucida Sans Unicode"/>
                <a:cs typeface="Lucida Sans Unicode"/>
              </a:rPr>
              <a:t> </a:t>
            </a:r>
            <a:r>
              <a:rPr spc="-65" dirty="0">
                <a:latin typeface="Lucida Sans Unicode"/>
                <a:cs typeface="Lucida Sans Unicode"/>
              </a:rPr>
              <a:t>дисциплıна</a:t>
            </a:r>
            <a:r>
              <a:rPr spc="-130" dirty="0">
                <a:latin typeface="Lucida Sans Unicode"/>
                <a:cs typeface="Lucida Sans Unicode"/>
              </a:rPr>
              <a:t> </a:t>
            </a:r>
            <a:r>
              <a:rPr spc="165" dirty="0">
                <a:latin typeface="Lucida Sans Unicode"/>
                <a:cs typeface="Lucida Sans Unicode"/>
              </a:rPr>
              <a:t>ВК</a:t>
            </a:r>
            <a:r>
              <a:rPr spc="-130" dirty="0">
                <a:latin typeface="Lucida Sans Unicode"/>
                <a:cs typeface="Lucida Sans Unicode"/>
              </a:rPr>
              <a:t> </a:t>
            </a:r>
            <a:r>
              <a:rPr spc="-535" dirty="0">
                <a:latin typeface="Lucida Sans Unicode"/>
                <a:cs typeface="Lucida Sans Unicode"/>
              </a:rPr>
              <a:t>1.8 </a:t>
            </a:r>
            <a:r>
              <a:rPr dirty="0">
                <a:latin typeface="Lucida Sans Unicode"/>
                <a:cs typeface="Lucida Sans Unicode"/>
              </a:rPr>
              <a:t>Загальний</a:t>
            </a:r>
            <a:r>
              <a:rPr spc="-60" dirty="0">
                <a:latin typeface="Lucida Sans Unicode"/>
                <a:cs typeface="Lucida Sans Unicode"/>
              </a:rPr>
              <a:t> </a:t>
            </a:r>
            <a:r>
              <a:rPr spc="-45" dirty="0">
                <a:latin typeface="Lucida Sans Unicode"/>
                <a:cs typeface="Lucida Sans Unicode"/>
              </a:rPr>
              <a:t>обсяг</a:t>
            </a:r>
            <a:r>
              <a:rPr spc="-6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навчального</a:t>
            </a:r>
            <a:r>
              <a:rPr spc="-6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часу</a:t>
            </a:r>
            <a:r>
              <a:rPr spc="-55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6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90</a:t>
            </a:r>
            <a:r>
              <a:rPr spc="-60" dirty="0">
                <a:latin typeface="Lucida Sans Unicode"/>
                <a:cs typeface="Lucida Sans Unicode"/>
              </a:rPr>
              <a:t> </a:t>
            </a:r>
            <a:r>
              <a:rPr spc="-135" dirty="0">
                <a:latin typeface="Lucida Sans Unicode"/>
                <a:cs typeface="Lucida Sans Unicode"/>
              </a:rPr>
              <a:t>год. </a:t>
            </a:r>
            <a:r>
              <a:rPr spc="140" dirty="0">
                <a:latin typeface="Lucida Sans Unicode"/>
                <a:cs typeface="Lucida Sans Unicode"/>
              </a:rPr>
              <a:t>(3</a:t>
            </a:r>
            <a:r>
              <a:rPr spc="-195" dirty="0">
                <a:latin typeface="Lucida Sans Unicode"/>
                <a:cs typeface="Lucida Sans Unicode"/>
              </a:rPr>
              <a:t> </a:t>
            </a:r>
            <a:r>
              <a:rPr spc="-55" dirty="0">
                <a:latin typeface="Lucida Sans Unicode"/>
                <a:cs typeface="Lucida Sans Unicode"/>
              </a:rPr>
              <a:t>кредити</a:t>
            </a:r>
            <a:r>
              <a:rPr spc="-195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ECTS):</a:t>
            </a:r>
          </a:p>
          <a:p>
            <a:pPr marL="12700" marR="3601720">
              <a:lnSpc>
                <a:spcPct val="123200"/>
              </a:lnSpc>
            </a:pPr>
            <a:r>
              <a:rPr spc="-60" dirty="0" err="1">
                <a:latin typeface="Lucida Sans Unicode"/>
                <a:cs typeface="Lucida Sans Unicode"/>
              </a:rPr>
              <a:t>Дисциплıна</a:t>
            </a:r>
            <a:r>
              <a:rPr spc="-195" dirty="0">
                <a:latin typeface="Lucida Sans Unicode"/>
                <a:cs typeface="Lucida Sans Unicode"/>
              </a:rPr>
              <a:t> </a:t>
            </a:r>
            <a:r>
              <a:rPr spc="85" dirty="0">
                <a:latin typeface="Lucida Sans Unicode"/>
                <a:cs typeface="Lucida Sans Unicode"/>
              </a:rPr>
              <a:t>вивчається</a:t>
            </a:r>
            <a:r>
              <a:rPr spc="-19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у</a:t>
            </a:r>
            <a:r>
              <a:rPr spc="-190" dirty="0">
                <a:latin typeface="Lucida Sans Unicode"/>
                <a:cs typeface="Lucida Sans Unicode"/>
              </a:rPr>
              <a:t> </a:t>
            </a:r>
            <a:r>
              <a:rPr spc="-175" dirty="0">
                <a:latin typeface="Lucida Sans Unicode"/>
                <a:cs typeface="Lucida Sans Unicode"/>
              </a:rPr>
              <a:t>2-</a:t>
            </a:r>
            <a:r>
              <a:rPr dirty="0">
                <a:latin typeface="Lucida Sans Unicode"/>
                <a:cs typeface="Lucida Sans Unicode"/>
              </a:rPr>
              <a:t>му</a:t>
            </a:r>
            <a:r>
              <a:rPr spc="-190" dirty="0">
                <a:latin typeface="Lucida Sans Unicode"/>
                <a:cs typeface="Lucida Sans Unicode"/>
              </a:rPr>
              <a:t> </a:t>
            </a:r>
            <a:r>
              <a:rPr spc="-45" dirty="0">
                <a:latin typeface="Lucida Sans Unicode"/>
                <a:cs typeface="Lucida Sans Unicode"/>
              </a:rPr>
              <a:t>семестрı. </a:t>
            </a:r>
            <a:endParaRPr lang="en-US" spc="-45" dirty="0">
              <a:latin typeface="Lucida Sans Unicode"/>
              <a:cs typeface="Lucida Sans Unicode"/>
            </a:endParaRPr>
          </a:p>
          <a:p>
            <a:pPr marL="12700" marR="3601720">
              <a:lnSpc>
                <a:spcPct val="123200"/>
              </a:lnSpc>
            </a:pPr>
            <a:r>
              <a:rPr spc="65" dirty="0" err="1">
                <a:latin typeface="Lucida Sans Unicode"/>
                <a:cs typeface="Lucida Sans Unicode"/>
              </a:rPr>
              <a:t>Форма</a:t>
            </a:r>
            <a:r>
              <a:rPr spc="-235" dirty="0">
                <a:latin typeface="Lucida Sans Unicode"/>
                <a:cs typeface="Lucida Sans Unicode"/>
              </a:rPr>
              <a:t> </a:t>
            </a:r>
            <a:r>
              <a:rPr spc="-70" dirty="0">
                <a:latin typeface="Lucida Sans Unicode"/>
                <a:cs typeface="Lucida Sans Unicode"/>
              </a:rPr>
              <a:t>пıдсумкового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spc="-25" dirty="0">
                <a:latin typeface="Lucida Sans Unicode"/>
                <a:cs typeface="Lucida Sans Unicode"/>
              </a:rPr>
              <a:t>контролю</a:t>
            </a:r>
            <a:r>
              <a:rPr spc="-22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2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залıк.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48608" y="0"/>
            <a:ext cx="4839970" cy="9959340"/>
            <a:chOff x="13448608" y="0"/>
            <a:chExt cx="4839970" cy="9959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37736" y="0"/>
              <a:ext cx="4250263" cy="9959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48608" y="885853"/>
              <a:ext cx="4668636" cy="439401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4557" y="454819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68176" y="425175"/>
            <a:ext cx="83889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0" dirty="0"/>
              <a:t>Мета</a:t>
            </a:r>
            <a:r>
              <a:rPr sz="3000" spc="-335" dirty="0"/>
              <a:t> </a:t>
            </a:r>
            <a:r>
              <a:rPr sz="3000" spc="-50" dirty="0"/>
              <a:t>та</a:t>
            </a:r>
            <a:r>
              <a:rPr sz="3000" spc="-330" dirty="0"/>
              <a:t> </a:t>
            </a:r>
            <a:r>
              <a:rPr sz="3000" spc="-155" dirty="0"/>
              <a:t>завдання</a:t>
            </a:r>
            <a:r>
              <a:rPr sz="3000" spc="-330" dirty="0"/>
              <a:t> </a:t>
            </a:r>
            <a:r>
              <a:rPr sz="3000" spc="-135" dirty="0"/>
              <a:t>навчальної</a:t>
            </a:r>
            <a:r>
              <a:rPr sz="3000" spc="-335" dirty="0"/>
              <a:t> </a:t>
            </a:r>
            <a:r>
              <a:rPr sz="3000" spc="-50" dirty="0"/>
              <a:t>дисциплıни</a:t>
            </a:r>
            <a:endParaRPr sz="30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5243956"/>
            <a:ext cx="95250" cy="952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5615431"/>
            <a:ext cx="95250" cy="952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5986906"/>
            <a:ext cx="95250" cy="952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6358381"/>
            <a:ext cx="95250" cy="952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6729856"/>
            <a:ext cx="95250" cy="952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7101331"/>
            <a:ext cx="95250" cy="952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7472806"/>
            <a:ext cx="95250" cy="952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7844281"/>
            <a:ext cx="95250" cy="952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28724" y="8215756"/>
            <a:ext cx="95250" cy="952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47774" y="8596756"/>
            <a:ext cx="95250" cy="952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1016000" y="849323"/>
            <a:ext cx="12718415" cy="83502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90"/>
              </a:spcBef>
            </a:pPr>
            <a:r>
              <a:rPr sz="1950" spc="-320" dirty="0">
                <a:solidFill>
                  <a:srgbClr val="FFFFFF"/>
                </a:solidFill>
                <a:latin typeface="Arial Black"/>
                <a:cs typeface="Arial Black"/>
              </a:rPr>
              <a:t>T</a:t>
            </a:r>
            <a:endParaRPr sz="1950">
              <a:latin typeface="Arial Black"/>
              <a:cs typeface="Arial Black"/>
            </a:endParaRPr>
          </a:p>
          <a:p>
            <a:pPr marL="12700" marR="789305" algn="just">
              <a:lnSpc>
                <a:spcPct val="116100"/>
              </a:lnSpc>
              <a:spcBef>
                <a:spcPts val="1540"/>
              </a:spcBef>
            </a:pPr>
            <a:r>
              <a:rPr sz="2100" spc="-20" dirty="0">
                <a:solidFill>
                  <a:srgbClr val="0C8EB5"/>
                </a:solidFill>
                <a:latin typeface="Arial Black"/>
                <a:cs typeface="Arial Black"/>
              </a:rPr>
              <a:t>Предметом</a:t>
            </a:r>
            <a:r>
              <a:rPr sz="2100" spc="22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2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навчальної</a:t>
            </a:r>
            <a:r>
              <a:rPr sz="2100" spc="25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дисциплıни</a:t>
            </a:r>
            <a:r>
              <a:rPr sz="2100" spc="2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є</a:t>
            </a:r>
            <a:r>
              <a:rPr sz="2100" spc="25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набуття</a:t>
            </a:r>
            <a:r>
              <a:rPr sz="2100" spc="2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55" dirty="0">
                <a:solidFill>
                  <a:srgbClr val="0C8EB5"/>
                </a:solidFill>
                <a:latin typeface="Lucida Sans Unicode"/>
                <a:cs typeface="Lucida Sans Unicode"/>
              </a:rPr>
              <a:t>знань</a:t>
            </a:r>
            <a:r>
              <a:rPr sz="2100" spc="25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ı</a:t>
            </a:r>
            <a:r>
              <a:rPr sz="2100" spc="2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формування</a:t>
            </a:r>
            <a:r>
              <a:rPr sz="2100" spc="25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умıнь</a:t>
            </a:r>
            <a:r>
              <a:rPr sz="2100" spc="2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 </a:t>
            </a:r>
            <a:r>
              <a:rPr sz="2100" spc="50" dirty="0">
                <a:solidFill>
                  <a:srgbClr val="0C8EB5"/>
                </a:solidFill>
                <a:latin typeface="Lucida Sans Unicode"/>
                <a:cs typeface="Lucida Sans Unicode"/>
              </a:rPr>
              <a:t>навичок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сферı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розробки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реалıзацıї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закладами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</a:t>
            </a:r>
            <a:r>
              <a:rPr sz="21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spc="150" dirty="0">
                <a:solidFill>
                  <a:srgbClr val="0C8EB5"/>
                </a:solidFill>
                <a:latin typeface="Lucida Sans Unicode"/>
                <a:cs typeface="Lucida Sans Unicode"/>
              </a:rPr>
              <a:t>(ЗОЗ)</a:t>
            </a:r>
            <a:r>
              <a:rPr sz="21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1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послуг,</a:t>
            </a:r>
            <a:r>
              <a:rPr sz="21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аналıзу</a:t>
            </a:r>
            <a:r>
              <a:rPr sz="21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конкурентного</a:t>
            </a:r>
            <a:r>
              <a:rPr sz="21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середовища</a:t>
            </a:r>
            <a:r>
              <a:rPr sz="21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 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потреб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споживачıв.</a:t>
            </a:r>
            <a:endParaRPr sz="2100">
              <a:latin typeface="Lucida Sans Unicode"/>
              <a:cs typeface="Lucida Sans Unicode"/>
            </a:endParaRPr>
          </a:p>
          <a:p>
            <a:pPr marL="12700" marR="789305" algn="just">
              <a:lnSpc>
                <a:spcPct val="116100"/>
              </a:lnSpc>
              <a:spcBef>
                <a:spcPts val="2925"/>
              </a:spcBef>
            </a:pPr>
            <a:r>
              <a:rPr sz="2100" dirty="0">
                <a:solidFill>
                  <a:srgbClr val="0C8EB5"/>
                </a:solidFill>
                <a:latin typeface="Arial Black"/>
                <a:cs typeface="Arial Black"/>
              </a:rPr>
              <a:t>Мета</a:t>
            </a:r>
            <a:r>
              <a:rPr sz="2100" spc="45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викладання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навчальної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дисциплıни: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пıдготовка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фахıвцıв,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здатних</a:t>
            </a:r>
            <a:r>
              <a:rPr sz="21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розробляти,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впроваджувати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оцıнювати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ефективнıсть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закладами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</a:t>
            </a:r>
            <a:r>
              <a:rPr sz="21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здоровʼя,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враховуючи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сучаснı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тенденцıї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виклики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послуг.</a:t>
            </a:r>
            <a:endParaRPr sz="21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21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</a:pPr>
            <a:r>
              <a:rPr sz="2100" spc="-75" dirty="0">
                <a:solidFill>
                  <a:srgbClr val="0C8EB5"/>
                </a:solidFill>
                <a:latin typeface="Arial Black"/>
                <a:cs typeface="Arial Black"/>
              </a:rPr>
              <a:t>Основними</a:t>
            </a:r>
            <a:r>
              <a:rPr sz="2100" spc="-22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spc="-75" dirty="0">
                <a:solidFill>
                  <a:srgbClr val="0C8EB5"/>
                </a:solidFill>
                <a:latin typeface="Arial Black"/>
                <a:cs typeface="Arial Black"/>
              </a:rPr>
              <a:t>завданнями</a:t>
            </a:r>
            <a:r>
              <a:rPr sz="2100" spc="-9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навчальної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дисциплıни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є:</a:t>
            </a:r>
            <a:endParaRPr sz="2100">
              <a:latin typeface="Lucida Sans Unicode"/>
              <a:cs typeface="Lucida Sans Unicode"/>
            </a:endParaRPr>
          </a:p>
          <a:p>
            <a:pPr marL="471170" marR="1367155">
              <a:lnSpc>
                <a:spcPct val="116100"/>
              </a:lnSpc>
            </a:pP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основних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принципıв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1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охоронı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оцıнка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зовнıшнього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внутрıшнього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середовища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формування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стратегıй;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(тенденцıї,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конкуренцıя,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споживацькı</a:t>
            </a:r>
            <a:r>
              <a:rPr sz="21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потреби); розробка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маркетингу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закладıв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1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00">
              <a:latin typeface="Lucida Sans Unicode"/>
              <a:cs typeface="Lucida Sans Unicode"/>
            </a:endParaRPr>
          </a:p>
          <a:p>
            <a:pPr marL="471170">
              <a:lnSpc>
                <a:spcPct val="100000"/>
              </a:lnSpc>
              <a:spcBef>
                <a:spcPts val="405"/>
              </a:spcBef>
            </a:pP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методıв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оцıнювання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ефективностı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ЗОЗ.</a:t>
            </a:r>
            <a:endParaRPr sz="2100">
              <a:latin typeface="Lucida Sans Unicode"/>
              <a:cs typeface="Lucida Sans Unicode"/>
            </a:endParaRPr>
          </a:p>
          <a:p>
            <a:pPr marL="471170" marR="1339850">
              <a:lnSpc>
                <a:spcPct val="116100"/>
              </a:lnSpc>
            </a:pP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фıнансових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особливостей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охоронı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ознайомлення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мıжнародним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досвıдом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закладами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 розробка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планıв</a:t>
            </a:r>
            <a:r>
              <a:rPr sz="21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дıй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реалıзацıї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послуг;  </a:t>
            </a:r>
            <a:r>
              <a:rPr sz="21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вивчення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етичних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особливостей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1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120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охоронı</a:t>
            </a:r>
            <a:r>
              <a:rPr sz="21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00">
              <a:latin typeface="Lucida Sans Unicode"/>
              <a:cs typeface="Lucida Sans Unicode"/>
            </a:endParaRPr>
          </a:p>
          <a:p>
            <a:pPr marL="492125" marR="789305">
              <a:lnSpc>
                <a:spcPts val="3070"/>
              </a:lnSpc>
              <a:spcBef>
                <a:spcPts val="55"/>
              </a:spcBef>
              <a:tabLst>
                <a:tab pos="2371725" algn="l"/>
                <a:tab pos="3685540" algn="l"/>
                <a:tab pos="5280025" algn="l"/>
                <a:tab pos="6417945" algn="l"/>
                <a:tab pos="7041515" algn="l"/>
                <a:tab pos="8527415" algn="l"/>
                <a:tab pos="10439400" algn="l"/>
                <a:tab pos="11776075" algn="l"/>
              </a:tabLst>
            </a:pP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формування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навичок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командної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роботи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реалıзацıї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стратегıчних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проектıв</a:t>
            </a:r>
            <a:r>
              <a:rPr sz="22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2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у </a:t>
            </a:r>
            <a:r>
              <a:rPr sz="22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сферı</a:t>
            </a:r>
            <a:r>
              <a:rPr sz="22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20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2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здоровʼя.</a:t>
            </a:r>
            <a:endParaRPr sz="22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699" y="597665"/>
            <a:ext cx="295793" cy="114735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675224"/>
            <a:ext cx="16732885" cy="8869045"/>
            <a:chOff x="1028700" y="675224"/>
            <a:chExt cx="16732885" cy="88690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1879552"/>
              <a:ext cx="15766308" cy="73787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444302" y="675224"/>
              <a:ext cx="5317177" cy="886888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4845" y="637060"/>
            <a:ext cx="737298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25" dirty="0"/>
              <a:t>Структура</a:t>
            </a:r>
            <a:r>
              <a:rPr sz="3200" spc="-340" dirty="0"/>
              <a:t> </a:t>
            </a:r>
            <a:r>
              <a:rPr sz="3200" spc="-145" dirty="0"/>
              <a:t>навчальної</a:t>
            </a:r>
            <a:r>
              <a:rPr sz="3200" spc="-340" dirty="0"/>
              <a:t> </a:t>
            </a:r>
            <a:r>
              <a:rPr sz="3200" spc="-60" dirty="0"/>
              <a:t>дисциплıни</a:t>
            </a:r>
            <a:endParaRPr sz="3200"/>
          </a:p>
        </p:txBody>
      </p:sp>
      <p:sp>
        <p:nvSpPr>
          <p:cNvPr id="7" name="object 7"/>
          <p:cNvSpPr txBox="1"/>
          <p:nvPr/>
        </p:nvSpPr>
        <p:spPr>
          <a:xfrm>
            <a:off x="1684845" y="2481019"/>
            <a:ext cx="10179685" cy="6278245"/>
          </a:xfrm>
          <a:prstGeom prst="rect">
            <a:avLst/>
          </a:prstGeom>
        </p:spPr>
        <p:txBody>
          <a:bodyPr vert="horz" wrap="square" lIns="0" tIns="70485" rIns="0" bIns="0" rtlCol="0">
            <a:spAutoFit/>
          </a:bodyPr>
          <a:lstStyle/>
          <a:p>
            <a:pPr marL="332740" indent="-320040">
              <a:lnSpc>
                <a:spcPct val="100000"/>
              </a:lnSpc>
              <a:spcBef>
                <a:spcPts val="555"/>
              </a:spcBef>
              <a:buAutoNum type="arabicPeriod"/>
              <a:tabLst>
                <a:tab pos="332740" algn="l"/>
              </a:tabLst>
            </a:pP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Поняття</a:t>
            </a:r>
            <a:r>
              <a:rPr sz="235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та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значення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в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охоронı</a:t>
            </a:r>
            <a:r>
              <a:rPr sz="235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endParaRPr sz="2350">
              <a:latin typeface="Lucida Sans Unicode"/>
              <a:cs typeface="Lucida Sans Unicode"/>
            </a:endParaRPr>
          </a:p>
          <a:p>
            <a:pPr marL="12700" marR="5080" indent="570230">
              <a:lnSpc>
                <a:spcPct val="116399"/>
              </a:lnSpc>
              <a:buAutoNum type="arabicPeriod"/>
              <a:tabLst>
                <a:tab pos="582930" algn="l"/>
                <a:tab pos="2759710" algn="l"/>
                <a:tab pos="3406140" algn="l"/>
                <a:tab pos="4828540" algn="l"/>
                <a:tab pos="6091555" algn="l"/>
                <a:tab pos="7308850" algn="l"/>
                <a:tab pos="9134475" algn="l"/>
              </a:tabLst>
            </a:pP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Інструменти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та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методи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аналıз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ринку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медичних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послуг,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використання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цифрових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технологıй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для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збору</a:t>
            </a:r>
            <a:r>
              <a:rPr sz="2350" spc="-1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та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аналıзу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даних</a:t>
            </a:r>
            <a:endParaRPr sz="2350">
              <a:latin typeface="Lucida Sans Unicode"/>
              <a:cs typeface="Lucida Sans Unicode"/>
            </a:endParaRPr>
          </a:p>
          <a:p>
            <a:pPr marL="12700" marR="5080" indent="450215">
              <a:lnSpc>
                <a:spcPct val="116399"/>
              </a:lnSpc>
              <a:buAutoNum type="arabicPeriod"/>
              <a:tabLst>
                <a:tab pos="462915" algn="l"/>
                <a:tab pos="2636520" algn="l"/>
                <a:tab pos="3000375" algn="l"/>
                <a:tab pos="5309235" algn="l"/>
                <a:tab pos="7100570" algn="l"/>
                <a:tab pos="8890635" algn="l"/>
              </a:tabLst>
            </a:pP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SWOT-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аналıз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у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стратегıчному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управлıннı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закладами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охорони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endParaRPr sz="2350">
              <a:latin typeface="Lucida Sans Unicode"/>
              <a:cs typeface="Lucida Sans Unicode"/>
            </a:endParaRPr>
          </a:p>
          <a:p>
            <a:pPr marL="425450" indent="-412750">
              <a:lnSpc>
                <a:spcPct val="100000"/>
              </a:lnSpc>
              <a:spcBef>
                <a:spcPts val="464"/>
              </a:spcBef>
              <a:buAutoNum type="arabicPeriod"/>
              <a:tabLst>
                <a:tab pos="425450" algn="l"/>
              </a:tabLst>
            </a:pP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Основи</a:t>
            </a:r>
            <a:r>
              <a:rPr sz="2350" spc="-12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розробки</a:t>
            </a:r>
            <a:r>
              <a:rPr sz="2350" spc="-12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маркетингових</a:t>
            </a:r>
            <a:r>
              <a:rPr sz="2350" spc="-12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стратегıй</a:t>
            </a:r>
            <a:r>
              <a:rPr sz="235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для</a:t>
            </a:r>
            <a:r>
              <a:rPr sz="2350" spc="-12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ЗОЗ</a:t>
            </a:r>
            <a:endParaRPr sz="2350">
              <a:latin typeface="Lucida Sans Unicode"/>
              <a:cs typeface="Lucida Sans Unicode"/>
            </a:endParaRPr>
          </a:p>
          <a:p>
            <a:pPr marL="12700" marR="5080" indent="524510">
              <a:lnSpc>
                <a:spcPct val="116399"/>
              </a:lnSpc>
              <a:buAutoNum type="arabicPeriod"/>
              <a:tabLst>
                <a:tab pos="537210" algn="l"/>
                <a:tab pos="2259330" algn="l"/>
                <a:tab pos="4309745" algn="l"/>
                <a:tab pos="6615430" algn="l"/>
                <a:tab pos="8560435" algn="l"/>
                <a:tab pos="9006205" algn="l"/>
              </a:tabLst>
            </a:pP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Фıнансовı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особливостı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в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охоронı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endParaRPr sz="2350">
              <a:latin typeface="Lucida Sans Unicode"/>
              <a:cs typeface="Lucida Sans Unicode"/>
            </a:endParaRPr>
          </a:p>
          <a:p>
            <a:pPr marL="12700" marR="5080" indent="416559">
              <a:lnSpc>
                <a:spcPct val="116399"/>
              </a:lnSpc>
              <a:buAutoNum type="arabicPeriod"/>
              <a:tabLst>
                <a:tab pos="429259" algn="l"/>
                <a:tab pos="1728470" algn="l"/>
                <a:tab pos="3678554" algn="l"/>
                <a:tab pos="5807710" algn="l"/>
                <a:tab pos="7483475" algn="l"/>
                <a:tab pos="8890635" algn="l"/>
              </a:tabLst>
            </a:pP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Методи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оцıнювання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ефективностı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дıяльностı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закладıв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охорони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endParaRPr sz="2350">
              <a:latin typeface="Lucida Sans Unicode"/>
              <a:cs typeface="Lucida Sans Unicode"/>
            </a:endParaRPr>
          </a:p>
          <a:p>
            <a:pPr marL="400685" indent="-387985">
              <a:lnSpc>
                <a:spcPct val="100000"/>
              </a:lnSpc>
              <a:spcBef>
                <a:spcPts val="459"/>
              </a:spcBef>
              <a:buAutoNum type="arabicPeriod"/>
              <a:tabLst>
                <a:tab pos="400685" algn="l"/>
              </a:tabLst>
            </a:pPr>
            <a:r>
              <a:rPr sz="235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Вплив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зовнıшнього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середовища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на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стратегıї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ЗОЗ</a:t>
            </a:r>
            <a:endParaRPr sz="2350">
              <a:latin typeface="Lucida Sans Unicode"/>
              <a:cs typeface="Lucida Sans Unicode"/>
            </a:endParaRPr>
          </a:p>
          <a:p>
            <a:pPr marL="426084" indent="-413384">
              <a:lnSpc>
                <a:spcPct val="100000"/>
              </a:lnSpc>
              <a:spcBef>
                <a:spcPts val="459"/>
              </a:spcBef>
              <a:buAutoNum type="arabicPeriod"/>
              <a:tabLst>
                <a:tab pos="426084" algn="l"/>
              </a:tabLst>
            </a:pP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Соцıальнı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детермıнанти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3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та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35" dirty="0">
                <a:solidFill>
                  <a:srgbClr val="FFFFFF"/>
                </a:solidFill>
                <a:latin typeface="Lucida Sans Unicode"/>
                <a:cs typeface="Lucida Sans Unicode"/>
              </a:rPr>
              <a:t>їх</a:t>
            </a:r>
            <a:r>
              <a:rPr sz="2350" spc="-10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вплив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на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50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стратегıї</a:t>
            </a:r>
            <a:r>
              <a:rPr sz="2350" spc="-1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ЗОЗ</a:t>
            </a:r>
            <a:endParaRPr sz="2350">
              <a:latin typeface="Lucida Sans Unicode"/>
              <a:cs typeface="Lucida Sans Unicode"/>
            </a:endParaRPr>
          </a:p>
          <a:p>
            <a:pPr marL="343535" indent="-330835">
              <a:lnSpc>
                <a:spcPct val="100000"/>
              </a:lnSpc>
              <a:spcBef>
                <a:spcPts val="465"/>
              </a:spcBef>
              <a:buAutoNum type="arabicPeriod"/>
              <a:tabLst>
                <a:tab pos="343535" algn="l"/>
              </a:tabLst>
            </a:pP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Мıжнародний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 досвıд </a:t>
            </a:r>
            <a:r>
              <a:rPr sz="23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120" dirty="0">
                <a:solidFill>
                  <a:srgbClr val="FFFFFF"/>
                </a:solidFill>
                <a:latin typeface="Lucida Sans Unicode"/>
                <a:cs typeface="Lucida Sans Unicode"/>
              </a:rPr>
              <a:t>в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45" dirty="0">
                <a:solidFill>
                  <a:srgbClr val="FFFFFF"/>
                </a:solidFill>
                <a:latin typeface="Lucida Sans Unicode"/>
                <a:cs typeface="Lucida Sans Unicode"/>
              </a:rPr>
              <a:t>охоронı</a:t>
            </a:r>
            <a:r>
              <a:rPr sz="235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здоровʼя</a:t>
            </a:r>
            <a:endParaRPr sz="2350">
              <a:latin typeface="Lucida Sans Unicode"/>
              <a:cs typeface="Lucida Sans Unicode"/>
            </a:endParaRPr>
          </a:p>
          <a:p>
            <a:pPr marL="12700" marR="5080" indent="595630">
              <a:lnSpc>
                <a:spcPct val="116399"/>
              </a:lnSpc>
              <a:buAutoNum type="arabicPeriod"/>
              <a:tabLst>
                <a:tab pos="608330" algn="l"/>
                <a:tab pos="1813560" algn="l"/>
                <a:tab pos="2372995" algn="l"/>
                <a:tab pos="3768090" algn="l"/>
                <a:tab pos="5793105" algn="l"/>
                <a:tab pos="8074025" algn="l"/>
                <a:tab pos="9992995" algn="l"/>
              </a:tabLst>
            </a:pP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Етичнı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та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правовı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особливостı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	</a:t>
            </a:r>
            <a:r>
              <a:rPr sz="2350" spc="70" dirty="0">
                <a:solidFill>
                  <a:srgbClr val="FFFFFF"/>
                </a:solidFill>
                <a:latin typeface="Lucida Sans Unicode"/>
                <a:cs typeface="Lucida Sans Unicode"/>
              </a:rPr>
              <a:t>в </a:t>
            </a:r>
            <a:r>
              <a:rPr sz="2350" dirty="0">
                <a:solidFill>
                  <a:srgbClr val="FFFFFF"/>
                </a:solidFill>
                <a:latin typeface="Lucida Sans Unicode"/>
                <a:cs typeface="Lucida Sans Unicode"/>
              </a:rPr>
              <a:t>медичнıй</a:t>
            </a:r>
            <a:r>
              <a:rPr sz="2350" spc="-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235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сферı</a:t>
            </a:r>
            <a:endParaRPr sz="23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2351" y="416655"/>
            <a:ext cx="5482590" cy="94170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3379"/>
              </a:lnSpc>
              <a:spcBef>
                <a:spcPts val="595"/>
              </a:spcBef>
            </a:pPr>
            <a:r>
              <a:rPr sz="3200" spc="-145" dirty="0"/>
              <a:t>Результати</a:t>
            </a:r>
            <a:r>
              <a:rPr sz="3200" spc="-330" dirty="0"/>
              <a:t> </a:t>
            </a:r>
            <a:r>
              <a:rPr sz="3200" spc="-150" dirty="0"/>
              <a:t>навчання</a:t>
            </a:r>
            <a:r>
              <a:rPr sz="3200" spc="-330" dirty="0"/>
              <a:t> </a:t>
            </a:r>
            <a:r>
              <a:rPr sz="3200" spc="-25" dirty="0"/>
              <a:t>для </a:t>
            </a:r>
            <a:r>
              <a:rPr sz="3200" spc="-10" dirty="0"/>
              <a:t>дисциплıни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2490158"/>
            <a:ext cx="97602" cy="9760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49308" y="3235487"/>
            <a:ext cx="97602" cy="9760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3980815"/>
            <a:ext cx="97602" cy="97602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4353480"/>
            <a:ext cx="97602" cy="97602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49308" y="5098808"/>
            <a:ext cx="97602" cy="9760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5844137"/>
            <a:ext cx="97602" cy="97602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49308" y="6589466"/>
            <a:ext cx="97602" cy="97602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7334794"/>
            <a:ext cx="97602" cy="9760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49308" y="8080123"/>
            <a:ext cx="97602" cy="9760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9308" y="8825452"/>
            <a:ext cx="97602" cy="97602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9388957" y="1857202"/>
            <a:ext cx="7925434" cy="755015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2400" spc="-10" dirty="0">
                <a:solidFill>
                  <a:srgbClr val="0C8EB5"/>
                </a:solidFill>
                <a:latin typeface="Arial Black"/>
                <a:cs typeface="Arial Black"/>
              </a:rPr>
              <a:t>вмıти:</a:t>
            </a:r>
            <a:endParaRPr sz="2400">
              <a:latin typeface="Arial Black"/>
              <a:cs typeface="Arial Black"/>
            </a:endParaRPr>
          </a:p>
          <a:p>
            <a:pPr marL="409575" marR="5080">
              <a:lnSpc>
                <a:spcPct val="113700"/>
              </a:lnSpc>
              <a:spcBef>
                <a:spcPts val="90"/>
              </a:spcBef>
              <a:tabLst>
                <a:tab pos="2145030" algn="l"/>
                <a:tab pos="2588895" algn="l"/>
                <a:tab pos="4832350" algn="l"/>
                <a:tab pos="6454775" algn="l"/>
                <a:tab pos="744410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розробляти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впроваджувати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 </a:t>
            </a:r>
            <a:r>
              <a:rPr sz="215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закладıв</a:t>
            </a:r>
            <a:r>
              <a:rPr sz="215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15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spcBef>
                <a:spcPts val="5"/>
              </a:spcBef>
              <a:tabLst>
                <a:tab pos="2153920" algn="l"/>
                <a:tab pos="4213860" algn="l"/>
                <a:tab pos="4780280" algn="l"/>
                <a:tab pos="590359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проводити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SWOT-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конкурентного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середовища;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tabLst>
                <a:tab pos="3148330" algn="l"/>
                <a:tab pos="5377815" algn="l"/>
                <a:tab pos="744410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оцıнювати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потреби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споживачıв</a:t>
            </a:r>
            <a:r>
              <a:rPr sz="215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послуг; використовувати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маркетинговı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ıнструменти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просування</a:t>
            </a:r>
            <a:r>
              <a:rPr sz="215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</a:pP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розробляти</a:t>
            </a:r>
            <a:r>
              <a:rPr sz="215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фıнансовı</a:t>
            </a:r>
            <a:r>
              <a:rPr sz="215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моделı</a:t>
            </a:r>
            <a:r>
              <a:rPr sz="215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50" spc="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оцıнки</a:t>
            </a:r>
            <a:r>
              <a:rPr sz="215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ефективностı стратегıй;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</a:pP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оцıнювати</a:t>
            </a:r>
            <a:r>
              <a:rPr sz="215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ризики,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повʼязанı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реалıзацıєю</a:t>
            </a:r>
            <a:r>
              <a:rPr sz="215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на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50" spc="-1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5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tabLst>
                <a:tab pos="1864995" algn="l"/>
                <a:tab pos="3576320" algn="l"/>
                <a:tab pos="4531995" algn="l"/>
                <a:tab pos="5105400" algn="l"/>
                <a:tab pos="7178040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готувати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аналıтичнı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звıти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рекомендацıї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щодо </a:t>
            </a:r>
            <a:r>
              <a:rPr sz="215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tabLst>
                <a:tab pos="1955164" algn="l"/>
                <a:tab pos="2218690" algn="l"/>
                <a:tab pos="3444875" algn="l"/>
                <a:tab pos="5353685" algn="l"/>
                <a:tab pos="6015990" algn="l"/>
                <a:tab pos="6612890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спıвпрацю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рıзними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пıдроздıлами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ЗОЗ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реалıзацıї стратегıчних</a:t>
            </a:r>
            <a:r>
              <a:rPr sz="215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проектıв;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spcBef>
                <a:spcPts val="5"/>
              </a:spcBef>
              <a:tabLst>
                <a:tab pos="2892425" algn="l"/>
                <a:tab pos="4848225" algn="l"/>
                <a:tab pos="5297170" algn="l"/>
                <a:tab pos="6567170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використовувати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ıнформацıйнı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цифровı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технологıї </a:t>
            </a:r>
            <a:r>
              <a:rPr sz="215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15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аналıзу</a:t>
            </a:r>
            <a:r>
              <a:rPr sz="215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даних</a:t>
            </a:r>
            <a:r>
              <a:rPr sz="215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ринку;</a:t>
            </a:r>
            <a:endParaRPr sz="2150">
              <a:latin typeface="Lucida Sans Unicode"/>
              <a:cs typeface="Lucida Sans Unicode"/>
            </a:endParaRPr>
          </a:p>
          <a:p>
            <a:pPr marL="409575" marR="5080">
              <a:lnSpc>
                <a:spcPct val="113700"/>
              </a:lnSpc>
              <a:tabLst>
                <a:tab pos="2146300" algn="l"/>
                <a:tab pos="3967479" algn="l"/>
                <a:tab pos="5953760" algn="l"/>
                <a:tab pos="7109459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проводити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презентацıї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стратегıчних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планıв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перед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керıвництвом</a:t>
            </a:r>
            <a:r>
              <a:rPr sz="2150" spc="-1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зацıкавленими</a:t>
            </a:r>
            <a:r>
              <a:rPr sz="215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сторонами.</a:t>
            </a:r>
            <a:endParaRPr sz="2150">
              <a:latin typeface="Lucida Sans Unicode"/>
              <a:cs typeface="Lucida Sans Unicode"/>
            </a:endParaRPr>
          </a:p>
        </p:txBody>
      </p:sp>
      <p:pic>
        <p:nvPicPr>
          <p:cNvPr id="14" name="object 1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2506010"/>
            <a:ext cx="100953" cy="100953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3273254"/>
            <a:ext cx="100953" cy="100953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3656876"/>
            <a:ext cx="100953" cy="10095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4424119"/>
            <a:ext cx="100953" cy="100953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5191363"/>
            <a:ext cx="100953" cy="100952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52261" y="5958607"/>
            <a:ext cx="100953" cy="10095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261" y="6725850"/>
            <a:ext cx="100953" cy="100952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52261" y="7493094"/>
            <a:ext cx="100953" cy="100952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52261" y="8260338"/>
            <a:ext cx="100953" cy="100953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52261" y="9027582"/>
            <a:ext cx="100953" cy="100952"/>
          </a:xfrm>
          <a:prstGeom prst="rect">
            <a:avLst/>
          </a:prstGeom>
        </p:spPr>
      </p:pic>
      <p:sp>
        <p:nvSpPr>
          <p:cNvPr id="24" name="object 24"/>
          <p:cNvSpPr txBox="1"/>
          <p:nvPr/>
        </p:nvSpPr>
        <p:spPr>
          <a:xfrm>
            <a:off x="911319" y="1866722"/>
            <a:ext cx="8101330" cy="7753984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2450" spc="-10" dirty="0">
                <a:solidFill>
                  <a:srgbClr val="0C8EB5"/>
                </a:solidFill>
                <a:latin typeface="Arial Black"/>
                <a:cs typeface="Arial Black"/>
              </a:rPr>
              <a:t>знати:</a:t>
            </a:r>
            <a:endParaRPr sz="2450">
              <a:latin typeface="Arial Black"/>
              <a:cs typeface="Arial Black"/>
            </a:endParaRPr>
          </a:p>
          <a:p>
            <a:pPr marL="400050" marR="5080">
              <a:lnSpc>
                <a:spcPct val="117100"/>
              </a:lnSpc>
              <a:spcBef>
                <a:spcPts val="20"/>
              </a:spcBef>
            </a:pP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основнı</a:t>
            </a:r>
            <a:r>
              <a:rPr sz="215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концепцıї</a:t>
            </a:r>
            <a:r>
              <a:rPr sz="215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spc="1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теорıї</a:t>
            </a:r>
            <a:r>
              <a:rPr sz="215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</a:t>
            </a:r>
            <a:r>
              <a:rPr sz="215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5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в </a:t>
            </a:r>
            <a:r>
              <a:rPr sz="215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охоронı</a:t>
            </a:r>
            <a:r>
              <a:rPr sz="215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50">
              <a:latin typeface="Lucida Sans Unicode"/>
              <a:cs typeface="Lucida Sans Unicode"/>
            </a:endParaRPr>
          </a:p>
          <a:p>
            <a:pPr marL="400050">
              <a:lnSpc>
                <a:spcPct val="100000"/>
              </a:lnSpc>
              <a:spcBef>
                <a:spcPts val="440"/>
              </a:spcBef>
            </a:pP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методи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аналıзу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1991360" algn="l"/>
                <a:tab pos="3890645" algn="l"/>
                <a:tab pos="6174105" algn="l"/>
                <a:tab pos="761174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принципи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формування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маркетингових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 </a:t>
            </a:r>
            <a:r>
              <a:rPr sz="215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1592580" algn="l"/>
                <a:tab pos="3498850" algn="l"/>
                <a:tab pos="5248275" algn="l"/>
                <a:tab pos="691324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основи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фıнансового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закладами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</a:pP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етапи розробки та</a:t>
            </a:r>
            <a:r>
              <a:rPr sz="2150" spc="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реалıзацıї</a:t>
            </a:r>
            <a:r>
              <a:rPr sz="2150" spc="-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150" spc="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у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сферı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здоровʼя;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2491105" algn="l"/>
                <a:tab pos="4410710" algn="l"/>
                <a:tab pos="6475730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мıжнароднı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стандарти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медичними установами;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2034539" algn="l"/>
                <a:tab pos="4021454" algn="l"/>
                <a:tab pos="5591175" algn="l"/>
                <a:tab pos="691324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показники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ефективностı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дıяльностı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закладıв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1663700" algn="l"/>
                <a:tab pos="3505835" algn="l"/>
                <a:tab pos="5252085" algn="l"/>
                <a:tab pos="691324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правовı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особливостı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закладами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2108200" algn="l"/>
                <a:tab pos="2828925" algn="l"/>
                <a:tab pos="4145915" algn="l"/>
                <a:tab pos="6215380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соцıальнı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етичнı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особливостı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стратегıчного управлıння;</a:t>
            </a:r>
            <a:endParaRPr sz="2150">
              <a:latin typeface="Lucida Sans Unicode"/>
              <a:cs typeface="Lucida Sans Unicode"/>
            </a:endParaRPr>
          </a:p>
          <a:p>
            <a:pPr marL="400050" marR="5080">
              <a:lnSpc>
                <a:spcPct val="117100"/>
              </a:lnSpc>
              <a:tabLst>
                <a:tab pos="1850389" algn="l"/>
                <a:tab pos="2440305" algn="l"/>
                <a:tab pos="4074795" algn="l"/>
                <a:tab pos="4796790" algn="l"/>
                <a:tab pos="6613525" algn="l"/>
                <a:tab pos="7248525" algn="l"/>
              </a:tabLst>
            </a:pP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виклики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тенденцıї,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що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впливають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ринок </a:t>
            </a:r>
            <a:r>
              <a:rPr sz="215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15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послуг.</a:t>
            </a:r>
            <a:endParaRPr sz="21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435238"/>
            <a:ext cx="14880789" cy="85176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145" y="202718"/>
            <a:ext cx="276749" cy="10734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16000" y="252297"/>
            <a:ext cx="502031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50" dirty="0"/>
              <a:t>Загальнı</a:t>
            </a:r>
            <a:r>
              <a:rPr sz="3000" spc="-295" dirty="0"/>
              <a:t> </a:t>
            </a:r>
            <a:r>
              <a:rPr sz="3000" spc="-90" dirty="0"/>
              <a:t>компетентностı</a:t>
            </a:r>
            <a:endParaRPr sz="3000"/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743" y="1407398"/>
            <a:ext cx="123333" cy="123333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743" y="1873326"/>
            <a:ext cx="123333" cy="123333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743" y="2805182"/>
            <a:ext cx="123333" cy="123333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743" y="3271110"/>
            <a:ext cx="123333" cy="123333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05743" y="3737038"/>
            <a:ext cx="123333" cy="12333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05743" y="4668895"/>
            <a:ext cx="123333" cy="12333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0358" y="6844641"/>
            <a:ext cx="123333" cy="123333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70358" y="7776497"/>
            <a:ext cx="123333" cy="123333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1114491" y="1173546"/>
            <a:ext cx="11145520" cy="7792720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524510">
              <a:lnSpc>
                <a:spcPct val="100000"/>
              </a:lnSpc>
              <a:spcBef>
                <a:spcPts val="645"/>
              </a:spcBef>
            </a:pPr>
            <a:r>
              <a:rPr sz="26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560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проведення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дослıджень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вıдповıдному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рıвнı.</a:t>
            </a:r>
            <a:endParaRPr sz="2600">
              <a:latin typeface="Lucida Sans Unicode"/>
              <a:cs typeface="Lucida Sans Unicode"/>
            </a:endParaRPr>
          </a:p>
          <a:p>
            <a:pPr marL="524510" marR="5080">
              <a:lnSpc>
                <a:spcPct val="117600"/>
              </a:lnSpc>
            </a:pPr>
            <a:r>
              <a:rPr sz="26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spc="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3.</a:t>
            </a:r>
            <a:r>
              <a:rPr sz="260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65" dirty="0">
                <a:solidFill>
                  <a:srgbClr val="0C8EB5"/>
                </a:solidFill>
                <a:latin typeface="Lucida Sans Unicode"/>
                <a:cs typeface="Lucida Sans Unicode"/>
              </a:rPr>
              <a:t>Навички</a:t>
            </a:r>
            <a:r>
              <a:rPr sz="2600" spc="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використання</a:t>
            </a:r>
            <a:r>
              <a:rPr sz="260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ıнформацıйних</a:t>
            </a:r>
            <a:r>
              <a:rPr sz="2600" spc="1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600" spc="13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комунıкацıйних технологıй.</a:t>
            </a:r>
            <a:endParaRPr sz="2600">
              <a:latin typeface="Lucida Sans Unicode"/>
              <a:cs typeface="Lucida Sans Unicode"/>
            </a:endParaRPr>
          </a:p>
          <a:p>
            <a:pPr marL="524510" marR="163830">
              <a:lnSpc>
                <a:spcPct val="117600"/>
              </a:lnSpc>
            </a:pPr>
            <a:r>
              <a:rPr sz="26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4.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мотивувати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людей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рухатися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30" dirty="0">
                <a:solidFill>
                  <a:srgbClr val="0C8EB5"/>
                </a:solidFill>
                <a:latin typeface="Lucida Sans Unicode"/>
                <a:cs typeface="Lucida Sans Unicode"/>
              </a:rPr>
              <a:t>до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спıльної</a:t>
            </a:r>
            <a:r>
              <a:rPr sz="2600" spc="-10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мети. </a:t>
            </a:r>
            <a:r>
              <a:rPr sz="26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6.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генерувати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новı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ıдеї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(креативнıсть).</a:t>
            </a:r>
            <a:endParaRPr sz="2600">
              <a:latin typeface="Lucida Sans Unicode"/>
              <a:cs typeface="Lucida Sans Unicode"/>
            </a:endParaRPr>
          </a:p>
          <a:p>
            <a:pPr marL="524510" marR="5080">
              <a:lnSpc>
                <a:spcPct val="117600"/>
              </a:lnSpc>
              <a:tabLst>
                <a:tab pos="1136650" algn="l"/>
                <a:tab pos="1627505" algn="l"/>
                <a:tab pos="3387090" algn="l"/>
                <a:tab pos="5941695" algn="l"/>
                <a:tab pos="7324090" algn="l"/>
                <a:tab pos="9349740" algn="l"/>
                <a:tab pos="10732770" algn="l"/>
              </a:tabLst>
            </a:pPr>
            <a:r>
              <a:rPr sz="26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застосовувати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здобутı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теоретичнı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знання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на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практицı.</a:t>
            </a:r>
            <a:endParaRPr sz="2600">
              <a:latin typeface="Lucida Sans Unicode"/>
              <a:cs typeface="Lucida Sans Unicode"/>
            </a:endParaRPr>
          </a:p>
          <a:p>
            <a:pPr marL="524510" marR="5080">
              <a:lnSpc>
                <a:spcPct val="117600"/>
              </a:lnSpc>
              <a:tabLst>
                <a:tab pos="1205865" algn="l"/>
                <a:tab pos="1769110" algn="l"/>
                <a:tab pos="3597910" algn="l"/>
                <a:tab pos="6121400" algn="l"/>
                <a:tab pos="7020559" algn="l"/>
                <a:tab pos="8672830" algn="l"/>
                <a:tab pos="9298305" algn="l"/>
              </a:tabLst>
            </a:pPr>
            <a:r>
              <a:rPr sz="2600" spc="80" dirty="0">
                <a:solidFill>
                  <a:srgbClr val="0C8EB5"/>
                </a:solidFill>
                <a:latin typeface="Lucida Sans Unicode"/>
                <a:cs typeface="Lucida Sans Unicode"/>
              </a:rPr>
              <a:t>ЗК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675" dirty="0">
                <a:solidFill>
                  <a:srgbClr val="0C8EB5"/>
                </a:solidFill>
                <a:latin typeface="Lucida Sans Unicode"/>
                <a:cs typeface="Lucida Sans Unicode"/>
              </a:rPr>
              <a:t>11.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презентувати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ıдеї,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стратегıї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	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результати проєктıв</a:t>
            </a:r>
            <a:r>
              <a:rPr sz="2600" spc="-1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для</a:t>
            </a:r>
            <a:r>
              <a:rPr sz="2600" spc="-1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цıльових</a:t>
            </a:r>
            <a:r>
              <a:rPr sz="2600" spc="-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аудиторıй</a:t>
            </a:r>
            <a:r>
              <a:rPr sz="2600" spc="-1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рıзного</a:t>
            </a:r>
            <a:r>
              <a:rPr sz="2600" spc="-1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типу.</a:t>
            </a:r>
            <a:endParaRPr sz="26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3345"/>
              </a:spcBef>
            </a:pPr>
            <a:r>
              <a:rPr sz="3000" spc="-70" dirty="0">
                <a:solidFill>
                  <a:srgbClr val="0C8EB5"/>
                </a:solidFill>
                <a:latin typeface="Arial Black"/>
                <a:cs typeface="Arial Black"/>
              </a:rPr>
              <a:t>Інтегративнı</a:t>
            </a:r>
            <a:r>
              <a:rPr sz="3000" spc="-30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3000" spc="-100" dirty="0">
                <a:solidFill>
                  <a:srgbClr val="0C8EB5"/>
                </a:solidFill>
                <a:latin typeface="Arial Black"/>
                <a:cs typeface="Arial Black"/>
              </a:rPr>
              <a:t>кıнцевı</a:t>
            </a:r>
            <a:r>
              <a:rPr sz="3000" spc="-29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3000" spc="-125" dirty="0">
                <a:solidFill>
                  <a:srgbClr val="0C8EB5"/>
                </a:solidFill>
                <a:latin typeface="Arial Black"/>
                <a:cs typeface="Arial Black"/>
              </a:rPr>
              <a:t>програмнı</a:t>
            </a:r>
            <a:r>
              <a:rPr sz="3000" spc="-29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3000" spc="-114" dirty="0">
                <a:solidFill>
                  <a:srgbClr val="0C8EB5"/>
                </a:solidFill>
                <a:latin typeface="Arial Black"/>
                <a:cs typeface="Arial Black"/>
              </a:rPr>
              <a:t>результати</a:t>
            </a:r>
            <a:r>
              <a:rPr sz="3000" spc="-28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3000" spc="-10" dirty="0">
                <a:solidFill>
                  <a:srgbClr val="0C8EB5"/>
                </a:solidFill>
                <a:latin typeface="Arial Black"/>
                <a:cs typeface="Arial Black"/>
              </a:rPr>
              <a:t>навчання</a:t>
            </a:r>
            <a:endParaRPr sz="3000">
              <a:latin typeface="Arial Black"/>
              <a:cs typeface="Arial Black"/>
            </a:endParaRPr>
          </a:p>
          <a:p>
            <a:pPr marL="388620" marR="5080" algn="just">
              <a:lnSpc>
                <a:spcPct val="117600"/>
              </a:lnSpc>
              <a:spcBef>
                <a:spcPts val="2845"/>
              </a:spcBef>
            </a:pPr>
            <a:r>
              <a:rPr sz="2600" spc="50" dirty="0">
                <a:solidFill>
                  <a:srgbClr val="0C8EB5"/>
                </a:solidFill>
                <a:latin typeface="Lucida Sans Unicode"/>
                <a:cs typeface="Lucida Sans Unicode"/>
              </a:rPr>
              <a:t>ПРН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5.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Планувати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дıяльнıсть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органıзацıї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6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</a:t>
            </a:r>
            <a:r>
              <a:rPr sz="26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600" spc="85" dirty="0">
                <a:solidFill>
                  <a:srgbClr val="0C8EB5"/>
                </a:solidFill>
                <a:latin typeface="Lucida Sans Unicode"/>
                <a:cs typeface="Lucida Sans Unicode"/>
              </a:rPr>
              <a:t>в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стратегıчному</a:t>
            </a:r>
            <a:r>
              <a:rPr sz="26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6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тактичному</a:t>
            </a:r>
            <a:r>
              <a:rPr sz="26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розрıзах.</a:t>
            </a:r>
            <a:endParaRPr sz="2600">
              <a:latin typeface="Lucida Sans Unicode"/>
              <a:cs typeface="Lucida Sans Unicode"/>
            </a:endParaRPr>
          </a:p>
          <a:p>
            <a:pPr marL="388620" marR="5080" algn="just">
              <a:lnSpc>
                <a:spcPct val="117600"/>
              </a:lnSpc>
            </a:pPr>
            <a:r>
              <a:rPr sz="2600" spc="50" dirty="0">
                <a:solidFill>
                  <a:srgbClr val="0C8EB5"/>
                </a:solidFill>
                <a:latin typeface="Lucida Sans Unicode"/>
                <a:cs typeface="Lucida Sans Unicode"/>
              </a:rPr>
              <a:t>ПРН</a:t>
            </a:r>
            <a:r>
              <a:rPr sz="2600" spc="3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415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2600" spc="3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Вмıти</a:t>
            </a:r>
            <a:r>
              <a:rPr sz="2600" spc="3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планувати</a:t>
            </a:r>
            <a:r>
              <a:rPr sz="2600" spc="3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ı</a:t>
            </a:r>
            <a:r>
              <a:rPr sz="2600" spc="3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здıйснювати</a:t>
            </a:r>
            <a:r>
              <a:rPr sz="2600" spc="3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ıнформацıйне,</a:t>
            </a:r>
            <a:r>
              <a:rPr sz="2600" spc="3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правове,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методичне,</a:t>
            </a:r>
            <a:r>
              <a:rPr sz="2600" spc="5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матерıальне,</a:t>
            </a:r>
            <a:r>
              <a:rPr sz="2600" spc="5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фıнансове,</a:t>
            </a:r>
            <a:r>
              <a:rPr sz="2600" spc="5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кадрове</a:t>
            </a:r>
            <a:r>
              <a:rPr sz="2600" spc="5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600" spc="5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маркетингове </a:t>
            </a:r>
            <a:r>
              <a:rPr sz="26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забезпечення</a:t>
            </a:r>
            <a:r>
              <a:rPr sz="26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ЗОЗ</a:t>
            </a:r>
            <a:r>
              <a:rPr sz="26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(пıдроздıлу</a:t>
            </a:r>
            <a:r>
              <a:rPr sz="26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600" spc="45" dirty="0">
                <a:solidFill>
                  <a:srgbClr val="0C8EB5"/>
                </a:solidFill>
                <a:latin typeface="Lucida Sans Unicode"/>
                <a:cs typeface="Lucida Sans Unicode"/>
              </a:rPr>
              <a:t>ЗОЗ).</a:t>
            </a:r>
            <a:endParaRPr sz="2600">
              <a:latin typeface="Lucida Sans Unicode"/>
              <a:cs typeface="Lucida Sans Unicode"/>
            </a:endParaRPr>
          </a:p>
        </p:txBody>
      </p:sp>
      <p:pic>
        <p:nvPicPr>
          <p:cNvPr id="15" name="object 1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0566" y="5742053"/>
            <a:ext cx="276749" cy="10734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142489"/>
            <a:ext cx="14834651" cy="114451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9203" y="489208"/>
            <a:ext cx="276749" cy="107348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845776" y="799137"/>
            <a:ext cx="4442223" cy="4152735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16000" y="538787"/>
            <a:ext cx="545592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65" dirty="0"/>
              <a:t>Спецıальнı</a:t>
            </a:r>
            <a:r>
              <a:rPr sz="3000" spc="-285" dirty="0"/>
              <a:t> </a:t>
            </a:r>
            <a:r>
              <a:rPr sz="3000" spc="-90" dirty="0"/>
              <a:t>компетентностı</a:t>
            </a:r>
            <a:endParaRPr sz="3000"/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1460" y="1434191"/>
            <a:ext cx="92714" cy="92714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460" y="2134699"/>
            <a:ext cx="92714" cy="92714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1460" y="3185462"/>
            <a:ext cx="92714" cy="9271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460" y="3535717"/>
            <a:ext cx="92714" cy="9271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460" y="4236225"/>
            <a:ext cx="92714" cy="9271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1460" y="5286988"/>
            <a:ext cx="92714" cy="92714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1460" y="6337751"/>
            <a:ext cx="92714" cy="92714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460" y="7388514"/>
            <a:ext cx="92714" cy="92713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460" y="8089023"/>
            <a:ext cx="92714" cy="92713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016000" y="1256150"/>
            <a:ext cx="11855450" cy="87693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2890" marR="5080" algn="just">
              <a:lnSpc>
                <a:spcPct val="114900"/>
              </a:lnSpc>
              <a:spcBef>
                <a:spcPts val="95"/>
              </a:spcBef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425" dirty="0">
                <a:solidFill>
                  <a:srgbClr val="0C8EB5"/>
                </a:solidFill>
                <a:latin typeface="Lucida Sans Unicode"/>
                <a:cs typeface="Lucida Sans Unicode"/>
              </a:rPr>
              <a:t>1.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обирати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використовувати</a:t>
            </a:r>
            <a:r>
              <a:rPr sz="2000" spc="254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концепцıї,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методи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25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ıнструментарıй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менеджменту,</a:t>
            </a:r>
            <a:r>
              <a:rPr sz="20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тому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числı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у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вıдповıдностı</a:t>
            </a:r>
            <a:r>
              <a:rPr sz="2000" spc="-5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50" dirty="0">
                <a:solidFill>
                  <a:srgbClr val="0C8EB5"/>
                </a:solidFill>
                <a:latin typeface="Lucida Sans Unicode"/>
                <a:cs typeface="Lucida Sans Unicode"/>
              </a:rPr>
              <a:t>до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визначених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цıлей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мıжнародних</a:t>
            </a:r>
            <a:r>
              <a:rPr sz="2000" spc="-6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стандартıв.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2.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встановлювати</a:t>
            </a:r>
            <a:r>
              <a:rPr sz="2000" spc="10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цıнностı,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бачення,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мıсıю,</a:t>
            </a:r>
            <a:r>
              <a:rPr sz="2000" spc="10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цıлı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критерıї,</a:t>
            </a:r>
            <a:r>
              <a:rPr sz="2000" spc="10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</a:t>
            </a:r>
            <a:r>
              <a:rPr sz="2000" spc="9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якими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органıзацıя</a:t>
            </a:r>
            <a:r>
              <a:rPr sz="2000" spc="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визначає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подальшı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напрями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розвитку,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розробляти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ı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реалıзовувати</a:t>
            </a:r>
            <a:r>
              <a:rPr sz="2000" spc="2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вıдповıднı </a:t>
            </a:r>
            <a:r>
              <a:rPr sz="20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стратегıї</a:t>
            </a:r>
            <a:r>
              <a:rPr sz="2000" spc="-10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9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плани.</a:t>
            </a:r>
            <a:endParaRPr sz="2000">
              <a:latin typeface="Lucida Sans Unicode"/>
              <a:cs typeface="Lucida Sans Unicode"/>
            </a:endParaRPr>
          </a:p>
          <a:p>
            <a:pPr marL="262890" algn="just">
              <a:lnSpc>
                <a:spcPct val="100000"/>
              </a:lnSpc>
              <a:spcBef>
                <a:spcPts val="360"/>
              </a:spcBef>
            </a:pPr>
            <a:r>
              <a:rPr sz="20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14" dirty="0">
                <a:solidFill>
                  <a:srgbClr val="0C8EB5"/>
                </a:solidFill>
                <a:latin typeface="Lucida Sans Unicode"/>
                <a:cs typeface="Lucida Sans Unicode"/>
              </a:rPr>
              <a:t>8.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використовувати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психологıчнı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технологıї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роботи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0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персоналом.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9.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3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аналıзувати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й</a:t>
            </a:r>
            <a:r>
              <a:rPr sz="2000" spc="3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структурувати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проблеми</a:t>
            </a:r>
            <a:r>
              <a:rPr sz="2000" spc="34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органıзацıї,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приймати</a:t>
            </a:r>
            <a:r>
              <a:rPr sz="2000" spc="33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ефективнı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управлıнськı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рıшення</a:t>
            </a:r>
            <a:r>
              <a:rPr sz="2000" spc="1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1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забезпечувати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їх</a:t>
            </a:r>
            <a:r>
              <a:rPr sz="2000" spc="1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реалıзацıю.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4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325" dirty="0">
                <a:solidFill>
                  <a:srgbClr val="0C8EB5"/>
                </a:solidFill>
                <a:latin typeface="Lucida Sans Unicode"/>
                <a:cs typeface="Lucida Sans Unicode"/>
              </a:rPr>
              <a:t>12.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до</a:t>
            </a:r>
            <a:r>
              <a:rPr sz="2000" spc="4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вироблення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ефективних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механıзмıв</a:t>
            </a:r>
            <a:r>
              <a:rPr sz="2000" spc="4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персоналом</a:t>
            </a:r>
            <a:r>
              <a:rPr sz="2000" spc="484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000" spc="4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ЗОЗ,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планування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потреби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1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ıнших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працıвниках,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забезпечення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їх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соцıального </a:t>
            </a:r>
            <a:r>
              <a:rPr sz="20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захисту,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розвитку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безпеки.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315" dirty="0">
                <a:solidFill>
                  <a:srgbClr val="0C8EB5"/>
                </a:solidFill>
                <a:latin typeface="Lucida Sans Unicode"/>
                <a:cs typeface="Lucida Sans Unicode"/>
              </a:rPr>
              <a:t>13.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забезпечувати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ефективне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управлıння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фıнансовими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ресурсами</a:t>
            </a:r>
            <a:r>
              <a:rPr sz="2000" spc="18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20" dirty="0">
                <a:solidFill>
                  <a:srgbClr val="0C8EB5"/>
                </a:solidFill>
                <a:latin typeface="Lucida Sans Unicode"/>
                <a:cs typeface="Lucida Sans Unicode"/>
              </a:rPr>
              <a:t>ЗОЗ,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планувати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потребу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послугах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ресурсах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урахуванням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чинникıв</a:t>
            </a:r>
            <a:r>
              <a:rPr sz="2000" spc="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зовнıшнього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внутрıшнього</a:t>
            </a:r>
            <a:r>
              <a:rPr sz="2000" spc="-5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середовища.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85" dirty="0">
                <a:solidFill>
                  <a:srgbClr val="0C8EB5"/>
                </a:solidFill>
                <a:latin typeface="Lucida Sans Unicode"/>
                <a:cs typeface="Lucida Sans Unicode"/>
              </a:rPr>
              <a:t>14.</a:t>
            </a:r>
            <a:r>
              <a:rPr sz="2000" spc="12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Здатнıсть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розробляти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варıанти</a:t>
            </a:r>
            <a:r>
              <a:rPr sz="2000" spc="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стратегıй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на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ринку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охорони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здоровʼя,</a:t>
            </a:r>
            <a:r>
              <a:rPr sz="2000" spc="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полıтик</a:t>
            </a:r>
            <a:r>
              <a:rPr sz="2000" spc="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якостı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надання</a:t>
            </a:r>
            <a:r>
              <a:rPr sz="2000" spc="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медичних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послуг</a:t>
            </a:r>
            <a:r>
              <a:rPr sz="2000" spc="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метою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збереження</a:t>
            </a:r>
            <a:r>
              <a:rPr sz="2000" spc="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змıцнення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здоровʼя</a:t>
            </a:r>
            <a:r>
              <a:rPr sz="2000" spc="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населення</a:t>
            </a:r>
            <a:r>
              <a:rPr sz="2000" spc="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та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оцıнювати</a:t>
            </a:r>
            <a:r>
              <a:rPr sz="2000" spc="-7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20" dirty="0">
                <a:solidFill>
                  <a:srgbClr val="0C8EB5"/>
                </a:solidFill>
                <a:latin typeface="Lucida Sans Unicode"/>
                <a:cs typeface="Lucida Sans Unicode"/>
              </a:rPr>
              <a:t>їх</a:t>
            </a:r>
            <a:r>
              <a:rPr sz="2000" spc="-7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ефективнıсть.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290" dirty="0">
                <a:solidFill>
                  <a:srgbClr val="0C8EB5"/>
                </a:solidFill>
                <a:latin typeface="Lucida Sans Unicode"/>
                <a:cs typeface="Lucida Sans Unicode"/>
              </a:rPr>
              <a:t>15.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Застосовувати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основнı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принципи</a:t>
            </a:r>
            <a:r>
              <a:rPr sz="2000" spc="114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функцıонування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органıзацıї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105" dirty="0">
                <a:solidFill>
                  <a:srgbClr val="0C8EB5"/>
                </a:solidFill>
                <a:latin typeface="Lucida Sans Unicode"/>
                <a:cs typeface="Lucida Sans Unicode"/>
              </a:rPr>
              <a:t>в</a:t>
            </a:r>
            <a:r>
              <a:rPr sz="2000" spc="11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господарськıй </a:t>
            </a:r>
            <a:r>
              <a:rPr sz="2000" spc="-40" dirty="0">
                <a:solidFill>
                  <a:srgbClr val="0C8EB5"/>
                </a:solidFill>
                <a:latin typeface="Lucida Sans Unicode"/>
                <a:cs typeface="Lucida Sans Unicode"/>
              </a:rPr>
              <a:t>дıяльностı,</a:t>
            </a:r>
            <a:r>
              <a:rPr sz="20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маркетингу,</a:t>
            </a:r>
            <a:r>
              <a:rPr sz="20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45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фıнансах</a:t>
            </a:r>
            <a:r>
              <a:rPr sz="20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8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управлıннı.</a:t>
            </a:r>
            <a:endParaRPr sz="2000">
              <a:latin typeface="Lucida Sans Unicode"/>
              <a:cs typeface="Lucida Sans Unicode"/>
            </a:endParaRPr>
          </a:p>
          <a:p>
            <a:pPr marL="262890" marR="5080" algn="just">
              <a:lnSpc>
                <a:spcPct val="114900"/>
              </a:lnSpc>
            </a:pP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СК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285" dirty="0">
                <a:solidFill>
                  <a:srgbClr val="0C8EB5"/>
                </a:solidFill>
                <a:latin typeface="Lucida Sans Unicode"/>
                <a:cs typeface="Lucida Sans Unicode"/>
              </a:rPr>
              <a:t>16.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Застосовувати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знання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про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органıзацıю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та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фıнансування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медичної</a:t>
            </a:r>
            <a:r>
              <a:rPr sz="2000" spc="-30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dirty="0">
                <a:solidFill>
                  <a:srgbClr val="0C8EB5"/>
                </a:solidFill>
                <a:latin typeface="Lucida Sans Unicode"/>
                <a:cs typeface="Lucida Sans Unicode"/>
              </a:rPr>
              <a:t>допомоги</a:t>
            </a:r>
            <a:r>
              <a:rPr sz="2000" spc="-35" dirty="0">
                <a:solidFill>
                  <a:srgbClr val="0C8EB5"/>
                </a:solidFill>
                <a:latin typeface="Lucida Sans Unicode"/>
                <a:cs typeface="Lucida Sans Unicode"/>
              </a:rPr>
              <a:t>  </a:t>
            </a:r>
            <a:r>
              <a:rPr sz="2000" spc="-25" dirty="0">
                <a:solidFill>
                  <a:srgbClr val="0C8EB5"/>
                </a:solidFill>
                <a:latin typeface="Lucida Sans Unicode"/>
                <a:cs typeface="Lucida Sans Unicode"/>
              </a:rPr>
              <a:t>на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комплекснıй</a:t>
            </a:r>
            <a:r>
              <a:rPr sz="2000" spc="-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20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основı.</a:t>
            </a:r>
            <a:endParaRPr sz="20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260"/>
              </a:spcBef>
            </a:pPr>
            <a:endParaRPr sz="2000">
              <a:latin typeface="Lucida Sans Unicode"/>
              <a:cs typeface="Lucida Sans Unicode"/>
            </a:endParaRPr>
          </a:p>
          <a:p>
            <a:pPr marL="12700" marR="4282440">
              <a:lnSpc>
                <a:spcPct val="114599"/>
              </a:lnSpc>
              <a:spcBef>
                <a:spcPts val="5"/>
              </a:spcBef>
            </a:pPr>
            <a:r>
              <a:rPr sz="2400" spc="-100" dirty="0">
                <a:solidFill>
                  <a:srgbClr val="FFFFFF"/>
                </a:solidFill>
                <a:latin typeface="Arial Black"/>
                <a:cs typeface="Arial Black"/>
              </a:rPr>
              <a:t>Пıдготовлено</a:t>
            </a:r>
            <a:r>
              <a:rPr sz="2400" spc="-2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завıдувачем</a:t>
            </a:r>
            <a:r>
              <a:rPr sz="2400" spc="-2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0" dirty="0">
                <a:solidFill>
                  <a:srgbClr val="FFFFFF"/>
                </a:solidFill>
                <a:latin typeface="Arial Black"/>
                <a:cs typeface="Arial Black"/>
              </a:rPr>
              <a:t>кафедри </a:t>
            </a:r>
            <a:r>
              <a:rPr sz="2400" spc="-95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40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8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r>
              <a:rPr sz="24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220" dirty="0">
                <a:solidFill>
                  <a:srgbClr val="FFFFFF"/>
                </a:solidFill>
                <a:latin typeface="Arial Black"/>
                <a:cs typeface="Arial Black"/>
              </a:rPr>
              <a:t>Юлıєю</a:t>
            </a:r>
            <a:r>
              <a:rPr sz="2400" spc="-2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 Black"/>
                <a:cs typeface="Arial Black"/>
              </a:rPr>
              <a:t>ГОЛОВЧУК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974</Words>
  <Application>Microsoft Macintosh PowerPoint</Application>
  <PresentationFormat>Произвольный</PresentationFormat>
  <Paragraphs>77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Arial Black</vt:lpstr>
      <vt:lpstr>Lucida Sans Unicode</vt:lpstr>
      <vt:lpstr>Office Theme</vt:lpstr>
      <vt:lpstr>Презентация PowerPoint</vt:lpstr>
      <vt:lpstr>Галузь знань, спецıальнıсть, освıтнıй рıвень</vt:lpstr>
      <vt:lpstr>Інформацıйний обсяг навчальної</vt:lpstr>
      <vt:lpstr>Мета та завдання навчальної дисциплıни</vt:lpstr>
      <vt:lpstr>Структура навчальної дисциплıни</vt:lpstr>
      <vt:lpstr>Результати навчання для дисциплıни</vt:lpstr>
      <vt:lpstr>Загальнı компетентностı</vt:lpstr>
      <vt:lpstr>Спецıальнı компетентностı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Copy of Copy of Copy of Copy of Copy of About our Company Presentation</dc:title>
  <dc:creator>Модератор кафедри менеджменту та маркетингу</dc:creator>
  <cp:keywords>DAGTJ8cqxvg,BAGSaDIrACw</cp:keywords>
  <cp:lastModifiedBy>Microsoft Office User</cp:lastModifiedBy>
  <cp:revision>2</cp:revision>
  <dcterms:created xsi:type="dcterms:W3CDTF">2025-09-09T17:45:29Z</dcterms:created>
  <dcterms:modified xsi:type="dcterms:W3CDTF">2025-09-09T17:45:59Z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2024-10-10T00:00:00Z</vt:filetime>
  </property>
  <property fmtid="{D5CDD505-2E9C-101B-9397-08002B2CF9AE}" pid="3" name="Creator">
    <vt:lpwstr>Canva</vt:lpwstr>
  </property>
  <property fmtid="{D5CDD505-2E9C-101B-9397-08002B2CF9AE}" pid="4" name="LastSaved">
    <vt:filetime>2025-09-09T00:00:00Z</vt:filetime>
  </property>
  <property fmtid="{D5CDD505-2E9C-101B-9397-08002B2CF9AE}" pid="5" name="Producer">
    <vt:lpwstr>Canva</vt:lpwstr>
  </property>
</Properties>
</file>