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7" r:id="rId9"/>
    <p:sldId id="268" r:id="rId10"/>
    <p:sldId id="272" r:id="rId11"/>
    <p:sldId id="263" r:id="rId12"/>
    <p:sldId id="269" r:id="rId13"/>
    <p:sldId id="271" r:id="rId14"/>
    <p:sldId id="264" r:id="rId15"/>
    <p:sldId id="270" r:id="rId16"/>
    <p:sldId id="26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99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12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12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AF736-E018-4F03-8285-4D07F7A9A5CA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17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3AE15-485E-4CB7-89E9-33ACDC7EFA3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41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150A5-47A8-40DA-BD2D-D3120B26457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105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9EEFC-D0CC-479C-9869-518C5B70EFF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265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ECDA5-0D1E-48BB-BBBA-3DAAAE0C60B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82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1B51A-39BB-48AC-9EDD-9B167D4DA540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063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A065C-A06A-4A4D-B2F2-36A8F459AE07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8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9AAF1-47BE-4BD4-9B69-7B13156ED0D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266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4536C-DB3E-44C9-A9A4-4A352AB36C7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868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0A896-3459-4E51-98A0-C719BC9ED77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08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541C0-D8E6-4057-AD96-14232C07CDFA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127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75FCF2-96BC-4607-81B8-C7A1C41026CF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24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24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24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FFCC"/>
                </a:solidFill>
              </a:endParaRPr>
            </a:p>
          </p:txBody>
        </p:sp>
        <p:sp>
          <p:nvSpPr>
            <p:cNvPr id="1024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FFCC"/>
                </a:solidFill>
              </a:endParaRPr>
            </a:p>
          </p:txBody>
        </p:sp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9999"/>
                </a:solidFill>
              </a:endParaRPr>
            </a:p>
          </p:txBody>
        </p:sp>
        <p:sp>
          <p:nvSpPr>
            <p:cNvPr id="1025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FFFFCC"/>
                </a:solidFill>
              </a:endParaRPr>
            </a:p>
          </p:txBody>
        </p:sp>
        <p:sp>
          <p:nvSpPr>
            <p:cNvPr id="1025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25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9999"/>
                </a:solidFill>
              </a:endParaRPr>
            </a:p>
          </p:txBody>
        </p:sp>
        <p:sp>
          <p:nvSpPr>
            <p:cNvPr id="1025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9999"/>
                </a:solidFill>
              </a:endParaRPr>
            </a:p>
          </p:txBody>
        </p:sp>
      </p:grpSp>
      <p:sp>
        <p:nvSpPr>
          <p:cNvPr id="2053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4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5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78416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8000" contrast="-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74"/>
            <a:ext cx="9144000" cy="686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4328" y="2204864"/>
            <a:ext cx="7959360" cy="230124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Дисципл</a:t>
            </a:r>
            <a:r>
              <a:rPr lang="uk-UA" sz="24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і</a:t>
            </a:r>
            <a:r>
              <a:rPr lang="ru-RU" sz="24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на:</a:t>
            </a:r>
            <a:r>
              <a:rPr lang="ru-RU" sz="2400" b="1" dirty="0" smtClean="0">
                <a:solidFill>
                  <a:schemeClr val="tx2">
                    <a:lumMod val="90000"/>
                  </a:schemeClr>
                </a:solidFill>
                <a:effectLst/>
                <a:latin typeface="Times New Roman"/>
                <a:ea typeface="MS Mincho"/>
              </a:rPr>
              <a:t/>
            </a:r>
            <a:br>
              <a:rPr lang="ru-RU" sz="2400" b="1" dirty="0" smtClean="0">
                <a:solidFill>
                  <a:schemeClr val="tx2">
                    <a:lumMod val="90000"/>
                  </a:schemeClr>
                </a:solidFill>
                <a:effectLst/>
                <a:latin typeface="Times New Roman"/>
                <a:ea typeface="MS Mincho"/>
              </a:rPr>
            </a:br>
            <a:r>
              <a:rPr lang="ru-RU" sz="24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«</a:t>
            </a:r>
            <a:r>
              <a:rPr lang="ru-RU" sz="3200" b="1" dirty="0" err="1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Масаж</a:t>
            </a:r>
            <a:r>
              <a:rPr lang="ru-RU" sz="32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загальний</a:t>
            </a:r>
            <a:r>
              <a:rPr lang="ru-RU" sz="3200" b="1" dirty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 і </a:t>
            </a:r>
            <a:r>
              <a:rPr lang="ru-RU" sz="3200" b="1" dirty="0" err="1">
                <a:solidFill>
                  <a:schemeClr val="bg1"/>
                </a:solidFill>
                <a:effectLst/>
                <a:latin typeface="Times New Roman"/>
                <a:ea typeface="MS Mincho"/>
              </a:rPr>
              <a:t>самомасаж</a:t>
            </a:r>
            <a:r>
              <a:rPr lang="ru-RU" sz="32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. </a:t>
            </a:r>
            <a:br>
              <a:rPr lang="ru-RU" sz="32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</a:br>
            <a:r>
              <a:rPr lang="ru-RU" sz="3200" b="1" dirty="0" err="1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Лікувально-реаб</a:t>
            </a:r>
            <a:r>
              <a:rPr lang="uk-UA" sz="3200" b="1" dirty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і</a:t>
            </a:r>
            <a:r>
              <a:rPr lang="ru-RU" sz="3200" b="1" dirty="0" err="1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літаційний</a:t>
            </a:r>
            <a:r>
              <a:rPr lang="ru-RU" sz="3200" b="1" dirty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масаж</a:t>
            </a:r>
            <a:r>
              <a:rPr lang="ru-RU" sz="3200" b="1" dirty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. </a:t>
            </a:r>
            <a:r>
              <a:rPr lang="ru-RU" sz="32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/>
            </a:r>
            <a:br>
              <a:rPr lang="ru-RU" sz="32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</a:br>
            <a:r>
              <a:rPr lang="ru-RU" sz="3200" b="1" dirty="0" err="1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Спортивний</a:t>
            </a:r>
            <a:r>
              <a:rPr lang="ru-RU" sz="32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масаж</a:t>
            </a:r>
            <a:r>
              <a:rPr lang="ru-RU" sz="3200" b="1" dirty="0" smtClean="0">
                <a:solidFill>
                  <a:schemeClr val="bg1"/>
                </a:solidFill>
                <a:effectLst/>
                <a:latin typeface="Times New Roman"/>
                <a:ea typeface="MS Mincho"/>
              </a:rPr>
              <a:t>»</a:t>
            </a:r>
            <a:endParaRPr lang="ru-RU" sz="32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51520" y="188640"/>
            <a:ext cx="8496944" cy="11967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 smtClean="0">
                <a:solidFill>
                  <a:schemeClr val="bg1"/>
                </a:solidFill>
                <a:latin typeface="Times New Roman"/>
                <a:ea typeface="MS Mincho"/>
                <a:cs typeface="Times New Roman"/>
              </a:rPr>
              <a:t>Вінницький національний медичний університет </a:t>
            </a:r>
          </a:p>
          <a:p>
            <a:r>
              <a:rPr lang="uk-UA" sz="2400" b="1" dirty="0" smtClean="0">
                <a:solidFill>
                  <a:schemeClr val="bg1"/>
                </a:solidFill>
                <a:latin typeface="Times New Roman"/>
                <a:ea typeface="MS Mincho"/>
                <a:cs typeface="Times New Roman"/>
              </a:rPr>
              <a:t>ім. </a:t>
            </a:r>
            <a:r>
              <a:rPr lang="uk-UA" sz="2400" b="1" dirty="0" err="1" smtClean="0">
                <a:solidFill>
                  <a:schemeClr val="bg1"/>
                </a:solidFill>
                <a:latin typeface="Times New Roman"/>
                <a:ea typeface="MS Mincho"/>
                <a:cs typeface="Times New Roman"/>
              </a:rPr>
              <a:t>М.І.Пирогова</a:t>
            </a:r>
            <a:endParaRPr lang="ru-RU" sz="1600" b="1" dirty="0" smtClean="0">
              <a:solidFill>
                <a:schemeClr val="bg1"/>
              </a:solidFill>
              <a:latin typeface="Courier New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Кафедра спортивної </a:t>
            </a:r>
            <a:r>
              <a:rPr lang="uk-UA" sz="2000" b="1" dirty="0">
                <a:solidFill>
                  <a:schemeClr val="bg1"/>
                </a:solidFill>
                <a:latin typeface="Times New Roman"/>
                <a:ea typeface="Times New Roman"/>
              </a:rPr>
              <a:t>м</a:t>
            </a:r>
            <a:r>
              <a:rPr lang="ru-RU" sz="2000" b="1" dirty="0" err="1">
                <a:solidFill>
                  <a:schemeClr val="bg1"/>
                </a:solidFill>
                <a:latin typeface="Times New Roman"/>
                <a:ea typeface="Times New Roman"/>
              </a:rPr>
              <a:t>едицини</a:t>
            </a:r>
            <a:r>
              <a:rPr lang="ru-RU" sz="2000" b="1" dirty="0">
                <a:solidFill>
                  <a:schemeClr val="bg1"/>
                </a:solidFill>
                <a:latin typeface="Times New Roman"/>
                <a:ea typeface="Times New Roman"/>
              </a:rPr>
              <a:t>, </a:t>
            </a:r>
            <a:r>
              <a:rPr lang="ru-RU" sz="2000" b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/>
                <a:ea typeface="Times New Roman"/>
              </a:rPr>
              <a:t>фізичного</a:t>
            </a:r>
            <a:r>
              <a:rPr lang="ru-RU" sz="2000" b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/>
                <a:ea typeface="Times New Roman"/>
              </a:rPr>
              <a:t>виховання</a:t>
            </a:r>
            <a:r>
              <a:rPr lang="ru-RU" sz="2000" b="1" dirty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Times New Roman"/>
                <a:ea typeface="Times New Roman"/>
              </a:rPr>
              <a:t> та </a:t>
            </a:r>
            <a:r>
              <a:rPr lang="ru-RU" sz="2000" b="1" dirty="0" err="1">
                <a:solidFill>
                  <a:schemeClr val="bg1"/>
                </a:solidFill>
                <a:latin typeface="Times New Roman"/>
                <a:ea typeface="Times New Roman"/>
              </a:rPr>
              <a:t>реабілітації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B113BCD-8ED9-40AC-B79A-E4009E4AA308}"/>
              </a:ext>
            </a:extLst>
          </p:cNvPr>
          <p:cNvSpPr/>
          <p:nvPr/>
        </p:nvSpPr>
        <p:spPr>
          <a:xfrm>
            <a:off x="2987824" y="5070427"/>
            <a:ext cx="59926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prstClr val="white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</a:t>
            </a:r>
            <a:r>
              <a:rPr lang="ru-RU" b="1" dirty="0">
                <a:solidFill>
                  <a:prstClr val="white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solidFill>
                  <a:prstClr val="white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b="1" dirty="0">
                <a:solidFill>
                  <a:prstClr val="white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b="1" dirty="0" smtClean="0">
              <a:solidFill>
                <a:prstClr val="white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Завідувач</a:t>
            </a:r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кафедри</a:t>
            </a:r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д.б.н., проф. Сарафинюк Л.А.;</a:t>
            </a:r>
          </a:p>
          <a:p>
            <a:r>
              <a:rPr lang="ru-RU" b="1" dirty="0" err="1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Викладач</a:t>
            </a:r>
            <a:r>
              <a:rPr lang="ru-RU" b="1" dirty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доцент, </a:t>
            </a:r>
            <a:r>
              <a:rPr lang="ru-RU" b="1" dirty="0" err="1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к.фіз.вих</a:t>
            </a:r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Городецька</a:t>
            </a:r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О.О.;</a:t>
            </a:r>
          </a:p>
          <a:p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Старший </a:t>
            </a:r>
            <a:r>
              <a:rPr lang="ru-RU" b="1" dirty="0" err="1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викладач</a:t>
            </a:r>
            <a:r>
              <a:rPr lang="ru-RU" b="1" dirty="0" smtClean="0">
                <a:solidFill>
                  <a:prstClr val="white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Романенко О.І.</a:t>
            </a: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50611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01" y="0"/>
            <a:ext cx="904669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Мета </a:t>
            </a:r>
            <a:r>
              <a:rPr lang="ru-RU" sz="4400" b="1" dirty="0" err="1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дисципліни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— </a:t>
            </a:r>
            <a:r>
              <a:rPr lang="ru-RU" dirty="0" err="1"/>
              <a:t>вивчення</a:t>
            </a:r>
            <a:r>
              <a:rPr lang="ru-RU" dirty="0"/>
              <a:t> основ </a:t>
            </a:r>
            <a:r>
              <a:rPr lang="ru-RU" dirty="0" err="1" smtClean="0"/>
              <a:t>класичного</a:t>
            </a:r>
            <a:r>
              <a:rPr lang="ru-RU" dirty="0" smtClean="0"/>
              <a:t>, </a:t>
            </a:r>
            <a:r>
              <a:rPr lang="ru-RU" dirty="0" err="1" smtClean="0"/>
              <a:t>лікувально-реабілітаційного</a:t>
            </a:r>
            <a:r>
              <a:rPr lang="ru-RU" dirty="0" smtClean="0"/>
              <a:t> та спортивного </a:t>
            </a:r>
            <a:r>
              <a:rPr lang="ru-RU" dirty="0" err="1"/>
              <a:t>масажу</a:t>
            </a:r>
            <a:r>
              <a:rPr lang="ru-RU" dirty="0"/>
              <a:t>, </a:t>
            </a:r>
            <a:r>
              <a:rPr lang="ru-RU" dirty="0" err="1"/>
              <a:t>здобути</a:t>
            </a:r>
            <a:r>
              <a:rPr lang="ru-RU" dirty="0"/>
              <a:t> </a:t>
            </a:r>
            <a:r>
              <a:rPr lang="ru-RU" dirty="0" err="1"/>
              <a:t>знання</a:t>
            </a:r>
            <a:r>
              <a:rPr lang="ru-RU" dirty="0"/>
              <a:t>, набути </a:t>
            </a:r>
            <a:r>
              <a:rPr lang="ru-RU" dirty="0" err="1"/>
              <a:t>вмінь</a:t>
            </a:r>
            <a:r>
              <a:rPr lang="ru-RU" dirty="0"/>
              <a:t> і </a:t>
            </a:r>
            <a:r>
              <a:rPr lang="ru-RU" dirty="0" err="1"/>
              <a:t>практичних</a:t>
            </a:r>
            <a:r>
              <a:rPr lang="ru-RU" dirty="0"/>
              <a:t> </a:t>
            </a:r>
            <a:r>
              <a:rPr lang="ru-RU" dirty="0" err="1"/>
              <a:t>навичок</a:t>
            </a:r>
            <a:r>
              <a:rPr lang="ru-RU" dirty="0"/>
              <a:t> з </a:t>
            </a:r>
            <a:r>
              <a:rPr lang="ru-RU" dirty="0" err="1" smtClean="0"/>
              <a:t>масажу</a:t>
            </a:r>
            <a:r>
              <a:rPr lang="ru-RU" dirty="0"/>
              <a:t>.</a:t>
            </a:r>
          </a:p>
        </p:txBody>
      </p:sp>
      <p:pic>
        <p:nvPicPr>
          <p:cNvPr id="3074" name="Picture 2" descr="Лікувальний масаж спини у Львові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12976"/>
            <a:ext cx="5760640" cy="302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682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Предмет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дисципліни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dirty="0"/>
              <a:t>є </a:t>
            </a:r>
            <a:r>
              <a:rPr lang="ru-RU" dirty="0" err="1" smtClean="0"/>
              <a:t>техніки</a:t>
            </a:r>
            <a:r>
              <a:rPr lang="ru-RU" dirty="0" smtClean="0"/>
              <a:t> </a:t>
            </a:r>
            <a:r>
              <a:rPr lang="ru-RU" dirty="0" err="1" smtClean="0"/>
              <a:t>масажу</a:t>
            </a:r>
            <a:r>
              <a:rPr lang="ru-RU" dirty="0" smtClean="0"/>
              <a:t>; </a:t>
            </a:r>
            <a:r>
              <a:rPr lang="ru-RU" dirty="0" err="1" smtClean="0"/>
              <a:t>механізми</a:t>
            </a:r>
            <a:r>
              <a:rPr lang="ru-RU" dirty="0" smtClean="0"/>
              <a:t> </a:t>
            </a:r>
            <a:r>
              <a:rPr lang="ru-RU" dirty="0" err="1" smtClean="0"/>
              <a:t>впливу</a:t>
            </a:r>
            <a:r>
              <a:rPr lang="ru-RU" dirty="0" smtClean="0"/>
              <a:t> </a:t>
            </a:r>
            <a:r>
              <a:rPr lang="ru-RU" dirty="0" err="1" smtClean="0"/>
              <a:t>прийомів</a:t>
            </a:r>
            <a:r>
              <a:rPr lang="ru-RU" dirty="0" smtClean="0"/>
              <a:t> </a:t>
            </a:r>
            <a:r>
              <a:rPr lang="ru-RU" dirty="0" err="1" smtClean="0"/>
              <a:t>масажу</a:t>
            </a:r>
            <a:r>
              <a:rPr lang="ru-RU" dirty="0" smtClean="0"/>
              <a:t> на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, </a:t>
            </a:r>
            <a:r>
              <a:rPr lang="ru-RU" dirty="0" err="1" smtClean="0"/>
              <a:t>техніки</a:t>
            </a:r>
            <a:r>
              <a:rPr lang="ru-RU" dirty="0" smtClean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видів</a:t>
            </a:r>
            <a:r>
              <a:rPr lang="ru-RU" dirty="0"/>
              <a:t> </a:t>
            </a:r>
            <a:r>
              <a:rPr lang="ru-RU" dirty="0" err="1"/>
              <a:t>масажу</a:t>
            </a:r>
            <a:r>
              <a:rPr lang="ru-RU" dirty="0"/>
              <a:t> </a:t>
            </a:r>
            <a:r>
              <a:rPr lang="ru-RU" dirty="0" err="1"/>
              <a:t>загального</a:t>
            </a:r>
            <a:r>
              <a:rPr lang="ru-RU" dirty="0"/>
              <a:t> і спортивного, яке </a:t>
            </a:r>
            <a:r>
              <a:rPr lang="ru-RU" dirty="0" err="1"/>
              <a:t>базується</a:t>
            </a:r>
            <a:r>
              <a:rPr lang="ru-RU" dirty="0"/>
              <a:t> на анатомо-</a:t>
            </a:r>
            <a:r>
              <a:rPr lang="ru-RU" dirty="0" err="1"/>
              <a:t>фізіологічних</a:t>
            </a:r>
            <a:r>
              <a:rPr lang="ru-RU" dirty="0"/>
              <a:t> та </a:t>
            </a:r>
            <a:r>
              <a:rPr lang="ru-RU" dirty="0" err="1"/>
              <a:t>клініко-морфологічних</a:t>
            </a:r>
            <a:r>
              <a:rPr lang="ru-RU" dirty="0"/>
              <a:t> </a:t>
            </a:r>
            <a:r>
              <a:rPr lang="ru-RU" dirty="0" err="1"/>
              <a:t>особливостях</a:t>
            </a:r>
            <a:r>
              <a:rPr lang="ru-RU" dirty="0"/>
              <a:t> </a:t>
            </a:r>
            <a:r>
              <a:rPr lang="ru-RU" dirty="0" err="1"/>
              <a:t>будови</a:t>
            </a:r>
            <a:r>
              <a:rPr lang="ru-RU" dirty="0"/>
              <a:t>, </a:t>
            </a:r>
            <a:r>
              <a:rPr lang="ru-RU" dirty="0" err="1"/>
              <a:t>структури</a:t>
            </a:r>
            <a:r>
              <a:rPr lang="ru-RU" dirty="0"/>
              <a:t> та </a:t>
            </a:r>
            <a:r>
              <a:rPr lang="ru-RU" dirty="0" err="1"/>
              <a:t>функцій</a:t>
            </a:r>
            <a:r>
              <a:rPr lang="ru-RU" dirty="0"/>
              <a:t> </a:t>
            </a:r>
            <a:r>
              <a:rPr lang="ru-RU" dirty="0" err="1"/>
              <a:t>організму</a:t>
            </a:r>
            <a:r>
              <a:rPr lang="ru-RU" dirty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18795"/>
            <a:ext cx="3459405" cy="1813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379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6707088" cy="1371600"/>
          </a:xfrm>
        </p:spPr>
        <p:txBody>
          <a:bodyPr/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дисципліни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/>
          </a:bodyPr>
          <a:lstStyle/>
          <a:p>
            <a:r>
              <a:rPr lang="ru-RU" dirty="0" err="1"/>
              <a:t>Ознайомити</a:t>
            </a:r>
            <a:r>
              <a:rPr lang="ru-RU" dirty="0"/>
              <a:t> </a:t>
            </a:r>
            <a:r>
              <a:rPr lang="ru-RU" dirty="0" err="1"/>
              <a:t>студентів</a:t>
            </a:r>
            <a:r>
              <a:rPr lang="ru-RU" dirty="0"/>
              <a:t> з </a:t>
            </a:r>
            <a:r>
              <a:rPr lang="ru-RU" dirty="0" err="1"/>
              <a:t>поняттям</a:t>
            </a:r>
            <a:r>
              <a:rPr lang="ru-RU" dirty="0"/>
              <a:t> </a:t>
            </a:r>
            <a:r>
              <a:rPr lang="ru-RU" dirty="0" err="1"/>
              <a:t>масажу</a:t>
            </a:r>
            <a:r>
              <a:rPr lang="ru-RU" dirty="0"/>
              <a:t>, </a:t>
            </a:r>
            <a:r>
              <a:rPr lang="ru-RU" dirty="0" err="1"/>
              <a:t>його</a:t>
            </a:r>
            <a:r>
              <a:rPr lang="ru-RU" dirty="0"/>
              <a:t> формами, видами та </a:t>
            </a:r>
            <a:r>
              <a:rPr lang="ru-RU" dirty="0" err="1"/>
              <a:t>класифікацією</a:t>
            </a:r>
            <a:r>
              <a:rPr lang="ru-RU" dirty="0"/>
              <a:t>; </a:t>
            </a:r>
            <a:r>
              <a:rPr lang="ru-RU" dirty="0" err="1"/>
              <a:t>сприяти</a:t>
            </a:r>
            <a:r>
              <a:rPr lang="ru-RU" dirty="0"/>
              <a:t> </a:t>
            </a:r>
            <a:r>
              <a:rPr lang="ru-RU" dirty="0" err="1"/>
              <a:t>засвоєнню</a:t>
            </a:r>
            <a:r>
              <a:rPr lang="ru-RU" dirty="0"/>
              <a:t> </a:t>
            </a:r>
            <a:r>
              <a:rPr lang="ru-RU" dirty="0" err="1"/>
              <a:t>сучасних</a:t>
            </a:r>
            <a:r>
              <a:rPr lang="ru-RU" dirty="0"/>
              <a:t> </a:t>
            </a:r>
            <a:r>
              <a:rPr lang="ru-RU" dirty="0" err="1"/>
              <a:t>знань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гігієнічного</a:t>
            </a:r>
            <a:r>
              <a:rPr lang="ru-RU" dirty="0"/>
              <a:t>, </a:t>
            </a:r>
            <a:r>
              <a:rPr lang="ru-RU" dirty="0" err="1"/>
              <a:t>фізіологічного</a:t>
            </a:r>
            <a:r>
              <a:rPr lang="ru-RU" dirty="0"/>
              <a:t> та медико-</a:t>
            </a:r>
            <a:r>
              <a:rPr lang="ru-RU" dirty="0" err="1"/>
              <a:t>біологічного</a:t>
            </a:r>
            <a:r>
              <a:rPr lang="ru-RU" dirty="0"/>
              <a:t> </a:t>
            </a:r>
            <a:r>
              <a:rPr lang="ru-RU" dirty="0" err="1"/>
              <a:t>аспектів</a:t>
            </a:r>
            <a:r>
              <a:rPr lang="ru-RU" dirty="0"/>
              <a:t> </a:t>
            </a:r>
            <a:r>
              <a:rPr lang="ru-RU" dirty="0" err="1"/>
              <a:t>класичного</a:t>
            </a:r>
            <a:r>
              <a:rPr lang="ru-RU" dirty="0"/>
              <a:t> </a:t>
            </a:r>
            <a:r>
              <a:rPr lang="ru-RU" dirty="0" err="1" smtClean="0"/>
              <a:t>масажу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err="1"/>
              <a:t>Сприяти</a:t>
            </a:r>
            <a:r>
              <a:rPr lang="ru-RU" dirty="0"/>
              <a:t> </a:t>
            </a:r>
            <a:r>
              <a:rPr lang="ru-RU" dirty="0" err="1"/>
              <a:t>опануванню</a:t>
            </a:r>
            <a:r>
              <a:rPr lang="ru-RU" dirty="0"/>
              <a:t> </a:t>
            </a:r>
            <a:r>
              <a:rPr lang="ru-RU" dirty="0" err="1"/>
              <a:t>техніки</a:t>
            </a:r>
            <a:r>
              <a:rPr lang="ru-RU" dirty="0"/>
              <a:t> </a:t>
            </a:r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основних</a:t>
            </a:r>
            <a:r>
              <a:rPr lang="ru-RU" dirty="0"/>
              <a:t> та </a:t>
            </a:r>
            <a:r>
              <a:rPr lang="ru-RU" dirty="0" err="1"/>
              <a:t>допоміжних</a:t>
            </a:r>
            <a:r>
              <a:rPr lang="ru-RU" dirty="0"/>
              <a:t> </a:t>
            </a:r>
            <a:r>
              <a:rPr lang="ru-RU" dirty="0" err="1"/>
              <a:t>прийомів</a:t>
            </a:r>
            <a:r>
              <a:rPr lang="ru-RU" dirty="0"/>
              <a:t> </a:t>
            </a:r>
            <a:r>
              <a:rPr lang="ru-RU" dirty="0" err="1"/>
              <a:t>масажу</a:t>
            </a:r>
            <a:r>
              <a:rPr lang="ru-RU" dirty="0"/>
              <a:t> </a:t>
            </a:r>
            <a:r>
              <a:rPr lang="ru-RU" dirty="0" err="1"/>
              <a:t>відповідно</a:t>
            </a:r>
            <a:r>
              <a:rPr lang="ru-RU" dirty="0"/>
              <a:t> до зон </a:t>
            </a:r>
            <a:r>
              <a:rPr lang="ru-RU" dirty="0" err="1"/>
              <a:t>впливу</a:t>
            </a:r>
            <a:r>
              <a:rPr lang="ru-RU" dirty="0"/>
              <a:t>, </a:t>
            </a:r>
            <a:r>
              <a:rPr lang="ru-RU" dirty="0" err="1"/>
              <a:t>індивідуальних</a:t>
            </a:r>
            <a:r>
              <a:rPr lang="ru-RU" dirty="0"/>
              <a:t> </a:t>
            </a:r>
            <a:r>
              <a:rPr lang="ru-RU" dirty="0" err="1"/>
              <a:t>особливостей</a:t>
            </a:r>
            <a:r>
              <a:rPr lang="ru-RU" dirty="0"/>
              <a:t> </a:t>
            </a:r>
            <a:r>
              <a:rPr lang="ru-RU" dirty="0" err="1"/>
              <a:t>пацієнта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Сформувати</a:t>
            </a:r>
            <a:r>
              <a:rPr lang="ru-RU" dirty="0" smtClean="0"/>
              <a:t> </a:t>
            </a:r>
            <a:r>
              <a:rPr lang="ru-RU" dirty="0" err="1"/>
              <a:t>навички</a:t>
            </a:r>
            <a:r>
              <a:rPr lang="ru-RU" dirty="0"/>
              <a:t> з </a:t>
            </a:r>
            <a:r>
              <a:rPr lang="ru-RU" dirty="0" err="1"/>
              <a:t>проведення</a:t>
            </a:r>
            <a:r>
              <a:rPr lang="ru-RU" dirty="0"/>
              <a:t> методики </a:t>
            </a:r>
            <a:r>
              <a:rPr lang="ru-RU" dirty="0" err="1"/>
              <a:t>місцевого</a:t>
            </a:r>
            <a:r>
              <a:rPr lang="ru-RU" dirty="0"/>
              <a:t> і </a:t>
            </a:r>
            <a:r>
              <a:rPr lang="ru-RU" dirty="0" err="1"/>
              <a:t>загального</a:t>
            </a:r>
            <a:r>
              <a:rPr lang="ru-RU" dirty="0"/>
              <a:t> </a:t>
            </a:r>
            <a:r>
              <a:rPr lang="ru-RU" dirty="0" err="1"/>
              <a:t>оздоровчого</a:t>
            </a:r>
            <a:r>
              <a:rPr lang="ru-RU" dirty="0"/>
              <a:t> </a:t>
            </a:r>
            <a:r>
              <a:rPr lang="ru-RU" dirty="0" err="1"/>
              <a:t>масажу</a:t>
            </a:r>
            <a:r>
              <a:rPr lang="ru-RU" dirty="0"/>
              <a:t> та </a:t>
            </a:r>
            <a:r>
              <a:rPr lang="ru-RU" dirty="0" err="1"/>
              <a:t>самомасажу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Сприяти</a:t>
            </a:r>
            <a:r>
              <a:rPr lang="ru-RU" dirty="0" smtClean="0"/>
              <a:t> </a:t>
            </a:r>
            <a:r>
              <a:rPr lang="ru-RU" dirty="0" err="1"/>
              <a:t>опануванню</a:t>
            </a:r>
            <a:r>
              <a:rPr lang="ru-RU" dirty="0"/>
              <a:t> методик </a:t>
            </a:r>
            <a:r>
              <a:rPr lang="ru-RU" dirty="0" err="1" smtClean="0"/>
              <a:t>лікувально-реабілітаційного</a:t>
            </a:r>
            <a:r>
              <a:rPr lang="ru-RU" dirty="0" smtClean="0"/>
              <a:t> </a:t>
            </a:r>
            <a:r>
              <a:rPr lang="ru-RU" dirty="0" err="1"/>
              <a:t>масажу</a:t>
            </a:r>
            <a:r>
              <a:rPr lang="ru-RU" dirty="0"/>
              <a:t> при </a:t>
            </a:r>
            <a:r>
              <a:rPr lang="ru-RU" dirty="0" err="1"/>
              <a:t>спортивних</a:t>
            </a:r>
            <a:r>
              <a:rPr lang="ru-RU" dirty="0"/>
              <a:t> травмах</a:t>
            </a:r>
            <a:r>
              <a:rPr lang="ru-RU" dirty="0" smtClean="0"/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274907"/>
            <a:ext cx="3749353" cy="14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3642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715200" cy="13716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результаті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вивчення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навчальної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дисципліни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студент повинен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78112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методику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таційного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спортивного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оздоровчого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спортивного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прийоми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ділянках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сеанс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лікувально-реабілітаціного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оздоровчого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спортивного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8722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76" y="-297"/>
            <a:ext cx="9047248" cy="6858594"/>
          </a:xfrm>
          <a:prstGeom prst="rect">
            <a:avLst/>
          </a:prstGeom>
          <a:effectLst>
            <a:reflection stA="99000" endPos="65000" dist="508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467600" cy="1143000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</a:pPr>
            <a:r>
              <a:rPr lang="uk-UA" sz="2400" dirty="0">
                <a:solidFill>
                  <a:srgbClr val="C00000"/>
                </a:solidFill>
                <a:latin typeface="Times New Roman"/>
                <a:ea typeface="MS Mincho"/>
                <a:cs typeface="Times New Roman"/>
              </a:rPr>
              <a:t>ТЕМАТИЧНИЙ ПЛАН </a:t>
            </a:r>
            <a:r>
              <a:rPr lang="uk-UA" sz="2400" dirty="0" smtClean="0">
                <a:solidFill>
                  <a:srgbClr val="C00000"/>
                </a:solidFill>
                <a:latin typeface="Times New Roman"/>
                <a:ea typeface="MS Mincho"/>
                <a:cs typeface="Times New Roman"/>
              </a:rPr>
              <a:t>ЛЕКЦІЙНИХ</a:t>
            </a:r>
            <a:br>
              <a:rPr lang="uk-UA" sz="2400" dirty="0" smtClean="0">
                <a:solidFill>
                  <a:srgbClr val="C00000"/>
                </a:solidFill>
                <a:latin typeface="Times New Roman"/>
                <a:ea typeface="MS Mincho"/>
                <a:cs typeface="Times New Roman"/>
              </a:rPr>
            </a:br>
            <a:r>
              <a:rPr lang="uk-UA" sz="2400" dirty="0" smtClean="0">
                <a:solidFill>
                  <a:srgbClr val="C00000"/>
                </a:solidFill>
                <a:latin typeface="Times New Roman"/>
                <a:ea typeface="MS Mincho"/>
              </a:rPr>
              <a:t>занять </a:t>
            </a:r>
            <a:r>
              <a:rPr lang="uk-UA" sz="2400" dirty="0">
                <a:solidFill>
                  <a:srgbClr val="C00000"/>
                </a:solidFill>
                <a:latin typeface="Times New Roman"/>
                <a:ea typeface="MS Mincho"/>
              </a:rPr>
              <a:t>з дисципліни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2553295"/>
              </p:ext>
            </p:extLst>
          </p:nvPr>
        </p:nvGraphicFramePr>
        <p:xfrm>
          <a:off x="251520" y="1412776"/>
          <a:ext cx="8568951" cy="5040561"/>
        </p:xfrm>
        <a:graphic>
          <a:graphicData uri="http://schemas.openxmlformats.org/drawingml/2006/table">
            <a:tbl>
              <a:tblPr firstRow="1" firstCol="1" bandRow="1"/>
              <a:tblGrid>
                <a:gridCol w="828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818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83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6625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№ теми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З м і с т   теми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К-ть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аудит. годин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02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Медико-біологічні основи масажу.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02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Самомасаж та основи апаратного масажу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0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Спортивний масаж у процесі підготовки спортсменів різної спеціалізації та кваліфікації. Особливості проведення масажу юних спортсменів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6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Спортивний масаж при травмах та захворюваннях у спортсменів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60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5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Лікувально-реабілітаційний </a:t>
                      </a: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масаж при травматичних пошкодженнях опорно-рухового апарату та травмах центральної та периферичної нервової системи.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404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Лікувально-реаб</a:t>
                      </a: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і</a:t>
                      </a: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літаційний масаж</a:t>
                      </a: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 захворюваннях серцево-судинної та дихальної систем. 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 spc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060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7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Лікувально-реабілітаційний масаж</a:t>
                      </a: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при захворюваннях травної, ендокринної системи та порушенні обміну речовин. Масаж після оперативних втручань .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 spc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758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75" y="-3457029"/>
            <a:ext cx="9062967" cy="1377205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67600" cy="936104"/>
          </a:xfrm>
        </p:spPr>
        <p:txBody>
          <a:bodyPr>
            <a:normAutofit/>
          </a:bodyPr>
          <a:lstStyle/>
          <a:p>
            <a:pPr algn="ctr"/>
            <a:r>
              <a:rPr lang="uk-UA" sz="2400" dirty="0">
                <a:solidFill>
                  <a:srgbClr val="C00000"/>
                </a:solidFill>
                <a:latin typeface="Times New Roman"/>
                <a:ea typeface="MS Mincho"/>
                <a:cs typeface="Times New Roman"/>
              </a:rPr>
              <a:t>ТЕМАТИЧНИЙ ПЛАН </a:t>
            </a:r>
            <a:r>
              <a:rPr lang="uk-UA" sz="2400" dirty="0" smtClean="0">
                <a:solidFill>
                  <a:srgbClr val="C00000"/>
                </a:solidFill>
                <a:latin typeface="Times New Roman"/>
                <a:ea typeface="MS Mincho"/>
                <a:cs typeface="Times New Roman"/>
              </a:rPr>
              <a:t>ПРАКТИЧНИХ</a:t>
            </a:r>
            <a:br>
              <a:rPr lang="uk-UA" sz="2400" dirty="0" smtClean="0">
                <a:solidFill>
                  <a:srgbClr val="C00000"/>
                </a:solidFill>
                <a:latin typeface="Times New Roman"/>
                <a:ea typeface="MS Mincho"/>
                <a:cs typeface="Times New Roman"/>
              </a:rPr>
            </a:br>
            <a:r>
              <a:rPr lang="uk-UA" sz="2400" dirty="0" smtClean="0">
                <a:solidFill>
                  <a:srgbClr val="C00000"/>
                </a:solidFill>
                <a:latin typeface="Times New Roman"/>
                <a:ea typeface="MS Mincho"/>
              </a:rPr>
              <a:t>занять </a:t>
            </a:r>
            <a:r>
              <a:rPr lang="uk-UA" sz="2400" dirty="0">
                <a:solidFill>
                  <a:srgbClr val="C00000"/>
                </a:solidFill>
                <a:latin typeface="Times New Roman"/>
                <a:ea typeface="MS Mincho"/>
              </a:rPr>
              <a:t>з дисципліни</a:t>
            </a:r>
            <a:endParaRPr lang="ru-RU" sz="4400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7975524"/>
              </p:ext>
            </p:extLst>
          </p:nvPr>
        </p:nvGraphicFramePr>
        <p:xfrm>
          <a:off x="295382" y="1052736"/>
          <a:ext cx="8568952" cy="5474156"/>
        </p:xfrm>
        <a:graphic>
          <a:graphicData uri="http://schemas.openxmlformats.org/drawingml/2006/table">
            <a:tbl>
              <a:tblPr firstRow="1" firstCol="1" bandRow="1"/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44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0314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№ теми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З м і с т   теми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К-ть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аудит. годин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2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асаж</a:t>
                      </a: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види, прийоми. Алгоритм та техніка масажу.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494" marR="6149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5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Самомасаж. </a:t>
                      </a: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Правила проведення самомасажу</a:t>
                      </a:r>
                      <a:b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Самомасаж окремих ділянок тіла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2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3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Aft>
                          <a:spcPts val="600"/>
                        </a:spcAft>
                        <a:tabLst>
                          <a:tab pos="457200" algn="l"/>
                        </a:tabLs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Апаратний масаж. Вібраційний масаж. Пневмомасаж.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2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4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Спортивний масаж. Методика проведення масажу у системі тренувань спортсменів високої кваліфікації різних видів спорту.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08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5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Масаж при захворюваннях та травмах у спортсменів різних видів спорту.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16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6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Методики і техніка лікувально-реабілітаційного масажу при травмах та захворюваннях опорно-рухового апарату. Лікувальний масаж при захворюваннях і травмах периферичної і центральної нервових систем.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45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7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Методики і техніка лікувально-реабілітаційного масажу при захворюваннях серцево-судинної та дихальної систем.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49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8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Методики і техніка лікувально-реабілітаційного масажу при захворюваннях травної системи</a:t>
                      </a: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Лікувально-реабілітаційний масаж</a:t>
                      </a: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при захворюваннях травної, ендокринної системи та порушенні обміну речовин. Масаж після оперативних </a:t>
                      </a:r>
                      <a:r>
                        <a:rPr lang="uk-UA" sz="1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втручань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800" spc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494" marR="614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2528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424" y="188640"/>
            <a:ext cx="5791200" cy="831622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Масаж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66018"/>
            <a:ext cx="8435280" cy="4525963"/>
          </a:xfrm>
        </p:spPr>
        <p:txBody>
          <a:bodyPr/>
          <a:lstStyle/>
          <a:p>
            <a:pPr marL="0" lvl="0" indent="0" algn="just">
              <a:spcBef>
                <a:spcPts val="0"/>
              </a:spcBef>
              <a:buClrTx/>
              <a:buSzTx/>
              <a:buNone/>
            </a:pP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сукупність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прийомів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механічного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рефлекторного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руками, так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спеціальними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апаратами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повітряну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водну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середу з метою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1028" name="Picture 4" descr="II. МЕХАНІЗМИ ФІЗІОЛОГІЧНОЇ ДІЇ НА ОРГАНІЗМ ЛЮДИНИ. — Студопеді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8960"/>
            <a:ext cx="5622976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Купить книгу «Лікувально-реабілітаційний масаж» Д.В. Вакуленко, Л.О.  Вакуленко, О. В. Кутакова, Г. В. Прилуцька в Киеве, Украине | цены, отзывы  в интернет-магазине Book24 | ISBN 978-617-505-787-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9" t="7025" r="11986" b="27541"/>
          <a:stretch/>
        </p:blipFill>
        <p:spPr bwMode="auto">
          <a:xfrm>
            <a:off x="6128658" y="3068960"/>
            <a:ext cx="301534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16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Гуморальний вплив масажу. Вплив масажу на механо- i пропрiорецептор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3"/>
          <a:stretch/>
        </p:blipFill>
        <p:spPr bwMode="auto">
          <a:xfrm>
            <a:off x="39972" y="548680"/>
            <a:ext cx="9104028" cy="607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911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прийоми та масажні лінії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10" r="2276" b="23417"/>
          <a:stretch/>
        </p:blipFill>
        <p:spPr bwMode="auto">
          <a:xfrm>
            <a:off x="155575" y="1412776"/>
            <a:ext cx="5221990" cy="2046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Массажер &quot;ТЕТРАКОМ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9" name="Picture 5" descr="МАССАЖ – ЭФФЕКТИВНЫЙ МЕТОД ФУНКЦИОНАЛЬНОЙ ТЕРАПИИ - Болеутоляющий и  оздоровительный массаж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400" y="1401079"/>
            <a:ext cx="3657600" cy="499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9 видов массажа, которые помогут справиться с болями в шее и спине / AdM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570379"/>
            <a:ext cx="4570698" cy="239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568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масаж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700808"/>
            <a:ext cx="8352928" cy="238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indent="34290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8080"/>
              </a:buClr>
              <a:buSzPct val="75000"/>
              <a:buFontTx/>
              <a:buNone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сукупність </a:t>
            </a:r>
            <a:r>
              <a:rPr kumimoji="0" lang="uk-UA" sz="2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масажних маніпуляцій і прийомів,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які</a:t>
            </a:r>
            <a:r>
              <a:rPr lang="uk-UA" sz="2400" b="1" kern="0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kumimoji="0" lang="uk-UA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сприяють:фізичному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 вдосконаленню </a:t>
            </a:r>
            <a:r>
              <a:rPr kumimoji="0" lang="uk-UA" sz="2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спортсмена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,  </a:t>
            </a:r>
            <a:r>
              <a:rPr kumimoji="0" lang="uk-UA" sz="2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  спрямованих на боротьбу з втомою,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 підвищення </a:t>
            </a:r>
            <a:r>
              <a:rPr kumimoji="0" lang="uk-UA" sz="2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спортивної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працездатності</a:t>
            </a:r>
            <a:r>
              <a:rPr kumimoji="0" lang="uk-UA" sz="2400" b="1" i="0" u="none" strike="noStrike" kern="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і </a:t>
            </a:r>
            <a:r>
              <a:rPr kumimoji="0" lang="uk-UA" sz="2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застосовуються як лікувальний засіб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при різних </a:t>
            </a:r>
            <a:r>
              <a:rPr kumimoji="0" lang="uk-UA" sz="24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</a:rPr>
              <a:t>спортивних пошкодженнях.</a:t>
            </a:r>
          </a:p>
        </p:txBody>
      </p:sp>
      <p:pic>
        <p:nvPicPr>
          <p:cNvPr id="2050" name="Picture 2" descr="Спортивний масаж: види, прийоми і особливості. Апарати для спортивного  масаж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82864"/>
            <a:ext cx="3295650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1504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ChangeArrowheads="1"/>
          </p:cNvSpPr>
          <p:nvPr/>
        </p:nvSpPr>
        <p:spPr bwMode="auto">
          <a:xfrm>
            <a:off x="1644650" y="0"/>
            <a:ext cx="5700713" cy="355600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Показання до  спортивного масажу</a:t>
            </a:r>
          </a:p>
        </p:txBody>
      </p:sp>
      <p:sp>
        <p:nvSpPr>
          <p:cNvPr id="8195" name="Rectangle 6"/>
          <p:cNvSpPr>
            <a:spLocks noChangeArrowheads="1"/>
          </p:cNvSpPr>
          <p:nvPr/>
        </p:nvSpPr>
        <p:spPr bwMode="auto">
          <a:xfrm>
            <a:off x="179388" y="812800"/>
            <a:ext cx="1535112" cy="1258888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Для покращення функціонального стану спортсмена</a:t>
            </a:r>
          </a:p>
        </p:txBody>
      </p:sp>
      <p:sp>
        <p:nvSpPr>
          <p:cNvPr id="8196" name="Rectangle 7"/>
          <p:cNvSpPr>
            <a:spLocks noChangeArrowheads="1"/>
          </p:cNvSpPr>
          <p:nvPr/>
        </p:nvSpPr>
        <p:spPr bwMode="auto">
          <a:xfrm>
            <a:off x="1857375" y="785813"/>
            <a:ext cx="1285875" cy="1214437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Покращенняспортивної форми</a:t>
            </a:r>
          </a:p>
        </p:txBody>
      </p:sp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3286125" y="812800"/>
            <a:ext cx="1128713" cy="1187450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Ліквідація стомлення</a:t>
            </a:r>
          </a:p>
        </p:txBody>
      </p:sp>
      <p:sp>
        <p:nvSpPr>
          <p:cNvPr id="8198" name="Rectangle 9"/>
          <p:cNvSpPr>
            <a:spLocks noChangeArrowheads="1"/>
          </p:cNvSpPr>
          <p:nvPr/>
        </p:nvSpPr>
        <p:spPr bwMode="auto">
          <a:xfrm>
            <a:off x="4643438" y="812800"/>
            <a:ext cx="1296987" cy="1250950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Підвищення фізичної працездатності</a:t>
            </a:r>
          </a:p>
        </p:txBody>
      </p:sp>
      <p:sp>
        <p:nvSpPr>
          <p:cNvPr id="8199" name="Rectangle 10"/>
          <p:cNvSpPr>
            <a:spLocks noChangeArrowheads="1"/>
          </p:cNvSpPr>
          <p:nvPr/>
        </p:nvSpPr>
        <p:spPr bwMode="auto">
          <a:xfrm>
            <a:off x="6000750" y="812800"/>
            <a:ext cx="1182688" cy="1258888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Профілактика травм</a:t>
            </a:r>
          </a:p>
        </p:txBody>
      </p:sp>
      <p:sp>
        <p:nvSpPr>
          <p:cNvPr id="8200" name="Rectangle 11"/>
          <p:cNvSpPr>
            <a:spLocks noChangeArrowheads="1"/>
          </p:cNvSpPr>
          <p:nvPr/>
        </p:nvSpPr>
        <p:spPr bwMode="auto">
          <a:xfrm>
            <a:off x="7380288" y="812800"/>
            <a:ext cx="1584325" cy="1258888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Профилактика захворювань ОРА, їх луківання та реабілітація </a:t>
            </a:r>
          </a:p>
        </p:txBody>
      </p:sp>
      <p:sp>
        <p:nvSpPr>
          <p:cNvPr id="8201" name="Line 12"/>
          <p:cNvSpPr>
            <a:spLocks noChangeShapeType="1"/>
          </p:cNvSpPr>
          <p:nvPr/>
        </p:nvSpPr>
        <p:spPr bwMode="auto">
          <a:xfrm>
            <a:off x="830263" y="244475"/>
            <a:ext cx="81438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2" name="Line 13"/>
          <p:cNvSpPr>
            <a:spLocks noChangeShapeType="1"/>
          </p:cNvSpPr>
          <p:nvPr/>
        </p:nvSpPr>
        <p:spPr bwMode="auto">
          <a:xfrm>
            <a:off x="7345363" y="244475"/>
            <a:ext cx="977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3" name="Line 14"/>
          <p:cNvSpPr>
            <a:spLocks noChangeShapeType="1"/>
          </p:cNvSpPr>
          <p:nvPr/>
        </p:nvSpPr>
        <p:spPr bwMode="auto">
          <a:xfrm>
            <a:off x="820738" y="265113"/>
            <a:ext cx="0" cy="5476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4" name="Line 15"/>
          <p:cNvSpPr>
            <a:spLocks noChangeShapeType="1"/>
          </p:cNvSpPr>
          <p:nvPr/>
        </p:nvSpPr>
        <p:spPr bwMode="auto">
          <a:xfrm>
            <a:off x="8316913" y="260350"/>
            <a:ext cx="0" cy="5762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5" name="Line 16"/>
          <p:cNvSpPr>
            <a:spLocks noChangeShapeType="1"/>
          </p:cNvSpPr>
          <p:nvPr/>
        </p:nvSpPr>
        <p:spPr bwMode="auto">
          <a:xfrm>
            <a:off x="2459038" y="355600"/>
            <a:ext cx="0" cy="3651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6" name="Line 17"/>
          <p:cNvSpPr>
            <a:spLocks noChangeShapeType="1"/>
          </p:cNvSpPr>
          <p:nvPr/>
        </p:nvSpPr>
        <p:spPr bwMode="auto">
          <a:xfrm>
            <a:off x="3925888" y="355600"/>
            <a:ext cx="0" cy="3651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7" name="Line 18"/>
          <p:cNvSpPr>
            <a:spLocks noChangeShapeType="1"/>
          </p:cNvSpPr>
          <p:nvPr/>
        </p:nvSpPr>
        <p:spPr bwMode="auto">
          <a:xfrm>
            <a:off x="5229225" y="355600"/>
            <a:ext cx="0" cy="3651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8" name="Line 19"/>
          <p:cNvSpPr>
            <a:spLocks noChangeShapeType="1"/>
          </p:cNvSpPr>
          <p:nvPr/>
        </p:nvSpPr>
        <p:spPr bwMode="auto">
          <a:xfrm>
            <a:off x="6694488" y="355600"/>
            <a:ext cx="0" cy="3651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09" name="Rectangle 20"/>
          <p:cNvSpPr>
            <a:spLocks noChangeArrowheads="1"/>
          </p:cNvSpPr>
          <p:nvPr/>
        </p:nvSpPr>
        <p:spPr bwMode="auto">
          <a:xfrm>
            <a:off x="250825" y="2415292"/>
            <a:ext cx="85693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Тренувальний</a:t>
            </a:r>
            <a:r>
              <a:rPr lang="ru-RU" alt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масаж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вид спортивного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застосовується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зміцнення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м'язів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вдосконалення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фізичного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стану спортсмена в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тренування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спортсмена до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найвищих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спортивних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досягнень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короткий час та з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найменшими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затратами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фізичної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енергії</a:t>
            </a:r>
            <a:r>
              <a:rPr lang="ru-RU" alt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210" name="Rectangle 22"/>
          <p:cNvSpPr>
            <a:spLocks noChangeArrowheads="1"/>
          </p:cNvSpPr>
          <p:nvPr/>
        </p:nvSpPr>
        <p:spPr bwMode="auto">
          <a:xfrm>
            <a:off x="2000250" y="3786188"/>
            <a:ext cx="5021263" cy="269875"/>
          </a:xfrm>
          <a:prstGeom prst="rect">
            <a:avLst/>
          </a:prstGeom>
          <a:solidFill>
            <a:srgbClr val="FFFFFF"/>
          </a:solidFill>
          <a:ln w="381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Завдання</a:t>
            </a:r>
          </a:p>
        </p:txBody>
      </p:sp>
      <p:sp>
        <p:nvSpPr>
          <p:cNvPr id="8211" name="Rectangle 23"/>
          <p:cNvSpPr>
            <a:spLocks noChangeArrowheads="1"/>
          </p:cNvSpPr>
          <p:nvPr/>
        </p:nvSpPr>
        <p:spPr bwMode="auto">
          <a:xfrm>
            <a:off x="214313" y="4357688"/>
            <a:ext cx="3116262" cy="1087437"/>
          </a:xfrm>
          <a:prstGeom prst="rect">
            <a:avLst/>
          </a:prstGeom>
          <a:solidFill>
            <a:srgbClr val="FFFFFF"/>
          </a:solidFill>
          <a:ln w="381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Поліпшити стан нервово-м'язового апарату спортсмена і особливо тих м'язів, на які падає навантаження</a:t>
            </a:r>
          </a:p>
        </p:txBody>
      </p:sp>
      <p:sp>
        <p:nvSpPr>
          <p:cNvPr id="8212" name="Rectangle 24"/>
          <p:cNvSpPr>
            <a:spLocks noChangeArrowheads="1"/>
          </p:cNvSpPr>
          <p:nvPr/>
        </p:nvSpPr>
        <p:spPr bwMode="auto">
          <a:xfrm>
            <a:off x="3786188" y="4643438"/>
            <a:ext cx="2066925" cy="815975"/>
          </a:xfrm>
          <a:prstGeom prst="rect">
            <a:avLst/>
          </a:prstGeom>
          <a:solidFill>
            <a:srgbClr val="FFFFFF"/>
          </a:solidFill>
          <a:ln w="381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Підвищити спортивну працездатність</a:t>
            </a:r>
          </a:p>
        </p:txBody>
      </p:sp>
      <p:sp>
        <p:nvSpPr>
          <p:cNvPr id="8213" name="Rectangle 25"/>
          <p:cNvSpPr>
            <a:spLocks noChangeArrowheads="1"/>
          </p:cNvSpPr>
          <p:nvPr/>
        </p:nvSpPr>
        <p:spPr bwMode="auto">
          <a:xfrm>
            <a:off x="6215063" y="4500563"/>
            <a:ext cx="2597150" cy="744537"/>
          </a:xfrm>
          <a:prstGeom prst="rect">
            <a:avLst/>
          </a:prstGeom>
          <a:solidFill>
            <a:srgbClr val="FFFFFF"/>
          </a:solidFill>
          <a:ln w="381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Сприяти швидкому входженню в спортивну форму</a:t>
            </a:r>
          </a:p>
        </p:txBody>
      </p:sp>
      <p:sp>
        <p:nvSpPr>
          <p:cNvPr id="8214" name="Line 26"/>
          <p:cNvSpPr>
            <a:spLocks noChangeShapeType="1"/>
          </p:cNvSpPr>
          <p:nvPr/>
        </p:nvSpPr>
        <p:spPr bwMode="auto">
          <a:xfrm flipH="1">
            <a:off x="1143000" y="4000500"/>
            <a:ext cx="865188" cy="366713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15" name="Line 27"/>
          <p:cNvSpPr>
            <a:spLocks noChangeShapeType="1"/>
          </p:cNvSpPr>
          <p:nvPr/>
        </p:nvSpPr>
        <p:spPr bwMode="auto">
          <a:xfrm>
            <a:off x="6643688" y="4071938"/>
            <a:ext cx="1212850" cy="366712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16" name="Line 28"/>
          <p:cNvSpPr>
            <a:spLocks noChangeShapeType="1"/>
          </p:cNvSpPr>
          <p:nvPr/>
        </p:nvSpPr>
        <p:spPr bwMode="auto">
          <a:xfrm>
            <a:off x="4786313" y="4143375"/>
            <a:ext cx="0" cy="366713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</a:endParaRPr>
          </a:p>
        </p:txBody>
      </p:sp>
      <p:sp>
        <p:nvSpPr>
          <p:cNvPr id="8217" name="Rectangle 29"/>
          <p:cNvSpPr>
            <a:spLocks noChangeArrowheads="1"/>
          </p:cNvSpPr>
          <p:nvPr/>
        </p:nvSpPr>
        <p:spPr bwMode="auto">
          <a:xfrm>
            <a:off x="179388" y="5454650"/>
            <a:ext cx="864076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Font typeface="Wingdings" pitchFamily="2" charset="2"/>
              <a:buChar char="Ø"/>
            </a:pPr>
            <a:r>
              <a:rPr lang="ru-RU" altLang="ru-RU" sz="1600" b="1" dirty="0" err="1" smtClean="0">
                <a:solidFill>
                  <a:srgbClr val="000000"/>
                </a:solidFill>
              </a:rPr>
              <a:t>Тривалість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- 40-60хв.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Font typeface="Wingdings" pitchFamily="2" charset="2"/>
              <a:buChar char="Ø"/>
            </a:pPr>
            <a:r>
              <a:rPr lang="ru-RU" altLang="ru-RU" sz="1600" b="1" dirty="0" err="1" smtClean="0">
                <a:solidFill>
                  <a:srgbClr val="000000"/>
                </a:solidFill>
              </a:rPr>
              <a:t>Призначають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масаж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через 6-8 годин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після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закінчення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тренування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Font typeface="Wingdings" pitchFamily="2" charset="2"/>
              <a:buChar char="Ø"/>
            </a:pPr>
            <a:r>
              <a:rPr lang="ru-RU" altLang="ru-RU" sz="1600" b="1" dirty="0" err="1" smtClean="0">
                <a:solidFill>
                  <a:srgbClr val="000000"/>
                </a:solidFill>
              </a:rPr>
              <a:t>Закінчують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за 5-8 годин до початку нового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тренування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Font typeface="Wingdings" pitchFamily="2" charset="2"/>
              <a:buChar char="Ø"/>
            </a:pPr>
            <a:r>
              <a:rPr lang="ru-RU" altLang="ru-RU" sz="1600" b="1" dirty="0" err="1" smtClean="0">
                <a:solidFill>
                  <a:srgbClr val="000000"/>
                </a:solidFill>
              </a:rPr>
              <a:t>Додатково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застосовують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такі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засоби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як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аутогенне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тренування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,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заняття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на тренажерах,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електростимуляція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 </a:t>
            </a:r>
            <a:r>
              <a:rPr lang="ru-RU" altLang="ru-RU" sz="1600" b="1" dirty="0" err="1" smtClean="0">
                <a:solidFill>
                  <a:srgbClr val="000000"/>
                </a:solidFill>
              </a:rPr>
              <a:t>м'язів</a:t>
            </a:r>
            <a:r>
              <a:rPr lang="ru-RU" altLang="ru-RU" sz="1600" b="1" dirty="0" smtClean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6600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571184" cy="759614"/>
          </a:xfrm>
        </p:spPr>
        <p:txBody>
          <a:bodyPr>
            <a:normAutofit/>
          </a:bodyPr>
          <a:lstStyle/>
          <a:p>
            <a:pPr lvl="0" algn="ctr">
              <a:spcBef>
                <a:spcPct val="20000"/>
              </a:spcBef>
              <a:spcAft>
                <a:spcPts val="600"/>
              </a:spcAft>
            </a:pPr>
            <a:r>
              <a:rPr lang="ru-RU" sz="3200" b="1" cap="none" spc="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Реабілітаційний</a:t>
            </a:r>
            <a:r>
              <a:rPr lang="ru-RU" sz="3200" b="1" cap="none" spc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200" b="1" cap="none" spc="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масаж</a:t>
            </a:r>
            <a:endParaRPr lang="ru-RU" sz="6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713387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/>
              <a:t>−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травм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дієвий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прискорити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полегшити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знизити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втрачені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Реабілітаційний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підсилює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кровотік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нормалізує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тонус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м’язів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знижує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болю,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розсмоктуванні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крововиливів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покращує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рухливість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суглобів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іммобілізації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активізує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рухову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шлунковокишкового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тракту.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суглобів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пасивними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рухами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м’язи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розтягуються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покращується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рухливість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суглобів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092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Самомасаж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5791200" cy="4373563"/>
          </a:xfrm>
        </p:spPr>
        <p:txBody>
          <a:bodyPr>
            <a:normAutofit/>
          </a:bodyPr>
          <a:lstStyle/>
          <a:p>
            <a:r>
              <a:rPr lang="ru-RU" sz="2800" b="0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b="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масажу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певні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ділянки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шийно-комірцеву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зону)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різними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прийомами</a:t>
            </a:r>
            <a:r>
              <a:rPr lang="ru-RU" sz="2800" b="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b="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техніками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485" y="14401"/>
            <a:ext cx="3101922" cy="2067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320" y="3995391"/>
            <a:ext cx="3670688" cy="2714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015" y="2708258"/>
            <a:ext cx="2303158" cy="3523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741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16" y="0"/>
            <a:ext cx="913674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dirty="0" smtClean="0">
                <a:solidFill>
                  <a:schemeClr val="bg1"/>
                </a:solidFill>
              </a:rPr>
              <a:t>Дякуємо за увагу!</a:t>
            </a:r>
            <a:endParaRPr lang="ru-RU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43522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иксел">
  <a:themeElements>
    <a:clrScheme name="Пиксел 4">
      <a:dk1>
        <a:srgbClr val="008080"/>
      </a:dk1>
      <a:lt1>
        <a:srgbClr val="FFFFFF"/>
      </a:lt1>
      <a:dk2>
        <a:srgbClr val="2F978D"/>
      </a:dk2>
      <a:lt2>
        <a:srgbClr val="FFFFFF"/>
      </a:lt2>
      <a:accent1>
        <a:srgbClr val="0099FF"/>
      </a:accent1>
      <a:accent2>
        <a:srgbClr val="009999"/>
      </a:accent2>
      <a:accent3>
        <a:srgbClr val="ADC9C5"/>
      </a:accent3>
      <a:accent4>
        <a:srgbClr val="DADADA"/>
      </a:accent4>
      <a:accent5>
        <a:srgbClr val="AACAFF"/>
      </a:accent5>
      <a:accent6>
        <a:srgbClr val="008A8A"/>
      </a:accent6>
      <a:hlink>
        <a:srgbClr val="FFFFCC"/>
      </a:hlink>
      <a:folHlink>
        <a:srgbClr val="70CAC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437</TotalTime>
  <Words>775</Words>
  <Application>Microsoft Office PowerPoint</Application>
  <PresentationFormat>Экран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MS Mincho</vt:lpstr>
      <vt:lpstr>Arial</vt:lpstr>
      <vt:lpstr>Arial Black</vt:lpstr>
      <vt:lpstr>Calibri</vt:lpstr>
      <vt:lpstr>Courier New</vt:lpstr>
      <vt:lpstr>Helvetica</vt:lpstr>
      <vt:lpstr>Times New Roman</vt:lpstr>
      <vt:lpstr>Wingdings</vt:lpstr>
      <vt:lpstr>Пиксел</vt:lpstr>
      <vt:lpstr>Главная</vt:lpstr>
      <vt:lpstr>Дисципліна: «Масаж загальний і самомасаж.  Лікувально-реабілітаційний масаж.  Спортивний масаж»</vt:lpstr>
      <vt:lpstr>Мета дисципліни</vt:lpstr>
      <vt:lpstr>Предмет дисципліни</vt:lpstr>
      <vt:lpstr>Завдання дисципліни</vt:lpstr>
      <vt:lpstr>У результаті вивчення навчальної дисципліни студент повинен</vt:lpstr>
      <vt:lpstr>ТЕМАТИЧНИЙ ПЛАН ЛЕКЦІЙНИХ занять з дисципліни</vt:lpstr>
      <vt:lpstr>ТЕМАТИЧНИЙ ПЛАН ПРАКТИЧНИХ занять з дисципліни</vt:lpstr>
      <vt:lpstr>Масаж</vt:lpstr>
      <vt:lpstr>Презентация PowerPoint</vt:lpstr>
      <vt:lpstr>Основні прийоми та масажні лінії</vt:lpstr>
      <vt:lpstr>Спортивний масаж</vt:lpstr>
      <vt:lpstr>Презентация PowerPoint</vt:lpstr>
      <vt:lpstr>Реабілітаційний масаж</vt:lpstr>
      <vt:lpstr>Самомасаж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20</cp:revision>
  <dcterms:created xsi:type="dcterms:W3CDTF">2023-09-16T12:15:53Z</dcterms:created>
  <dcterms:modified xsi:type="dcterms:W3CDTF">2023-10-24T09:17:39Z</dcterms:modified>
</cp:coreProperties>
</file>