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notesMasterIdLst>
    <p:notesMasterId r:id="rId8"/>
  </p:notesMasterIdLst>
  <p:sldIdLst>
    <p:sldId id="256" r:id="rId2"/>
    <p:sldId id="358" r:id="rId3"/>
    <p:sldId id="359" r:id="rId4"/>
    <p:sldId id="258" r:id="rId5"/>
    <p:sldId id="259" r:id="rId6"/>
    <p:sldId id="344" r:id="rId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7960E-DE90-4223-BBEA-3640764A0D5A}" type="datetimeFigureOut">
              <a:rPr lang="uk-UA" smtClean="0"/>
              <a:pPr/>
              <a:t>13.05.2022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8F2ED-7A07-49F2-A4B2-BD4FB929255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962986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58F2ED-7A07-49F2-A4B2-BD4FB929255F}" type="slidenum">
              <a:rPr lang="uk-UA" smtClean="0"/>
              <a:pPr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437270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8241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1878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800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1392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285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5661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97557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7529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50070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9454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774488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7998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9987336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00257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84966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1183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2534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0458" y="1142984"/>
            <a:ext cx="8458200" cy="3682226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en-US" sz="3200" b="1" dirty="0" smtClean="0"/>
              <a:t>ELECTIVE </a:t>
            </a:r>
            <a:r>
              <a:rPr lang="en-US" sz="3200" b="1" dirty="0" smtClean="0"/>
              <a:t>COURSE </a:t>
            </a:r>
            <a:r>
              <a:rPr lang="en-US" sz="3200" b="1" dirty="0" smtClean="0"/>
              <a:t>RESUME</a:t>
            </a: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6.12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Legal Aspects of Starting and Running Your Own Medical Business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3786190"/>
            <a:ext cx="8358246" cy="2357454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1"/>
                </a:solidFill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students of 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 of medical faculty who</a:t>
            </a:r>
            <a:b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studying for specialties 222 «Medicine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uk-UA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="1" dirty="0" smtClean="0">
                <a:ln w="17780" cmpd="sng">
                  <a:solidFill>
                    <a:srgbClr val="80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Lecturer</a:t>
            </a:r>
            <a:r>
              <a:rPr lang="uk-U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uk-UA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PhD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Zharlinska  Raisa</a:t>
            </a:r>
            <a:endParaRPr lang="uk-UA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7211C75-BF7F-4026-8026-46869CCEA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-41499"/>
            <a:ext cx="2587793" cy="183733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1257D56-FD93-440D-AD03-4D0C049580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62767"/>
            <a:ext cx="1049146" cy="1628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9199" y="381000"/>
            <a:ext cx="7315201" cy="553022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 AND AVAILABLE! 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en-US" sz="2800" dirty="0" smtClean="0"/>
              <a:t>Each </a:t>
            </a:r>
            <a:r>
              <a:rPr lang="en-US" sz="2800" dirty="0" smtClean="0"/>
              <a:t>topic of the </a:t>
            </a:r>
            <a:r>
              <a:rPr lang="en-US" sz="2800" dirty="0" smtClean="0"/>
              <a:t>course </a:t>
            </a:r>
            <a:r>
              <a:rPr lang="en-US" sz="2800" dirty="0" smtClean="0"/>
              <a:t>in a simple, accessible language will reveal many practical nuances of legal regulation of medical </a:t>
            </a:r>
            <a:r>
              <a:rPr lang="en-US" sz="2800" dirty="0" smtClean="0"/>
              <a:t>practice. Therefore</a:t>
            </a:r>
            <a:r>
              <a:rPr lang="en-US" sz="2800" dirty="0" smtClean="0"/>
              <a:t>, a future doctor without legal education will be able to easily understand what the law requires</a:t>
            </a:r>
            <a:r>
              <a:rPr lang="en-US" sz="2800" dirty="0" smtClean="0"/>
              <a:t>.</a:t>
            </a:r>
            <a:endParaRPr lang="uk-UA" sz="28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4000496" y="4071942"/>
            <a:ext cx="4572032" cy="2571750"/>
            <a:chOff x="4000496" y="3214686"/>
            <a:chExt cx="4572032" cy="2571750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5FF85BA8-059A-42BF-88ED-31559CB05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00496" y="3214686"/>
              <a:ext cx="4572000" cy="257175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000496" y="3214686"/>
              <a:ext cx="4572032" cy="33855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1600" b="1" dirty="0" smtClean="0"/>
                <a:t>You are not able to start your own business</a:t>
              </a:r>
              <a:endParaRPr lang="ru-RU" sz="1600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071934" y="5214950"/>
              <a:ext cx="4429156" cy="369332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tx1"/>
                  </a:solidFill>
                </a:rPr>
                <a:t>without </a:t>
              </a:r>
              <a:r>
                <a:rPr lang="en-GB" b="1" dirty="0" smtClean="0">
                  <a:solidFill>
                    <a:schemeClr val="tx1"/>
                  </a:solidFill>
                </a:rPr>
                <a:t>the elective </a:t>
              </a:r>
              <a:r>
                <a:rPr lang="en-GB" b="1" dirty="0" smtClean="0">
                  <a:solidFill>
                    <a:schemeClr val="tx1"/>
                  </a:solidFill>
                </a:rPr>
                <a:t>course 6.12</a:t>
              </a:r>
              <a:endParaRPr lang="ru-RU" b="1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Содержимое 11">
            <a:extLst>
              <a:ext uri="{FF2B5EF4-FFF2-40B4-BE49-F238E27FC236}">
                <a16:creationId xmlns:a16="http://schemas.microsoft.com/office/drawing/2014/main" xmlns="" id="{3392F3A6-DBBC-477B-8043-68FBF505A3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29322" y="2357430"/>
            <a:ext cx="2697671" cy="3778250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6000760" y="2786058"/>
            <a:ext cx="2500330" cy="3048824"/>
            <a:chOff x="4071934" y="2712673"/>
            <a:chExt cx="2500330" cy="2608456"/>
          </a:xfrm>
        </p:grpSpPr>
        <p:sp>
          <p:nvSpPr>
            <p:cNvPr id="15" name="TextBox 14"/>
            <p:cNvSpPr txBox="1"/>
            <p:nvPr/>
          </p:nvSpPr>
          <p:spPr>
            <a:xfrm>
              <a:off x="4143372" y="3429000"/>
              <a:ext cx="1143008" cy="50643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/>
                <a:t>MEDICAL UNIVERSITY STUDENT</a:t>
              </a:r>
              <a:endParaRPr lang="ru-RU" sz="1000" b="1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643570" y="2712673"/>
              <a:ext cx="928694" cy="585891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endParaRPr lang="en-US" sz="1450" b="1" dirty="0" smtClean="0"/>
            </a:p>
            <a:p>
              <a:r>
                <a:rPr lang="en-US" sz="1200" b="1" dirty="0" smtClean="0"/>
                <a:t>MY OWN BUSINESS</a:t>
              </a:r>
              <a:endParaRPr lang="ru-RU" sz="1200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71934" y="4912980"/>
              <a:ext cx="1214446" cy="408149"/>
            </a:xfrm>
            <a:prstGeom prst="rect">
              <a:avLst/>
            </a:prstGeom>
            <a:solidFill>
              <a:srgbClr val="FF99FF"/>
            </a:solidFill>
          </p:spPr>
          <p:txBody>
            <a:bodyPr wrap="square" rtlCol="0">
              <a:spAutoFit/>
            </a:bodyPr>
            <a:lstStyle/>
            <a:p>
              <a:r>
                <a:rPr lang="en-GB" sz="1250" b="1" dirty="0" smtClean="0"/>
                <a:t> bureaucracy</a:t>
              </a:r>
              <a:endParaRPr lang="ru-RU" sz="1250" b="1" dirty="0"/>
            </a:p>
          </p:txBody>
        </p:sp>
      </p:grpSp>
      <p:sp>
        <p:nvSpPr>
          <p:cNvPr id="19" name="Содержимое 2"/>
          <p:cNvSpPr>
            <a:spLocks noGrp="1"/>
          </p:cNvSpPr>
          <p:nvPr>
            <p:ph type="title"/>
          </p:nvPr>
        </p:nvSpPr>
        <p:spPr>
          <a:xfrm>
            <a:off x="1428729" y="500063"/>
            <a:ext cx="5214973" cy="1281112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</a:t>
            </a:r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6.12. </a:t>
            </a:r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Legal Aspects of Starting and Running Your Own Medical Business</a:t>
            </a:r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dirty="0" smtClean="0"/>
              <a:t>belongs </a:t>
            </a:r>
            <a:r>
              <a:rPr lang="en-US" sz="3600" dirty="0" smtClean="0"/>
              <a:t>to the cycle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of </a:t>
            </a:r>
            <a:r>
              <a:rPr lang="en-US" sz="3600" dirty="0" smtClean="0"/>
              <a:t>disciplines of professional training </a:t>
            </a:r>
            <a:r>
              <a:rPr lang="en-US" sz="3600" dirty="0" smtClean="0"/>
              <a:t>in </a:t>
            </a:r>
            <a:r>
              <a:rPr lang="en-US" sz="3600" dirty="0" smtClean="0"/>
              <a:t>the specialty 222 "</a:t>
            </a:r>
            <a:r>
              <a:rPr lang="en-US" sz="3600" dirty="0" smtClean="0"/>
              <a:t>Medicine</a:t>
            </a:r>
            <a:r>
              <a:rPr lang="en-US" dirty="0" smtClean="0"/>
              <a:t> "</a:t>
            </a:r>
            <a:endParaRPr lang="uk-UA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228600"/>
            <a:ext cx="6589199" cy="16764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 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OBJECTIVES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133600"/>
            <a:ext cx="8686800" cy="36576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mastering the necessary knowledge, skills and acquisition of competencies in the field of business law and legal aspects of </a:t>
            </a:r>
            <a:r>
              <a:rPr lang="en-US" sz="2400" dirty="0" smtClean="0"/>
              <a:t>your </a:t>
            </a:r>
            <a:r>
              <a:rPr lang="en-US" sz="2400" dirty="0" smtClean="0"/>
              <a:t>own </a:t>
            </a:r>
            <a:r>
              <a:rPr lang="en-US" sz="2400" dirty="0" smtClean="0"/>
              <a:t>medical business </a:t>
            </a:r>
            <a:r>
              <a:rPr lang="en-US" sz="2400" dirty="0" smtClean="0"/>
              <a:t>start-up</a:t>
            </a:r>
            <a:r>
              <a:rPr lang="en-US" sz="2400" dirty="0" smtClean="0"/>
              <a:t>; </a:t>
            </a:r>
          </a:p>
          <a:p>
            <a:r>
              <a:rPr lang="en-US" sz="2400" dirty="0" smtClean="0"/>
              <a:t>formation </a:t>
            </a:r>
            <a:r>
              <a:rPr lang="en-US" sz="2400" dirty="0" smtClean="0"/>
              <a:t>of a sufficient amount of theoretical medical and legal knowledge, acquisition of practical skills in the proper use of legal norms in the planning, formation and implementation of private medical practice</a:t>
            </a:r>
            <a:endParaRPr lang="ru-RU" sz="2400" dirty="0">
              <a:solidFill>
                <a:schemeClr val="accent1"/>
              </a:solidFill>
            </a:endParaRPr>
          </a:p>
        </p:txBody>
      </p:sp>
      <p:pic>
        <p:nvPicPr>
          <p:cNvPr id="4" name="Picture 2" descr="http://www.dabi.gov.ua/images/zak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6512" y="5786454"/>
            <a:ext cx="2650715" cy="87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14611" y="624110"/>
            <a:ext cx="6429389" cy="623389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MAIN TASKS OF THE COURSE </a:t>
            </a:r>
            <a:r>
              <a:rPr lang="uk-UA" sz="2800" b="1" dirty="0" smtClean="0">
                <a:solidFill>
                  <a:schemeClr val="accent1"/>
                </a:solidFill>
              </a:rPr>
              <a:t>: </a:t>
            </a:r>
            <a:endParaRPr lang="en-US" sz="28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uk-UA" sz="2800" b="1" dirty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en-US" i="1" dirty="0" smtClean="0"/>
              <a:t>acquisition of knowledge by students, in particular </a:t>
            </a:r>
            <a:r>
              <a:rPr lang="en-US" i="1" dirty="0" smtClean="0"/>
              <a:t>on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legal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regulation of entrepreneurship in the field of medical activities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legislative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regulation of the rights and responsibilities of a doctor - a natural person-entrepreneur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legal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regulation of registration, licensing, organization and conduct of business activities by individuals-doctors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legal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aspects of accounting support for the business of an individual, determining the optimal system of taxation, registration of employees and calculations of their remuneration.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1450" y="3276600"/>
            <a:ext cx="2552700" cy="3403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1828800"/>
            <a:ext cx="6858000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 </a:t>
            </a:r>
            <a:r>
              <a:rPr 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DEVELOPER</a:t>
            </a:r>
            <a:r>
              <a:rPr 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42900" lvl="0" indent="-342900">
              <a:spcAft>
                <a:spcPts val="1800"/>
              </a:spcAft>
              <a:buClr>
                <a:srgbClr val="800000"/>
              </a:buClr>
            </a:pPr>
            <a:endParaRPr lang="en-US" sz="2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0" indent="-342900">
              <a:spcAft>
                <a:spcPts val="1800"/>
              </a:spcAft>
              <a:buClr>
                <a:srgbClr val="800000"/>
              </a:buClr>
            </a:pPr>
            <a:r>
              <a:rPr 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lecturer</a:t>
            </a:r>
            <a:r>
              <a:rPr 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PhD</a:t>
            </a:r>
          </a:p>
          <a:p>
            <a:pPr>
              <a:spcAft>
                <a:spcPts val="1800"/>
              </a:spcAft>
              <a:buClr>
                <a:srgbClr val="800000"/>
              </a:buClr>
            </a:pP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Zharlinska  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Raisa</a:t>
            </a:r>
            <a:endParaRPr lang="uk-UA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xmlns="" val="152520958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1048</TotalTime>
  <Words>254</Words>
  <Application>Microsoft Office PowerPoint</Application>
  <PresentationFormat>Экран (4:3)</PresentationFormat>
  <Paragraphs>30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Легкий дым</vt:lpstr>
      <vt:lpstr>          ELECTIVE COURSE RESUME 6.12. Legal Aspects of Starting and Running Your Own Medical Business   </vt:lpstr>
      <vt:lpstr> </vt:lpstr>
      <vt:lpstr>EC 6.12. «Legal Aspects of Starting and Running Your Own Medical Business»  belongs to the cycle  of disciplines of professional training in the specialty 222 "Medicine "</vt:lpstr>
      <vt:lpstr>THE COURSE OBJECTIVES</vt:lpstr>
      <vt:lpstr> 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3. ОСНОВИ ГОСПОДАРСЬКОЇ ДІЯЛЬНОСТІ ТА СТРАХУВАННЯ У СФЕРІ ОХОРОНИ ЗДОРОВ'Я. ПОНЯТТЯ ТА ВИДИ МЕДИЧНОЇ ДОПОМОГИ. МЕДИЧНА ПОСЛУГА, ДОГОВІР ПРО НАДАННЯ МЕДИЧНИХ ПОСЛУГ.</dc:title>
  <dc:creator>larisa moiseenko</dc:creator>
  <cp:lastModifiedBy>User</cp:lastModifiedBy>
  <cp:revision>149</cp:revision>
  <dcterms:created xsi:type="dcterms:W3CDTF">2017-12-16T18:03:10Z</dcterms:created>
  <dcterms:modified xsi:type="dcterms:W3CDTF">2022-05-13T14:42:47Z</dcterms:modified>
</cp:coreProperties>
</file>