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25" r:id="rId1"/>
  </p:sldMasterIdLst>
  <p:sldIdLst>
    <p:sldId id="256" r:id="rId2"/>
    <p:sldId id="258" r:id="rId3"/>
    <p:sldId id="257" r:id="rId4"/>
    <p:sldId id="260" r:id="rId5"/>
    <p:sldId id="259" r:id="rId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3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-390" y="-11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uk-UA"/>
              <a:t>Клацніть, щоб редагувати стиль зразка підзаголовка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E213E3-C9CA-4C23-9337-47EBCCB98492}" type="datetimeFigureOut">
              <a:rPr lang="uk-UA" smtClean="0"/>
              <a:pPr/>
              <a:t>24.05.2022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8B1E68AD-15D7-47F7-A75A-533049B2D4CB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xmlns="" val="232100139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Назва та вмі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uk-UA"/>
              <a:t>Відредагуйте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E213E3-C9CA-4C23-9337-47EBCCB98492}" type="datetimeFigureOut">
              <a:rPr lang="uk-UA" smtClean="0"/>
              <a:pPr/>
              <a:t>24.05.2022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1E68AD-15D7-47F7-A75A-533049B2D4CB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xmlns="" val="77146218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Назва розділ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/>
              <a:t>Відредагуйте стиль зразка тексту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E213E3-C9CA-4C23-9337-47EBCCB98492}" type="datetimeFigureOut">
              <a:rPr lang="uk-UA" smtClean="0"/>
              <a:pPr/>
              <a:t>24.05.2022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8B1E68AD-15D7-47F7-A75A-533049B2D4CB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xmlns="" val="26916381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’єк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uk-UA"/>
              <a:t>Відредагуйте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uk-UA"/>
              <a:t>Відредагуйте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E213E3-C9CA-4C23-9337-47EBCCB98492}" type="datetimeFigureOut">
              <a:rPr lang="uk-UA" smtClean="0"/>
              <a:pPr/>
              <a:t>24.05.2022</a:t>
            </a:fld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8B1E68AD-15D7-47F7-A75A-533049B2D4CB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xmlns="" val="40875290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Порівнянн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Відредагуйте стиль зразка тексту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uk-UA"/>
              <a:t>Відредагуйте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Відредагуйте стиль зразка тексту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uk-UA"/>
              <a:t>Відредагуйте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E213E3-C9CA-4C23-9337-47EBCCB98492}" type="datetimeFigureOut">
              <a:rPr lang="uk-UA" smtClean="0"/>
              <a:pPr/>
              <a:t>24.05.2022</a:t>
            </a:fld>
            <a:endParaRPr lang="uk-U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8B1E68AD-15D7-47F7-A75A-533049B2D4CB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xmlns="" val="24749508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Лише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E213E3-C9CA-4C23-9337-47EBCCB98492}" type="datetimeFigureOut">
              <a:rPr lang="uk-UA" smtClean="0"/>
              <a:pPr/>
              <a:t>24.05.2022</a:t>
            </a:fld>
            <a:endParaRPr lang="uk-U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1E68AD-15D7-47F7-A75A-533049B2D4CB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xmlns="" val="246330850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E213E3-C9CA-4C23-9337-47EBCCB98492}" type="datetimeFigureOut">
              <a:rPr lang="uk-UA" smtClean="0"/>
              <a:pPr/>
              <a:t>24.05.2022</a:t>
            </a:fld>
            <a:endParaRPr lang="uk-U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1E68AD-15D7-47F7-A75A-533049B2D4CB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xmlns="" val="304253457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Вміст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uk-UA"/>
              <a:t>Відредагуйте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/>
              <a:t>Відредагуйте стиль зразка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E213E3-C9CA-4C23-9337-47EBCCB98492}" type="datetimeFigureOut">
              <a:rPr lang="uk-UA" smtClean="0"/>
              <a:pPr/>
              <a:t>24.05.2022</a:t>
            </a:fld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1E68AD-15D7-47F7-A75A-533049B2D4CB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xmlns="" val="44800714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uk-UA"/>
              <a:t>Клацніть піктограму, щоб додати зображення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/>
              <a:t>Відредагуйте стиль зразка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E213E3-C9CA-4C23-9337-47EBCCB98492}" type="datetimeFigureOut">
              <a:rPr lang="uk-UA" smtClean="0"/>
              <a:pPr/>
              <a:t>24.05.2022</a:t>
            </a:fld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8B1E68AD-15D7-47F7-A75A-533049B2D4CB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xmlns="" val="99363057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Назва та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/>
              <a:t>Відредагуйте стиль зразка тексту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E213E3-C9CA-4C23-9337-47EBCCB98492}" type="datetimeFigureOut">
              <a:rPr lang="uk-UA" smtClean="0"/>
              <a:pPr/>
              <a:t>24.05.2022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8B1E68AD-15D7-47F7-A75A-533049B2D4CB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xmlns="" val="94705577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з під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uk-UA"/>
              <a:t>Відредагуйте стиль зразка тексту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/>
              <a:t>Відредагуйте стиль зразка тексту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E213E3-C9CA-4C23-9337-47EBCCB98492}" type="datetimeFigureOut">
              <a:rPr lang="uk-UA" smtClean="0"/>
              <a:pPr/>
              <a:t>24.05.2022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8B1E68AD-15D7-47F7-A75A-533049B2D4CB}" type="slidenum">
              <a:rPr lang="uk-UA" smtClean="0"/>
              <a:pPr/>
              <a:t>‹#›</a:t>
            </a:fld>
            <a:endParaRPr lang="uk-UA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xmlns="" val="409466003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ка назв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uk-UA"/>
              <a:t>Відредагуйте стиль зразка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E213E3-C9CA-4C23-9337-47EBCCB98492}" type="datetimeFigureOut">
              <a:rPr lang="uk-UA" smtClean="0"/>
              <a:pPr/>
              <a:t>24.05.2022</a:t>
            </a:fld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8B1E68AD-15D7-47F7-A75A-533049B2D4CB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xmlns="" val="391990365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ка назви цита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uk-UA"/>
              <a:t>Відредагуйте стиль зразка тексту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uk-UA"/>
              <a:t>Відредагуйте стиль зразка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E213E3-C9CA-4C23-9337-47EBCCB98492}" type="datetimeFigureOut">
              <a:rPr lang="uk-UA" smtClean="0"/>
              <a:pPr/>
              <a:t>24.05.2022</a:t>
            </a:fld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8B1E68AD-15D7-47F7-A75A-533049B2D4CB}" type="slidenum">
              <a:rPr lang="uk-UA" smtClean="0"/>
              <a:pPr/>
              <a:t>‹#›</a:t>
            </a:fld>
            <a:endParaRPr lang="uk-UA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xmlns="" val="216740993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Істина/хибніст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uk-UA"/>
              <a:t>Відредагуйте стиль зразка тексту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uk-UA"/>
              <a:t>Відредагуйте стиль зразка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E213E3-C9CA-4C23-9337-47EBCCB98492}" type="datetimeFigureOut">
              <a:rPr lang="uk-UA" smtClean="0"/>
              <a:pPr/>
              <a:t>24.05.2022</a:t>
            </a:fld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8B1E68AD-15D7-47F7-A75A-533049B2D4CB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xmlns="" val="310636284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і вертикальни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uk-UA"/>
              <a:t>Відредагуйте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E213E3-C9CA-4C23-9337-47EBCCB98492}" type="datetimeFigureOut">
              <a:rPr lang="uk-UA" smtClean="0"/>
              <a:pPr/>
              <a:t>24.05.2022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1E68AD-15D7-47F7-A75A-533049B2D4CB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xmlns="" val="59430342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ий заголовок і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uk-UA"/>
              <a:t>Відредагуйте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E213E3-C9CA-4C23-9337-47EBCCB98492}" type="datetimeFigureOut">
              <a:rPr lang="uk-UA" smtClean="0"/>
              <a:pPr/>
              <a:t>24.05.2022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1E68AD-15D7-47F7-A75A-533049B2D4CB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xmlns="" val="9465543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786"/>
            <a:ext cx="2356674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uk-UA"/>
              <a:t>Відредагуйте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1E213E3-C9CA-4C23-9337-47EBCCB98492}" type="datetimeFigureOut">
              <a:rPr lang="uk-UA" smtClean="0"/>
              <a:pPr/>
              <a:t>24.05.2022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8B1E68AD-15D7-47F7-A75A-533049B2D4CB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xmlns="" val="21847485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26" r:id="rId1"/>
    <p:sldLayoutId id="2147483827" r:id="rId2"/>
    <p:sldLayoutId id="2147483828" r:id="rId3"/>
    <p:sldLayoutId id="2147483829" r:id="rId4"/>
    <p:sldLayoutId id="2147483830" r:id="rId5"/>
    <p:sldLayoutId id="2147483831" r:id="rId6"/>
    <p:sldLayoutId id="2147483832" r:id="rId7"/>
    <p:sldLayoutId id="2147483833" r:id="rId8"/>
    <p:sldLayoutId id="2147483834" r:id="rId9"/>
    <p:sldLayoutId id="2147483835" r:id="rId10"/>
    <p:sldLayoutId id="2147483836" r:id="rId11"/>
    <p:sldLayoutId id="2147483837" r:id="rId12"/>
    <p:sldLayoutId id="2147483838" r:id="rId13"/>
    <p:sldLayoutId id="2147483839" r:id="rId14"/>
    <p:sldLayoutId id="2147483840" r:id="rId15"/>
    <p:sldLayoutId id="2147483841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B136EA0F-3FEB-424E-8EAC-C29E0BD6334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095500" y="400419"/>
            <a:ext cx="8001000" cy="1663005"/>
          </a:xfrm>
        </p:spPr>
        <p:txBody>
          <a:bodyPr>
            <a:normAutofit/>
          </a:bodyPr>
          <a:lstStyle/>
          <a:p>
            <a:pPr algn="ctr"/>
            <a:r>
              <a:rPr lang="en-US" sz="32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Functional pathology of the </a:t>
            </a:r>
            <a:r>
              <a:rPr lang="en-US" sz="32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jaw-facial </a:t>
            </a:r>
            <a:r>
              <a:rPr lang="en-US" sz="32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system (periodontium, TMJ, </a:t>
            </a:r>
            <a:r>
              <a:rPr lang="en-US" sz="32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dysfunctions).</a:t>
            </a:r>
            <a:endParaRPr lang="uk-UA" sz="32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03D9AB80-4672-4563-9731-7C0434745783}"/>
              </a:ext>
            </a:extLst>
          </p:cNvPr>
          <p:cNvSpPr txBox="1"/>
          <p:nvPr/>
        </p:nvSpPr>
        <p:spPr>
          <a:xfrm>
            <a:off x="1066255" y="4372244"/>
            <a:ext cx="5359022" cy="14773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tabLst>
                <a:tab pos="5940425" algn="r"/>
              </a:tabLst>
            </a:pPr>
            <a:r>
              <a:rPr lang="en-US" dirty="0">
                <a:latin typeface="Arial Rounded MT Bold" panose="020F0704030504030204" pitchFamily="34" charset="0"/>
              </a:rPr>
              <a:t>Department of Orthopedic Dentistry</a:t>
            </a:r>
            <a:endParaRPr lang="uk-UA" b="1" dirty="0">
              <a:latin typeface="Arial" panose="020B0604020202020204" pitchFamily="34" charset="0"/>
              <a:ea typeface="Times New Roman"/>
              <a:cs typeface="Arial" panose="020B0604020202020204" pitchFamily="34" charset="0"/>
            </a:endParaRPr>
          </a:p>
          <a:p>
            <a:pPr algn="ctr"/>
            <a:r>
              <a:rPr lang="en-US" dirty="0">
                <a:latin typeface="Arial Rounded MT Bold" panose="020F0704030504030204" pitchFamily="34" charset="0"/>
              </a:rPr>
              <a:t>The course of the choice</a:t>
            </a:r>
            <a:r>
              <a:rPr lang="uk-UA" dirty="0"/>
              <a:t> </a:t>
            </a:r>
            <a:r>
              <a:rPr lang="en-US" dirty="0">
                <a:latin typeface="Arial Rounded MT Bold" panose="020F0704030504030204" pitchFamily="34" charset="0"/>
              </a:rPr>
              <a:t>for the training of students (specialists of the second (master's) level of higher education) </a:t>
            </a:r>
            <a:r>
              <a:rPr lang="en-US" dirty="0" smtClean="0">
                <a:latin typeface="Arial Rounded MT Bold" panose="020F0704030504030204" pitchFamily="34" charset="0"/>
              </a:rPr>
              <a:t>5</a:t>
            </a:r>
            <a:r>
              <a:rPr lang="uk-UA" dirty="0" smtClean="0"/>
              <a:t> </a:t>
            </a:r>
            <a:r>
              <a:rPr lang="en-US" smtClean="0">
                <a:latin typeface="Arial Rounded MT Bold" panose="020F0704030504030204" pitchFamily="34" charset="0"/>
              </a:rPr>
              <a:t>course</a:t>
            </a:r>
            <a:endParaRPr lang="en-US" dirty="0">
              <a:latin typeface="Arial Rounded MT Bold" panose="020F0704030504030204" pitchFamily="34" charset="0"/>
            </a:endParaRPr>
          </a:p>
          <a:p>
            <a:pPr algn="ctr"/>
            <a:r>
              <a:rPr lang="en-US" dirty="0">
                <a:latin typeface="Arial Rounded MT Bold" panose="020F0704030504030204" pitchFamily="34" charset="0"/>
              </a:rPr>
              <a:t>specialty 221 “Dentistry"</a:t>
            </a:r>
            <a:endParaRPr lang="uk-UA" dirty="0"/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xmlns="" id="{144218FD-796D-47D0-92E4-20E26D9BD84F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425277" y="2460009"/>
            <a:ext cx="5612641" cy="400902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xmlns="" val="109898827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xmlns="" id="{40E5AECB-0FED-4869-8511-018165E03F2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66738" y="685800"/>
            <a:ext cx="10197380" cy="4565708"/>
          </a:xfrm>
        </p:spPr>
        <p:txBody>
          <a:bodyPr>
            <a:normAutofit/>
          </a:bodyPr>
          <a:lstStyle/>
          <a:p>
            <a:pPr indent="0" algn="just">
              <a:buNone/>
            </a:pPr>
            <a:r>
              <a:rPr lang="en-US" sz="2400" b="1" dirty="0">
                <a:solidFill>
                  <a:schemeClr val="tx1"/>
                </a:solidFill>
                <a:latin typeface="Arial Black" panose="020B0A040201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Functional pathology of the </a:t>
            </a:r>
            <a:r>
              <a:rPr lang="en-US" sz="24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jaw-facial </a:t>
            </a:r>
            <a:r>
              <a:rPr lang="en-US" sz="2400" b="1" dirty="0" smtClean="0">
                <a:solidFill>
                  <a:schemeClr val="tx1"/>
                </a:solidFill>
                <a:latin typeface="Arial Black" panose="020B0A040201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system </a:t>
            </a:r>
            <a:r>
              <a:rPr lang="en-US" sz="2400" b="1" dirty="0">
                <a:solidFill>
                  <a:schemeClr val="tx1"/>
                </a:solidFill>
                <a:latin typeface="Arial Black" panose="020B0A040201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is a discipline that allows higher education students to master in the clinic certain dental manipulations used in the treatment of patients with </a:t>
            </a:r>
            <a:r>
              <a:rPr lang="en-US" sz="2400" b="1" dirty="0" err="1">
                <a:solidFill>
                  <a:schemeClr val="tx1"/>
                </a:solidFill>
                <a:latin typeface="Arial Black" panose="020B0A040201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morphofunctional</a:t>
            </a:r>
            <a:r>
              <a:rPr lang="en-US" sz="2400" b="1" dirty="0">
                <a:solidFill>
                  <a:schemeClr val="tx1"/>
                </a:solidFill>
                <a:latin typeface="Arial Black" panose="020B0A040201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disorders of the </a:t>
            </a:r>
            <a:r>
              <a:rPr lang="en-US" sz="24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jaw-facial </a:t>
            </a:r>
            <a:r>
              <a:rPr lang="en-US" sz="2400" b="1" dirty="0" err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system</a:t>
            </a:r>
            <a:r>
              <a:rPr lang="en-US" sz="2400" b="1" dirty="0" err="1" smtClean="0">
                <a:solidFill>
                  <a:schemeClr val="tx1"/>
                </a:solidFill>
                <a:latin typeface="Arial Black" panose="020B0A040201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.The</a:t>
            </a:r>
            <a:r>
              <a:rPr lang="en-US" sz="2400" b="1" dirty="0" smtClean="0">
                <a:solidFill>
                  <a:schemeClr val="tx1"/>
                </a:solidFill>
                <a:latin typeface="Arial Black" panose="020B0A040201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b="1" dirty="0">
                <a:solidFill>
                  <a:schemeClr val="tx1"/>
                </a:solidFill>
                <a:latin typeface="Arial Black" panose="020B0A040201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special (professional) competencies acquired in this way are used by students in the process of treatment of orthopedic dental patients.</a:t>
            </a:r>
            <a:endParaRPr lang="uk-UA" b="1" dirty="0">
              <a:solidFill>
                <a:schemeClr val="tx1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22433449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F4AB532E-812A-4B0F-BBBE-6241A07B942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37229" y="1532712"/>
            <a:ext cx="10117542" cy="4544704"/>
          </a:xfrm>
        </p:spPr>
        <p:txBody>
          <a:bodyPr>
            <a:normAutofit/>
          </a:bodyPr>
          <a:lstStyle/>
          <a:p>
            <a:r>
              <a:rPr lang="en-US" sz="1800" dirty="0">
                <a:solidFill>
                  <a:schemeClr val="accent6">
                    <a:lumMod val="50000"/>
                  </a:schemeClr>
                </a:solidFill>
                <a:latin typeface="Arial Black" panose="020B0A04020102020204" pitchFamily="34" charset="0"/>
                <a:cs typeface="Arial" panose="020B0604020202020204" pitchFamily="34" charset="0"/>
              </a:rPr>
              <a:t>The development of the </a:t>
            </a:r>
            <a:r>
              <a:rPr lang="en-US" sz="18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jaw-facial </a:t>
            </a:r>
            <a:r>
              <a:rPr lang="en-US" sz="18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system</a:t>
            </a:r>
            <a:r>
              <a:rPr lang="en-US" sz="1800" dirty="0" smtClean="0">
                <a:solidFill>
                  <a:schemeClr val="accent6">
                    <a:lumMod val="50000"/>
                  </a:schemeClr>
                </a:solidFill>
                <a:latin typeface="Arial Black" panose="020B0A04020102020204" pitchFamily="34" charset="0"/>
                <a:cs typeface="Arial" panose="020B0604020202020204" pitchFamily="34" charset="0"/>
              </a:rPr>
              <a:t> is </a:t>
            </a:r>
            <a:r>
              <a:rPr lang="en-US" sz="1800" dirty="0">
                <a:solidFill>
                  <a:schemeClr val="accent6">
                    <a:lumMod val="50000"/>
                  </a:schemeClr>
                </a:solidFill>
                <a:latin typeface="Arial Black" panose="020B0A04020102020204" pitchFamily="34" charset="0"/>
                <a:cs typeface="Arial" panose="020B0604020202020204" pitchFamily="34" charset="0"/>
              </a:rPr>
              <a:t>in a continuous interdependence of form and function over a long period of evolution. </a:t>
            </a:r>
            <a:r>
              <a:rPr lang="en-US" sz="1800" dirty="0" smtClean="0">
                <a:solidFill>
                  <a:schemeClr val="accent6">
                    <a:lumMod val="50000"/>
                  </a:schemeClr>
                </a:solidFill>
                <a:latin typeface="Arial Black" panose="020B0A04020102020204" pitchFamily="34" charset="0"/>
                <a:cs typeface="Arial" panose="020B0604020202020204" pitchFamily="34" charset="0"/>
              </a:rPr>
              <a:t/>
            </a:r>
            <a:br>
              <a:rPr lang="en-US" sz="1800" dirty="0" smtClean="0">
                <a:solidFill>
                  <a:schemeClr val="accent6">
                    <a:lumMod val="50000"/>
                  </a:schemeClr>
                </a:solidFill>
                <a:latin typeface="Arial Black" panose="020B0A04020102020204" pitchFamily="34" charset="0"/>
                <a:cs typeface="Arial" panose="020B0604020202020204" pitchFamily="34" charset="0"/>
              </a:rPr>
            </a:br>
            <a:r>
              <a:rPr lang="en-US" sz="1800" dirty="0">
                <a:solidFill>
                  <a:schemeClr val="accent6">
                    <a:lumMod val="50000"/>
                  </a:schemeClr>
                </a:solidFill>
                <a:latin typeface="Arial Black" panose="020B0A04020102020204" pitchFamily="34" charset="0"/>
                <a:cs typeface="Arial" panose="020B0604020202020204" pitchFamily="34" charset="0"/>
              </a:rPr>
              <a:t/>
            </a:r>
            <a:br>
              <a:rPr lang="en-US" sz="1800" dirty="0">
                <a:solidFill>
                  <a:schemeClr val="accent6">
                    <a:lumMod val="50000"/>
                  </a:schemeClr>
                </a:solidFill>
                <a:latin typeface="Arial Black" panose="020B0A04020102020204" pitchFamily="34" charset="0"/>
                <a:cs typeface="Arial" panose="020B0604020202020204" pitchFamily="34" charset="0"/>
              </a:rPr>
            </a:br>
            <a:r>
              <a:rPr lang="en-US" sz="1800" dirty="0" smtClean="0">
                <a:solidFill>
                  <a:schemeClr val="accent6">
                    <a:lumMod val="50000"/>
                  </a:schemeClr>
                </a:solidFill>
                <a:latin typeface="Arial Black" panose="020B0A04020102020204" pitchFamily="34" charset="0"/>
                <a:cs typeface="Arial" panose="020B0604020202020204" pitchFamily="34" charset="0"/>
              </a:rPr>
              <a:t/>
            </a:r>
            <a:br>
              <a:rPr lang="en-US" sz="1800" dirty="0" smtClean="0">
                <a:solidFill>
                  <a:schemeClr val="accent6">
                    <a:lumMod val="50000"/>
                  </a:schemeClr>
                </a:solidFill>
                <a:latin typeface="Arial Black" panose="020B0A04020102020204" pitchFamily="34" charset="0"/>
                <a:cs typeface="Arial" panose="020B0604020202020204" pitchFamily="34" charset="0"/>
              </a:rPr>
            </a:br>
            <a:r>
              <a:rPr lang="en-US" sz="1800" dirty="0" smtClean="0">
                <a:solidFill>
                  <a:schemeClr val="accent6">
                    <a:lumMod val="50000"/>
                  </a:schemeClr>
                </a:solidFill>
                <a:latin typeface="Arial Black" panose="020B0A04020102020204" pitchFamily="34" charset="0"/>
                <a:cs typeface="Arial" panose="020B0604020202020204" pitchFamily="34" charset="0"/>
              </a:rPr>
              <a:t>The </a:t>
            </a:r>
            <a:r>
              <a:rPr lang="en-US" sz="18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jaw-facial system </a:t>
            </a:r>
            <a:r>
              <a:rPr lang="en-US" sz="1800" dirty="0" smtClean="0">
                <a:solidFill>
                  <a:schemeClr val="accent6">
                    <a:lumMod val="50000"/>
                  </a:schemeClr>
                </a:solidFill>
                <a:latin typeface="Arial Black" panose="020B0A04020102020204" pitchFamily="34" charset="0"/>
                <a:cs typeface="Arial" panose="020B0604020202020204" pitchFamily="34" charset="0"/>
              </a:rPr>
              <a:t>is </a:t>
            </a:r>
            <a:r>
              <a:rPr lang="en-US" sz="1800" dirty="0">
                <a:solidFill>
                  <a:schemeClr val="accent6">
                    <a:lumMod val="50000"/>
                  </a:schemeClr>
                </a:solidFill>
                <a:latin typeface="Arial Black" panose="020B0A04020102020204" pitchFamily="34" charset="0"/>
                <a:cs typeface="Arial" panose="020B0604020202020204" pitchFamily="34" charset="0"/>
              </a:rPr>
              <a:t>a set of organs that are anatomically united and perform a number of important functions for the body: digestion, respiration, speech formation, and others. </a:t>
            </a:r>
            <a:r>
              <a:rPr lang="en-US" sz="1800" dirty="0" smtClean="0">
                <a:solidFill>
                  <a:schemeClr val="accent6">
                    <a:lumMod val="50000"/>
                  </a:schemeClr>
                </a:solidFill>
                <a:latin typeface="Arial Black" panose="020B0A04020102020204" pitchFamily="34" charset="0"/>
                <a:cs typeface="Arial" panose="020B0604020202020204" pitchFamily="34" charset="0"/>
              </a:rPr>
              <a:t/>
            </a:r>
            <a:br>
              <a:rPr lang="en-US" sz="1800" dirty="0" smtClean="0">
                <a:solidFill>
                  <a:schemeClr val="accent6">
                    <a:lumMod val="50000"/>
                  </a:schemeClr>
                </a:solidFill>
                <a:latin typeface="Arial Black" panose="020B0A04020102020204" pitchFamily="34" charset="0"/>
                <a:cs typeface="Arial" panose="020B0604020202020204" pitchFamily="34" charset="0"/>
              </a:rPr>
            </a:br>
            <a:r>
              <a:rPr lang="en-US" sz="1800" dirty="0">
                <a:solidFill>
                  <a:schemeClr val="accent6">
                    <a:lumMod val="50000"/>
                  </a:schemeClr>
                </a:solidFill>
                <a:latin typeface="Arial Black" panose="020B0A04020102020204" pitchFamily="34" charset="0"/>
                <a:cs typeface="Arial" panose="020B0604020202020204" pitchFamily="34" charset="0"/>
              </a:rPr>
              <a:t/>
            </a:r>
            <a:br>
              <a:rPr lang="en-US" sz="1800" dirty="0">
                <a:solidFill>
                  <a:schemeClr val="accent6">
                    <a:lumMod val="50000"/>
                  </a:schemeClr>
                </a:solidFill>
                <a:latin typeface="Arial Black" panose="020B0A04020102020204" pitchFamily="34" charset="0"/>
                <a:cs typeface="Arial" panose="020B0604020202020204" pitchFamily="34" charset="0"/>
              </a:rPr>
            </a:br>
            <a:r>
              <a:rPr lang="en-US" sz="1800" dirty="0" smtClean="0">
                <a:solidFill>
                  <a:schemeClr val="accent6">
                    <a:lumMod val="50000"/>
                  </a:schemeClr>
                </a:solidFill>
                <a:latin typeface="Arial Black" panose="020B0A04020102020204" pitchFamily="34" charset="0"/>
                <a:cs typeface="Arial" panose="020B0604020202020204" pitchFamily="34" charset="0"/>
              </a:rPr>
              <a:t>Functional </a:t>
            </a:r>
            <a:r>
              <a:rPr lang="en-US" sz="1800" dirty="0">
                <a:solidFill>
                  <a:schemeClr val="accent6">
                    <a:lumMod val="50000"/>
                  </a:schemeClr>
                </a:solidFill>
                <a:latin typeface="Arial Black" panose="020B0A04020102020204" pitchFamily="34" charset="0"/>
                <a:cs typeface="Arial" panose="020B0604020202020204" pitchFamily="34" charset="0"/>
              </a:rPr>
              <a:t>disorders of breathing, swallowing, chewing, speech, as well as abnormal development of hard and soft tissues of the oral cavity lead to a violation of the </a:t>
            </a:r>
            <a:r>
              <a:rPr lang="en-US" sz="18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jaw-facial system</a:t>
            </a:r>
            <a:r>
              <a:rPr lang="en-US" sz="1800" dirty="0" smtClean="0">
                <a:solidFill>
                  <a:schemeClr val="accent6">
                    <a:lumMod val="50000"/>
                  </a:schemeClr>
                </a:solidFill>
                <a:latin typeface="Arial Black" panose="020B0A04020102020204" pitchFamily="34" charset="0"/>
                <a:cs typeface="Arial" panose="020B0604020202020204" pitchFamily="34" charset="0"/>
              </a:rPr>
              <a:t>. </a:t>
            </a:r>
            <a:br>
              <a:rPr lang="en-US" sz="1800" dirty="0" smtClean="0">
                <a:solidFill>
                  <a:schemeClr val="accent6">
                    <a:lumMod val="50000"/>
                  </a:schemeClr>
                </a:solidFill>
                <a:latin typeface="Arial Black" panose="020B0A04020102020204" pitchFamily="34" charset="0"/>
                <a:cs typeface="Arial" panose="020B0604020202020204" pitchFamily="34" charset="0"/>
              </a:rPr>
            </a:br>
            <a:r>
              <a:rPr lang="en-US" sz="1800" dirty="0">
                <a:solidFill>
                  <a:schemeClr val="accent6">
                    <a:lumMod val="50000"/>
                  </a:schemeClr>
                </a:solidFill>
                <a:latin typeface="Arial Black" panose="020B0A04020102020204" pitchFamily="34" charset="0"/>
                <a:cs typeface="Arial" panose="020B0604020202020204" pitchFamily="34" charset="0"/>
              </a:rPr>
              <a:t/>
            </a:r>
            <a:br>
              <a:rPr lang="en-US" sz="1800" dirty="0">
                <a:solidFill>
                  <a:schemeClr val="accent6">
                    <a:lumMod val="50000"/>
                  </a:schemeClr>
                </a:solidFill>
                <a:latin typeface="Arial Black" panose="020B0A04020102020204" pitchFamily="34" charset="0"/>
                <a:cs typeface="Arial" panose="020B0604020202020204" pitchFamily="34" charset="0"/>
              </a:rPr>
            </a:br>
            <a:r>
              <a:rPr lang="en-US" sz="1800" dirty="0" smtClean="0">
                <a:solidFill>
                  <a:schemeClr val="accent6">
                    <a:lumMod val="50000"/>
                  </a:schemeClr>
                </a:solidFill>
                <a:latin typeface="Arial Black" panose="020B0A04020102020204" pitchFamily="34" charset="0"/>
                <a:cs typeface="Arial" panose="020B0604020202020204" pitchFamily="34" charset="0"/>
              </a:rPr>
              <a:t>Morphological </a:t>
            </a:r>
            <a:r>
              <a:rPr lang="en-US" sz="1800" dirty="0">
                <a:solidFill>
                  <a:schemeClr val="accent6">
                    <a:lumMod val="50000"/>
                  </a:schemeClr>
                </a:solidFill>
                <a:latin typeface="Arial Black" panose="020B0A04020102020204" pitchFamily="34" charset="0"/>
                <a:cs typeface="Arial" panose="020B0604020202020204" pitchFamily="34" charset="0"/>
              </a:rPr>
              <a:t>disorders of the </a:t>
            </a:r>
            <a:r>
              <a:rPr lang="en-US" sz="18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jaw-facial system </a:t>
            </a:r>
            <a:r>
              <a:rPr lang="en-US" sz="1800" dirty="0" smtClean="0">
                <a:solidFill>
                  <a:schemeClr val="accent6">
                    <a:lumMod val="50000"/>
                  </a:schemeClr>
                </a:solidFill>
                <a:latin typeface="Arial Black" panose="020B0A04020102020204" pitchFamily="34" charset="0"/>
                <a:cs typeface="Arial" panose="020B0604020202020204" pitchFamily="34" charset="0"/>
              </a:rPr>
              <a:t>are </a:t>
            </a:r>
            <a:r>
              <a:rPr lang="en-US" sz="1800" dirty="0">
                <a:solidFill>
                  <a:schemeClr val="accent6">
                    <a:lumMod val="50000"/>
                  </a:schemeClr>
                </a:solidFill>
                <a:latin typeface="Arial Black" panose="020B0A04020102020204" pitchFamily="34" charset="0"/>
                <a:cs typeface="Arial" panose="020B0604020202020204" pitchFamily="34" charset="0"/>
              </a:rPr>
              <a:t>combined with significant functional dysfunctions. They, in turn, create unfavorable conditions for maintaining the resistance of the </a:t>
            </a:r>
            <a:r>
              <a:rPr lang="en-US" sz="18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jaw-facial system </a:t>
            </a:r>
            <a:r>
              <a:rPr lang="en-US" sz="1800" dirty="0" smtClean="0">
                <a:solidFill>
                  <a:schemeClr val="accent6">
                    <a:lumMod val="50000"/>
                  </a:schemeClr>
                </a:solidFill>
                <a:latin typeface="Arial Black" panose="020B0A04020102020204" pitchFamily="34" charset="0"/>
                <a:cs typeface="Arial" panose="020B0604020202020204" pitchFamily="34" charset="0"/>
              </a:rPr>
              <a:t>to </a:t>
            </a:r>
            <a:r>
              <a:rPr lang="en-US" sz="1800" dirty="0">
                <a:solidFill>
                  <a:schemeClr val="accent6">
                    <a:lumMod val="50000"/>
                  </a:schemeClr>
                </a:solidFill>
                <a:latin typeface="Arial Black" panose="020B0A04020102020204" pitchFamily="34" charset="0"/>
                <a:cs typeface="Arial" panose="020B0604020202020204" pitchFamily="34" charset="0"/>
              </a:rPr>
              <a:t>physiological loads</a:t>
            </a:r>
            <a:r>
              <a:rPr lang="en-US" sz="1800" dirty="0" smtClean="0">
                <a:solidFill>
                  <a:schemeClr val="accent6">
                    <a:lumMod val="50000"/>
                  </a:schemeClr>
                </a:solidFill>
                <a:latin typeface="Arial Black" panose="020B0A04020102020204" pitchFamily="34" charset="0"/>
                <a:cs typeface="Arial" panose="020B0604020202020204" pitchFamily="34" charset="0"/>
              </a:rPr>
              <a:t>. </a:t>
            </a:r>
            <a:endParaRPr lang="uk-UA" sz="1800" dirty="0">
              <a:solidFill>
                <a:schemeClr val="accent6">
                  <a:lumMod val="50000"/>
                </a:schemeClr>
              </a:solidFill>
              <a:latin typeface="Arial Black" panose="020B0A040201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xmlns="" id="{63709838-56DE-42CC-BB7D-DE5177F3102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21191" y="150125"/>
            <a:ext cx="8186833" cy="1146412"/>
          </a:xfrm>
        </p:spPr>
        <p:txBody>
          <a:bodyPr>
            <a:normAutofit/>
          </a:bodyPr>
          <a:lstStyle/>
          <a:p>
            <a:pPr algn="ctr"/>
            <a:r>
              <a:rPr lang="en-US" sz="40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Relevance</a:t>
            </a:r>
            <a:endParaRPr lang="uk-UA" sz="4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Стрілка: вправо 4">
            <a:extLst>
              <a:ext uri="{FF2B5EF4-FFF2-40B4-BE49-F238E27FC236}">
                <a16:creationId xmlns:a16="http://schemas.microsoft.com/office/drawing/2014/main" xmlns="" id="{0B282930-7CF3-4172-B877-DC7BAC2CE730}"/>
              </a:ext>
            </a:extLst>
          </p:cNvPr>
          <p:cNvSpPr/>
          <p:nvPr/>
        </p:nvSpPr>
        <p:spPr>
          <a:xfrm>
            <a:off x="115846" y="1669821"/>
            <a:ext cx="97840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6" name="Стрілка: вправо 5">
            <a:extLst>
              <a:ext uri="{FF2B5EF4-FFF2-40B4-BE49-F238E27FC236}">
                <a16:creationId xmlns:a16="http://schemas.microsoft.com/office/drawing/2014/main" xmlns="" id="{5C77EFC8-6F63-4EC1-9D1F-E7CFF958C9AA}"/>
              </a:ext>
            </a:extLst>
          </p:cNvPr>
          <p:cNvSpPr/>
          <p:nvPr/>
        </p:nvSpPr>
        <p:spPr>
          <a:xfrm>
            <a:off x="115846" y="2568305"/>
            <a:ext cx="97840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7" name="Стрілка: вправо 6">
            <a:extLst>
              <a:ext uri="{FF2B5EF4-FFF2-40B4-BE49-F238E27FC236}">
                <a16:creationId xmlns:a16="http://schemas.microsoft.com/office/drawing/2014/main" xmlns="" id="{3478E490-E826-4CFE-9FF3-D44E9DCA769E}"/>
              </a:ext>
            </a:extLst>
          </p:cNvPr>
          <p:cNvSpPr/>
          <p:nvPr/>
        </p:nvSpPr>
        <p:spPr>
          <a:xfrm>
            <a:off x="115846" y="3591759"/>
            <a:ext cx="97840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8" name="Стрілка: вправо 7">
            <a:extLst>
              <a:ext uri="{FF2B5EF4-FFF2-40B4-BE49-F238E27FC236}">
                <a16:creationId xmlns:a16="http://schemas.microsoft.com/office/drawing/2014/main" xmlns="" id="{88DA8DC6-5698-4C51-850F-F2AF69456CF5}"/>
              </a:ext>
            </a:extLst>
          </p:cNvPr>
          <p:cNvSpPr/>
          <p:nvPr/>
        </p:nvSpPr>
        <p:spPr>
          <a:xfrm>
            <a:off x="115846" y="4586212"/>
            <a:ext cx="97840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</p:spTree>
    <p:extLst>
      <p:ext uri="{BB962C8B-B14F-4D97-AF65-F5344CB8AC3E}">
        <p14:creationId xmlns:p14="http://schemas.microsoft.com/office/powerpoint/2010/main" xmlns="" val="66530370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xmlns="" id="{55117DAD-7B24-4ECA-9F48-8CC1B392C82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783170" y="643855"/>
            <a:ext cx="9332243" cy="3615267"/>
          </a:xfrm>
        </p:spPr>
        <p:txBody>
          <a:bodyPr/>
          <a:lstStyle/>
          <a:p>
            <a:pPr marL="0" indent="0" algn="just">
              <a:spcAft>
                <a:spcPts val="0"/>
              </a:spcAft>
              <a:buNone/>
            </a:pPr>
            <a:r>
              <a:rPr lang="en-US" sz="3000" u="sng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  <a:ea typeface="Times New Roman" panose="02020603050405020304" pitchFamily="18" charset="0"/>
              </a:rPr>
              <a:t>AIM</a:t>
            </a:r>
            <a:r>
              <a:rPr lang="uk-UA" sz="3000" u="sng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  <a:ea typeface="Times New Roman" panose="02020603050405020304" pitchFamily="18" charset="0"/>
              </a:rPr>
              <a:t>:</a:t>
            </a:r>
            <a:r>
              <a:rPr lang="uk-UA" sz="30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  <a:ea typeface="Times New Roman" panose="02020603050405020304" pitchFamily="18" charset="0"/>
              </a:rPr>
              <a:t> </a:t>
            </a:r>
            <a:endParaRPr lang="uk-UA" sz="30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ea typeface="Times New Roman" panose="02020603050405020304" pitchFamily="18" charset="0"/>
            </a:endParaRPr>
          </a:p>
          <a:p>
            <a:pPr marL="0" indent="0" algn="just">
              <a:buNone/>
            </a:pPr>
            <a:r>
              <a:rPr lang="uk-UA" sz="30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	</a:t>
            </a:r>
            <a:r>
              <a:rPr lang="en-US" sz="2800" dirty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To teach the future dentist to diagnose and conduct orthopedic treatment of the main dysfunctional pathologies of the </a:t>
            </a:r>
            <a:r>
              <a:rPr lang="en-US" sz="2800" dirty="0" smtClean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dental and jaw </a:t>
            </a:r>
            <a:r>
              <a:rPr lang="en-US" sz="2800" dirty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system in the clinic of orthopedic dentistry.</a:t>
            </a:r>
            <a:endParaRPr lang="uk-UA" dirty="0">
              <a:solidFill>
                <a:schemeClr val="accent6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49567637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xmlns="" id="{3361A920-7A3D-4211-805B-BC3FB122540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77254" y="379602"/>
            <a:ext cx="10668001" cy="6098796"/>
          </a:xfrm>
        </p:spPr>
        <p:txBody>
          <a:bodyPr>
            <a:normAutofit fontScale="32500" lnSpcReduction="20000"/>
          </a:bodyPr>
          <a:lstStyle/>
          <a:p>
            <a:pPr marL="0" indent="0">
              <a:buNone/>
            </a:pPr>
            <a:r>
              <a:rPr lang="en-US" sz="12800" u="sng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Objectives of the discipline </a:t>
            </a:r>
            <a:r>
              <a:rPr lang="uk-UA" sz="12800" dirty="0" smtClean="0">
                <a:solidFill>
                  <a:schemeClr val="tx1"/>
                </a:solidFill>
                <a:latin typeface="Arial Black" panose="020B0A04020102020204" pitchFamily="34" charset="0"/>
              </a:rPr>
              <a:t>:</a:t>
            </a:r>
            <a:endParaRPr lang="uk-UA" sz="12800" dirty="0">
              <a:solidFill>
                <a:schemeClr val="tx1"/>
              </a:solidFill>
              <a:latin typeface="Arial Black" panose="020B0A04020102020204" pitchFamily="34" charset="0"/>
            </a:endParaRPr>
          </a:p>
          <a:p>
            <a:pPr marL="0" indent="0">
              <a:buNone/>
            </a:pPr>
            <a:endParaRPr lang="uk-UA" sz="8000" dirty="0">
              <a:solidFill>
                <a:schemeClr val="accent6">
                  <a:lumMod val="50000"/>
                </a:schemeClr>
              </a:solidFill>
              <a:latin typeface="Arial Black" panose="020B0A04020102020204" pitchFamily="34" charset="0"/>
            </a:endParaRPr>
          </a:p>
          <a:p>
            <a:r>
              <a:rPr lang="en-US" sz="8000" dirty="0">
                <a:solidFill>
                  <a:schemeClr val="accent6">
                    <a:lumMod val="50000"/>
                  </a:schemeClr>
                </a:solidFill>
                <a:latin typeface="Arial Black" panose="020B0A04020102020204" pitchFamily="34" charset="0"/>
              </a:rPr>
              <a:t>To form an in-depth amount of medical knowledge that forms the professional competencies of a dentist-orthopedist</a:t>
            </a:r>
            <a:r>
              <a:rPr lang="en-US" sz="8000" dirty="0" smtClean="0">
                <a:solidFill>
                  <a:schemeClr val="accent6">
                    <a:lumMod val="50000"/>
                  </a:schemeClr>
                </a:solidFill>
                <a:latin typeface="Arial Black" panose="020B0A04020102020204" pitchFamily="34" charset="0"/>
              </a:rPr>
              <a:t>.</a:t>
            </a:r>
          </a:p>
          <a:p>
            <a:r>
              <a:rPr lang="en-US" sz="8000" dirty="0" smtClean="0">
                <a:solidFill>
                  <a:schemeClr val="accent6">
                    <a:lumMod val="50000"/>
                  </a:schemeClr>
                </a:solidFill>
                <a:latin typeface="Arial Black" panose="020B0A04020102020204" pitchFamily="34" charset="0"/>
              </a:rPr>
              <a:t>To </a:t>
            </a:r>
            <a:r>
              <a:rPr lang="en-US" sz="8000" dirty="0">
                <a:solidFill>
                  <a:schemeClr val="accent6">
                    <a:lumMod val="50000"/>
                  </a:schemeClr>
                </a:solidFill>
                <a:latin typeface="Arial Black" panose="020B0A04020102020204" pitchFamily="34" charset="0"/>
              </a:rPr>
              <a:t>form and improve the professional training of a dentist-orthopedist with clinical thinking, well versed in the functional pathology of the </a:t>
            </a:r>
            <a:r>
              <a:rPr lang="en-US" sz="80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jaw-facial system </a:t>
            </a:r>
            <a:r>
              <a:rPr lang="en-US" sz="8000" dirty="0" smtClean="0">
                <a:solidFill>
                  <a:schemeClr val="accent6">
                    <a:lumMod val="50000"/>
                  </a:schemeClr>
                </a:solidFill>
                <a:latin typeface="Arial Black" panose="020B0A04020102020204" pitchFamily="34" charset="0"/>
              </a:rPr>
              <a:t>.</a:t>
            </a:r>
          </a:p>
          <a:p>
            <a:r>
              <a:rPr lang="en-US" sz="8000" dirty="0" smtClean="0">
                <a:solidFill>
                  <a:schemeClr val="accent6">
                    <a:lumMod val="50000"/>
                  </a:schemeClr>
                </a:solidFill>
                <a:latin typeface="Arial Black" panose="020B0A04020102020204" pitchFamily="34" charset="0"/>
              </a:rPr>
              <a:t>To </a:t>
            </a:r>
            <a:r>
              <a:rPr lang="en-US" sz="8000" dirty="0">
                <a:solidFill>
                  <a:schemeClr val="accent6">
                    <a:lumMod val="50000"/>
                  </a:schemeClr>
                </a:solidFill>
                <a:latin typeface="Arial Black" panose="020B0A04020102020204" pitchFamily="34" charset="0"/>
              </a:rPr>
              <a:t>form skills in mastering new technologies and methods in the field of </a:t>
            </a:r>
            <a:r>
              <a:rPr lang="en-US" sz="8000" dirty="0" err="1">
                <a:solidFill>
                  <a:schemeClr val="accent6">
                    <a:lumMod val="50000"/>
                  </a:schemeClr>
                </a:solidFill>
                <a:latin typeface="Arial Black" panose="020B0A04020102020204" pitchFamily="34" charset="0"/>
              </a:rPr>
              <a:t>gnathology</a:t>
            </a:r>
            <a:r>
              <a:rPr lang="en-US" sz="8000" dirty="0" smtClean="0">
                <a:solidFill>
                  <a:schemeClr val="accent6">
                    <a:lumMod val="50000"/>
                  </a:schemeClr>
                </a:solidFill>
                <a:latin typeface="Arial Black" panose="020B0A04020102020204" pitchFamily="34" charset="0"/>
              </a:rPr>
              <a:t>.</a:t>
            </a:r>
          </a:p>
          <a:p>
            <a:r>
              <a:rPr lang="en-US" sz="8000" dirty="0" smtClean="0">
                <a:solidFill>
                  <a:schemeClr val="accent6">
                    <a:lumMod val="50000"/>
                  </a:schemeClr>
                </a:solidFill>
                <a:latin typeface="Arial Black" panose="020B0A04020102020204" pitchFamily="34" charset="0"/>
              </a:rPr>
              <a:t>To </a:t>
            </a:r>
            <a:r>
              <a:rPr lang="en-US" sz="8000" dirty="0">
                <a:solidFill>
                  <a:schemeClr val="accent6">
                    <a:lumMod val="50000"/>
                  </a:schemeClr>
                </a:solidFill>
                <a:latin typeface="Arial Black" panose="020B0A04020102020204" pitchFamily="34" charset="0"/>
              </a:rPr>
              <a:t>prepare a master for independent professional medical and diagnostic activities, who is able to conduct differential diagnosis, provide medical care, conduct preventive and rehabilitation measures for functional pathology of </a:t>
            </a:r>
            <a:r>
              <a:rPr lang="en-US" sz="8000">
                <a:solidFill>
                  <a:schemeClr val="accent6">
                    <a:lumMod val="50000"/>
                  </a:schemeClr>
                </a:solidFill>
                <a:latin typeface="Arial Black" panose="020B0A04020102020204" pitchFamily="34" charset="0"/>
              </a:rPr>
              <a:t>the </a:t>
            </a:r>
            <a:r>
              <a:rPr lang="en-US" sz="8000" b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jaw-facial system </a:t>
            </a:r>
            <a:r>
              <a:rPr lang="en-US" sz="8000" smtClean="0">
                <a:solidFill>
                  <a:schemeClr val="accent6">
                    <a:lumMod val="50000"/>
                  </a:schemeClr>
                </a:solidFill>
                <a:latin typeface="Arial Black" panose="020B0A04020102020204" pitchFamily="34" charset="0"/>
              </a:rPr>
              <a:t>.</a:t>
            </a:r>
            <a:endParaRPr kumimoji="0" lang="uk-UA" sz="2000" b="0" i="0" u="none" strike="noStrike" kern="1200" cap="none" spc="0" normalizeH="0" baseline="0" noProof="0" dirty="0">
              <a:ln>
                <a:noFill/>
              </a:ln>
              <a:solidFill>
                <a:schemeClr val="accent6">
                  <a:lumMod val="50000"/>
                </a:schemeClr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  <a:p>
            <a:pPr marL="0" indent="0">
              <a:buNone/>
            </a:pPr>
            <a:endParaRPr lang="uk-UA" dirty="0">
              <a:solidFill>
                <a:schemeClr val="accent6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479440093"/>
      </p:ext>
    </p:extLst>
  </p:cSld>
  <p:clrMapOvr>
    <a:masterClrMapping/>
  </p:clrMapOvr>
</p:sld>
</file>

<file path=ppt/theme/theme1.xml><?xml version="1.0" encoding="utf-8"?>
<a:theme xmlns:a="http://schemas.openxmlformats.org/drawingml/2006/main" name="Віхоть">
  <a:themeElements>
    <a:clrScheme name="Віхоть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Віхоть">
      <a:maj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Віхоть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Wisp" id="{7CB32D59-10C0-40DD-B7BD-2E94284A981C}" vid="{24B1A44C-C006-48B2-A4D7-E5549B3D8CD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202</TotalTime>
  <Words>229</Words>
  <Application>Microsoft Office PowerPoint</Application>
  <PresentationFormat>Произвольный</PresentationFormat>
  <Paragraphs>15</Paragraphs>
  <Slides>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5</vt:i4>
      </vt:variant>
    </vt:vector>
  </HeadingPairs>
  <TitlesOfParts>
    <vt:vector size="6" baseType="lpstr">
      <vt:lpstr>Віхоть</vt:lpstr>
      <vt:lpstr>Functional pathology of the jaw-facial system (periodontium, TMJ, dysfunctions).</vt:lpstr>
      <vt:lpstr>Слайд 2</vt:lpstr>
      <vt:lpstr>The development of the jaw-facial system is in a continuous interdependence of form and function over a long period of evolution.    The jaw-facial system is a set of organs that are anatomically united and perform a number of important functions for the body: digestion, respiration, speech formation, and others.   Functional disorders of breathing, swallowing, chewing, speech, as well as abnormal development of hard and soft tissues of the oral cavity lead to a violation of the jaw-facial system.   Morphological disorders of the jaw-facial system are combined with significant functional dysfunctions. They, in turn, create unfavorable conditions for maintaining the resistance of the jaw-facial system to physiological loads. </vt:lpstr>
      <vt:lpstr>Слайд 4</vt:lpstr>
      <vt:lpstr>Слайд 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Функціональна патологія зубо-щелепної системи (пародонт, СНЩС, дисфункції).</dc:title>
  <dc:creator>Олеся Чайка</dc:creator>
  <cp:lastModifiedBy>user</cp:lastModifiedBy>
  <cp:revision>18</cp:revision>
  <dcterms:created xsi:type="dcterms:W3CDTF">2020-12-17T20:11:01Z</dcterms:created>
  <dcterms:modified xsi:type="dcterms:W3CDTF">2022-05-24T20:31:06Z</dcterms:modified>
</cp:coreProperties>
</file>