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4A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15C0D6-C12B-4739-94B5-167E9BEDB3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B9D90B3-B503-46D6-B6A1-C75FD3CFAB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2FF7011-E1CF-4724-A9E5-2ED82680B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47EDFBB-D4DE-4940-9F75-C38737D2C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ECD0FD7-4F10-45F9-A53C-27F51ECD4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170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F4C91D-BAE9-4FF6-B58A-57A7292D0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6FCAF00-B45F-472C-AF83-AC635902D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0E72B7-CBA7-4A07-AB88-2EE18E4AC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261BD3B-6399-4BC7-8C06-91E90E11E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830C710-C4F1-4B66-A835-B9F3066FB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778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EEB16-2A3F-4BEB-8B9E-2E0B7F150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8153E06-B734-41F9-AE8D-187DABEE70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EBE6055-B278-4F37-925A-3F9AE070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8CE2A37-94F4-4735-A2A1-8D8896874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249BB2B-180F-4306-8000-26188EC2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7311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C2F701-BE22-477D-885E-D7BC59665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78EF80C-0DA4-4FB7-9FBC-124D155871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A63101F-1B57-46BD-8EEC-56F98393B4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8B441A3-EF97-4530-A033-DEDE9873A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3A9DE2C-3F4C-4293-915F-6A30D74A2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FCE690E-77C5-4210-9ED5-75E2B7BDD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9733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A84D06-C4DD-408F-8110-55EBDBA7C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EEFAF9D-C78E-4301-A688-87E70162D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37576BD-22DC-4813-96E4-CCFE2DF2E6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18229CD-2481-4181-9E66-CEAC98CE75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AA079C00-C568-4EF4-B06C-6D59B43F4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3EB28E7-FDA2-4BC3-8ED6-D4F222118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A80FC03B-8D21-407D-BF4C-4C6A9E20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6AB74BE1-6A54-4F06-8270-BD5FD4C8F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1858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A6158-69CC-4144-8646-B1571A8FB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B7A581B-0A4B-4C8F-9EA1-6D9D113B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F0CF634-B382-4D53-A983-E08BF603F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47B3EB9-517D-4790-A0A5-597C23C3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0084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78559DD-CA81-47CC-90BB-0A020B981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872E1AF-1C9B-4062-95C8-A8EB86844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8C6D6B56-A5FE-4FC5-930B-5B139E64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7355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84787-E993-4B02-8FF0-A824A5896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2782598-A3DC-4840-A953-DBB788CAB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D4D7BA7-9217-416E-A1F5-F275CAEBD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3E69D9F-FE63-4CAF-B8A0-818D89991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A8604D1-5AF3-4FC3-A4F8-A441113DB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83C45FB-F49F-48E6-B2D0-50E3CAF17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219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970EF-8686-4276-AB47-F9C1754C5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618462F-48E6-48E8-89F4-370637B09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E12CC85-AF7F-4DE2-AD54-3076BBC92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0347C82-E021-4F14-9E63-BC8F1E102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AC0FA23-87AD-4D84-8107-5DA0BEA2F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BD1A7C1-8803-4324-AE19-CEBC3E4E4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367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BC061-A40F-4CEA-BE2A-D238D2CE4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F626E30-01EA-407C-BFEB-1DC4EC58D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4D4D47-E21A-467F-8A8F-CD83CA596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370A61-BB28-4B46-84B2-BC5054915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EA74B5-BC22-4563-9AE1-C0957FDA6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86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AF9AFF7C-26B8-49E0-BD5E-791FA4B0B2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063D85F-0428-4419-8761-447BF2E418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54C9A6E-1017-4312-B813-924BDA7FE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EA1ABED-09B8-4D95-BB86-345679556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A6651FF-16A8-44DD-AEF3-03FF240D1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185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6ADC894-DC47-4917-8A08-98E078EFF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4759159-591F-496B-A4DC-445640E62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7439536-9A95-4C10-814A-CD034F3FA0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C9708-4A37-41F5-808D-9EAB636FB93A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8019777-44E2-4265-AC71-45D55ADF2B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72F9645-66D6-4A0B-876A-9E8B6AC05D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6AAC0-0743-481A-A4C5-A6380F1098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790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28706" y="4576795"/>
            <a:ext cx="11421978" cy="152085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3200" b="1" i="1" dirty="0"/>
              <a:t>Вибіркова дисципліна для студентів 1 курсу фармацевтичного факультету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3200" b="1" i="1" dirty="0">
                <a:cs typeface="Calibri" panose="020F0502020204030204" pitchFamily="34" charset="0"/>
              </a:rPr>
              <a:t>Вінницького національного медичного університету</a:t>
            </a:r>
            <a:endParaRPr lang="uk-UA" sz="3200" b="1" i="1" dirty="0"/>
          </a:p>
        </p:txBody>
      </p:sp>
      <p:sp>
        <p:nvSpPr>
          <p:cNvPr id="7" name="Прямокутник 6"/>
          <p:cNvSpPr/>
          <p:nvPr/>
        </p:nvSpPr>
        <p:spPr>
          <a:xfrm>
            <a:off x="1666903" y="0"/>
            <a:ext cx="90010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dirty="0"/>
              <a:t>Міністерство охорони здоров’я України</a:t>
            </a:r>
          </a:p>
          <a:p>
            <a:pPr algn="ctr">
              <a:defRPr/>
            </a:pPr>
            <a:r>
              <a:rPr lang="uk-UA" sz="2800" b="1" dirty="0"/>
              <a:t>Вінницький національний медичний університет</a:t>
            </a:r>
          </a:p>
        </p:txBody>
      </p:sp>
      <p:pic>
        <p:nvPicPr>
          <p:cNvPr id="1026" name="Picture 2" descr="https://www.vnmu.edu.ua/html/v3/img/src/vnm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338" y="814845"/>
            <a:ext cx="1038197" cy="159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0551014-6791-4E49-8B47-324B46468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7695" y="2537011"/>
            <a:ext cx="9144000" cy="1783977"/>
          </a:xfrm>
        </p:spPr>
        <p:txBody>
          <a:bodyPr/>
          <a:lstStyle/>
          <a:p>
            <a:r>
              <a:rPr lang="uk-UA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Штучний інтелект у фармації</a:t>
            </a:r>
          </a:p>
        </p:txBody>
      </p:sp>
    </p:spTree>
    <p:extLst>
      <p:ext uri="{BB962C8B-B14F-4D97-AF65-F5344CB8AC3E}">
        <p14:creationId xmlns:p14="http://schemas.microsoft.com/office/powerpoint/2010/main" val="3740600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5">
            <a:extLst>
              <a:ext uri="{FF2B5EF4-FFF2-40B4-BE49-F238E27FC236}">
                <a16:creationId xmlns:a16="http://schemas.microsoft.com/office/drawing/2014/main" id="{57AA1E38-B9C0-4438-82B3-5E602102C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564" y="2215778"/>
            <a:ext cx="9368870" cy="46422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36B100-65A3-4BBC-AD67-802EBE622EB4}"/>
              </a:ext>
            </a:extLst>
          </p:cNvPr>
          <p:cNvSpPr txBox="1"/>
          <p:nvPr/>
        </p:nvSpPr>
        <p:spPr>
          <a:xfrm>
            <a:off x="104274" y="0"/>
            <a:ext cx="11983451" cy="2219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457200" algn="just">
              <a:lnSpc>
                <a:spcPct val="110000"/>
              </a:lnSpc>
              <a:buNone/>
            </a:pP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Штучний інтелект— </a:t>
            </a:r>
            <a:r>
              <a:rPr lang="uk-UA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галузь комп’ютерних наук, яка фокусується на розробці машин і систем, здатних виконувати завдання, що зазвичай вимагають людського інтелекту, такі як навчання, розв’язання проблем і прийняття рішень.</a:t>
            </a:r>
          </a:p>
        </p:txBody>
      </p:sp>
    </p:spTree>
    <p:extLst>
      <p:ext uri="{BB962C8B-B14F-4D97-AF65-F5344CB8AC3E}">
        <p14:creationId xmlns:p14="http://schemas.microsoft.com/office/powerpoint/2010/main" val="157625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976816D-AD8E-4D7C-B7BD-E1583619DE50}"/>
              </a:ext>
            </a:extLst>
          </p:cNvPr>
          <p:cNvSpPr txBox="1"/>
          <p:nvPr/>
        </p:nvSpPr>
        <p:spPr>
          <a:xfrm>
            <a:off x="224589" y="0"/>
            <a:ext cx="11742821" cy="2427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457200" algn="just">
              <a:lnSpc>
                <a:spcPct val="110000"/>
              </a:lnSpc>
              <a:buNone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Штучний інтелект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AI)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набір технологічних інструментів і алгоритмів, які надають нам прогнози, рекомендації та рішення щодо змін цифрового й реального середовища, базуючись на різних даних. Загалом, він повинен виконувати завдання, які, як вважалося раніше, може виконати тільки людина.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Штучний інтелект вперше в історії винайшов ліки для людей | БУГ - Bug.org.ua">
            <a:extLst>
              <a:ext uri="{FF2B5EF4-FFF2-40B4-BE49-F238E27FC236}">
                <a16:creationId xmlns:a16="http://schemas.microsoft.com/office/drawing/2014/main" id="{001789FF-99BB-421F-A9CD-6B85E80DF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719" y="2427844"/>
            <a:ext cx="9016665" cy="430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18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Як штучний інтелект застосовується в медицині: поточні досягнення та  перспективи - Аптека online">
            <a:extLst>
              <a:ext uri="{FF2B5EF4-FFF2-40B4-BE49-F238E27FC236}">
                <a16:creationId xmlns:a16="http://schemas.microsoft.com/office/drawing/2014/main" id="{2B6572C5-1ACD-461A-873F-19C6A05DB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E2E93F-16AD-4B5C-8400-1DE3B9282216}"/>
              </a:ext>
            </a:extLst>
          </p:cNvPr>
          <p:cNvSpPr txBox="1"/>
          <p:nvPr/>
        </p:nvSpPr>
        <p:spPr>
          <a:xfrm>
            <a:off x="112295" y="3894138"/>
            <a:ext cx="9208168" cy="2835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Впровадження технологічного прогресу тільки сприятиме розвитку фармації у розробці та інновації ліків, оскільки штучний інтелект (ШІ) може аналізувати велику кількість інформації та має можливість проводити скринінг клінічних випробувань, які є важливою частиною розробки сучасних лікарських засобів. </a:t>
            </a:r>
            <a:endParaRPr lang="uk-UA" sz="2800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746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53CAF1-C151-41B9-91EC-22569D6163AF}"/>
              </a:ext>
            </a:extLst>
          </p:cNvPr>
          <p:cNvSpPr txBox="1"/>
          <p:nvPr/>
        </p:nvSpPr>
        <p:spPr>
          <a:xfrm>
            <a:off x="352925" y="1863350"/>
            <a:ext cx="1172677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формування та розвиток у майбутніх фармацевтів компетентності взаємодії з доступними сервісами на основі алгоритмів ШІ (пошукова система </a:t>
            </a:r>
            <a:r>
              <a:rPr lang="uk-UA" sz="3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Google</a:t>
            </a:r>
            <a:r>
              <a:rPr lang="uk-UA" sz="3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34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ChatGPT</a:t>
            </a:r>
            <a:r>
              <a:rPr lang="uk-UA" sz="3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соціальних мереж), основними напрямками машинного навчання такими як класифікаційні задачі,</a:t>
            </a:r>
            <a:r>
              <a:rPr lang="uk-UA" sz="3400" spc="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регресійні та лінгвістичні моделі, нейронні мережі та експертними системами підтримки прийняття рішень на основі алгоритмів штучного інтелекту на всіх етапах профілактики, попередження,</a:t>
            </a:r>
            <a:r>
              <a:rPr lang="uk-UA" sz="3400" spc="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діагностики, лікування та реабілітації. </a:t>
            </a:r>
            <a:endParaRPr lang="uk-UA" sz="3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52A838-C67B-4347-946C-0B0257C65993}"/>
              </a:ext>
            </a:extLst>
          </p:cNvPr>
          <p:cNvSpPr txBox="1"/>
          <p:nvPr/>
        </p:nvSpPr>
        <p:spPr>
          <a:xfrm>
            <a:off x="497302" y="0"/>
            <a:ext cx="1143802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</a:t>
            </a:r>
            <a:r>
              <a:rPr lang="uk-UA" sz="4800" b="1" spc="-1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викладання курсу</a:t>
            </a:r>
            <a:r>
              <a:rPr lang="uk-UA" sz="4800" b="1" spc="-1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«Штучний інтелект у фармації» 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3120455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31D2CB-6441-47D9-BC32-D60A1712CC85}"/>
              </a:ext>
            </a:extLst>
          </p:cNvPr>
          <p:cNvSpPr txBox="1"/>
          <p:nvPr/>
        </p:nvSpPr>
        <p:spPr>
          <a:xfrm>
            <a:off x="120315" y="1446550"/>
            <a:ext cx="11951370" cy="5775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 роботи з інформацією в цифровому вигляді, </a:t>
            </a:r>
          </a:p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sz="3200" spc="-4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перегляду,</a:t>
            </a:r>
            <a:r>
              <a:rPr lang="uk-UA" sz="3200" spc="-4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перевірки</a:t>
            </a:r>
            <a:r>
              <a:rPr lang="uk-UA" sz="3200" spc="-3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даних</a:t>
            </a:r>
            <a:r>
              <a:rPr lang="uk-UA" sz="3200" spc="-4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uk-UA" sz="3200" spc="-4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достовірність,</a:t>
            </a:r>
            <a:r>
              <a:rPr lang="uk-UA" sz="3200" spc="-5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критичне</a:t>
            </a:r>
            <a:r>
              <a:rPr lang="uk-UA" sz="3200" spc="-4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оцінювання,</a:t>
            </a:r>
            <a:r>
              <a:rPr lang="uk-UA" sz="3200" spc="-4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аналітичне мислення, статистична обробка даних та їх інтерпретація, висновки на основі аналізу даних; </a:t>
            </a:r>
          </a:p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роботи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інформацією</a:t>
            </a:r>
            <a:r>
              <a:rPr lang="uk-UA" sz="3200" spc="-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цифровому</a:t>
            </a:r>
            <a:r>
              <a:rPr lang="uk-UA" sz="3200" spc="-4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вигляді,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побудови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алгоритмів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штучного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інтелект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</a:t>
            </a:r>
            <a:r>
              <a:rPr lang="uk-UA" sz="3200" spc="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машинного 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навчання;</a:t>
            </a:r>
          </a:p>
          <a:p>
            <a:pPr marL="342900" marR="86995" indent="-3429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sz="3200" spc="-4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побудови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тестування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моделей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r>
              <a:rPr lang="uk-UA" sz="3200" spc="-2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основі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алгоритмів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spc="-2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ШІ; </a:t>
            </a:r>
          </a:p>
          <a:p>
            <a:pPr marR="86995" algn="just">
              <a:lnSpc>
                <a:spcPct val="115000"/>
              </a:lnSpc>
              <a:spcAft>
                <a:spcPts val="0"/>
              </a:spcAft>
            </a:pPr>
            <a:r>
              <a:rPr lang="uk-UA" sz="36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CFDAD-B038-492C-AE25-C3355F0D19E3}"/>
              </a:ext>
            </a:extLst>
          </p:cNvPr>
          <p:cNvSpPr txBox="1"/>
          <p:nvPr/>
        </p:nvSpPr>
        <p:spPr>
          <a:xfrm>
            <a:off x="240631" y="0"/>
            <a:ext cx="1195136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результаті вивчення курсу здобувач вищої освіти опанує</a:t>
            </a:r>
            <a:r>
              <a:rPr lang="uk-UA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501757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31D2CB-6441-47D9-BC32-D60A1712CC85}"/>
              </a:ext>
            </a:extLst>
          </p:cNvPr>
          <p:cNvSpPr txBox="1"/>
          <p:nvPr/>
        </p:nvSpPr>
        <p:spPr>
          <a:xfrm>
            <a:off x="-1" y="1315452"/>
            <a:ext cx="12191999" cy="5143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 системного аналізу, підтримки процесів прийняття рішень, роботи з великими масивами даних; </a:t>
            </a:r>
          </a:p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можливості</a:t>
            </a:r>
            <a:r>
              <a:rPr lang="uk-UA" sz="3200" spc="-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обмеження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алгоритмів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ШІ</a:t>
            </a:r>
            <a:r>
              <a:rPr lang="uk-UA" sz="3200" spc="28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uk-UA" sz="3200" spc="-3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галузі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охорони</a:t>
            </a:r>
            <a:r>
              <a:rPr lang="uk-UA" sz="3200" spc="-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здоров’я; </a:t>
            </a:r>
          </a:p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ChatGPT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пошукових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систем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Google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</a:t>
            </a:r>
            <a:r>
              <a:rPr lang="uk-UA" sz="3200" spc="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соціальних 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мереж; </a:t>
            </a:r>
          </a:p>
          <a:p>
            <a:pPr marL="342900" marR="86995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роботи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Експертної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системи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uk-UA" sz="3200" spc="-1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використанням</a:t>
            </a:r>
            <a:r>
              <a:rPr lang="uk-UA" sz="3200" spc="-2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алгоритмів</a:t>
            </a:r>
            <a:r>
              <a:rPr lang="uk-UA" sz="3200" spc="-2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Штучного</a:t>
            </a:r>
            <a:r>
              <a:rPr lang="uk-UA" sz="3200" spc="-1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інтелекту</a:t>
            </a:r>
            <a:r>
              <a:rPr lang="uk-UA" sz="3200" spc="-35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спеціалізованих медичних діагностичних, лабораторних та терапевтичних системах.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CFDAD-B038-492C-AE25-C3355F0D19E3}"/>
              </a:ext>
            </a:extLst>
          </p:cNvPr>
          <p:cNvSpPr txBox="1"/>
          <p:nvPr/>
        </p:nvSpPr>
        <p:spPr>
          <a:xfrm>
            <a:off x="120315" y="-13087"/>
            <a:ext cx="1195136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результаті вивчення курсу здобувач вищої освіти опанує</a:t>
            </a:r>
            <a:r>
              <a:rPr lang="uk-UA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670144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31D2CB-6441-47D9-BC32-D60A1712CC85}"/>
              </a:ext>
            </a:extLst>
          </p:cNvPr>
          <p:cNvSpPr txBox="1"/>
          <p:nvPr/>
        </p:nvSpPr>
        <p:spPr>
          <a:xfrm>
            <a:off x="0" y="1412741"/>
            <a:ext cx="12079705" cy="5305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00"/>
              </a:spcBef>
              <a:spcAft>
                <a:spcPts val="1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Прискорення розробки нових ліків та медичних виробів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Завдяки машинному навчанню скорочується час і витрати на розробку нових препаратів.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Алгоритми ШІ можуть прогнозувати, як молекули взаємодіють з білками, що є ключовим етапом у створенні нових терапевтичних засобів.</a:t>
            </a:r>
          </a:p>
          <a:p>
            <a:pPr algn="just">
              <a:lnSpc>
                <a:spcPct val="107000"/>
              </a:lnSpc>
              <a:spcBef>
                <a:spcPts val="100"/>
              </a:spcBef>
              <a:spcAft>
                <a:spcPts val="1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Персоналізація лікування через 3D-друк лікарських форм.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ШІ розробляє індивідуалізовані рецептури, адаптовані до конкретних характеристик пацієнтів.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100"/>
              </a:spcBef>
              <a:spcAft>
                <a:spcPts val="1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Оптимізація ланцюгів постачання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Прогнозування попиту та аналіз можливих збоїв дають змогу ефективніше управляти запасами та скорочувати ризики перебоїв у постачанні. 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100"/>
              </a:spcBef>
              <a:spcAft>
                <a:spcPts val="1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Підвищення якості продукції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Впровадження систем машинного зору та алгоритмів ШІ для контролю якості лікарських засобів дозволяє автоматично виявляти дефекти таблеток.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100"/>
              </a:spcBef>
              <a:spcAft>
                <a:spcPts val="1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Конкурентні переваги через </a:t>
            </a:r>
            <a:r>
              <a:rPr lang="uk-UA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цифровізацію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 компаній, які активно впроваджують цифрові технології, підвищується ефективність виробництва та якості продукції. </a:t>
            </a:r>
            <a:endParaRPr lang="uk-UA" sz="2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CFDAD-B038-492C-AE25-C3355F0D19E3}"/>
              </a:ext>
            </a:extLst>
          </p:cNvPr>
          <p:cNvSpPr txBox="1"/>
          <p:nvPr/>
        </p:nvSpPr>
        <p:spPr>
          <a:xfrm>
            <a:off x="240630" y="27746"/>
            <a:ext cx="1195136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0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Вивчення курсу </a:t>
            </a:r>
            <a:r>
              <a:rPr lang="uk-UA" sz="3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навчить впро</a:t>
            </a:r>
            <a:r>
              <a:rPr lang="uk-UA" sz="30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ваджувати цифрові технології у фармацевтичній галузі, які демонструють суттєвий вплив на всі ключові аспекти виробництва та управління:</a:t>
            </a:r>
            <a:endParaRPr lang="uk-UA" sz="3000" dirty="0"/>
          </a:p>
        </p:txBody>
      </p:sp>
    </p:spTree>
    <p:extLst>
      <p:ext uri="{BB962C8B-B14F-4D97-AF65-F5344CB8AC3E}">
        <p14:creationId xmlns:p14="http://schemas.microsoft.com/office/powerpoint/2010/main" val="216496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9B98D4-7366-49C4-9302-8BC8083C8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0674"/>
            <a:ext cx="10515600" cy="2229852"/>
          </a:xfrm>
        </p:spPr>
        <p:txBody>
          <a:bodyPr>
            <a:normAutofit fontScale="90000"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uk-UA" sz="6000" b="1" i="1" dirty="0">
                <a:solidFill>
                  <a:srgbClr val="C00000"/>
                </a:solidFill>
                <a:latin typeface="Arial Black" panose="020B0A04020102020204" pitchFamily="34" charset="0"/>
              </a:rPr>
              <a:t>Обирайте курс</a:t>
            </a:r>
            <a:br>
              <a:rPr lang="uk-UA" sz="6000" b="1" i="1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br>
              <a:rPr lang="uk-UA" sz="6000" b="1" i="1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uk-UA" sz="6000" b="1" i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br>
              <a:rPr lang="uk-UA" b="1" i="1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uk-UA" sz="54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«Штучний інтелект у фармації»</a:t>
            </a:r>
          </a:p>
        </p:txBody>
      </p:sp>
    </p:spTree>
    <p:extLst>
      <p:ext uri="{BB962C8B-B14F-4D97-AF65-F5344CB8AC3E}">
        <p14:creationId xmlns:p14="http://schemas.microsoft.com/office/powerpoint/2010/main" val="2680483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532</Words>
  <Application>Microsoft Office PowerPoint</Application>
  <PresentationFormat>Широкий екран</PresentationFormat>
  <Paragraphs>29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Times New Roman</vt:lpstr>
      <vt:lpstr>Wingdings</vt:lpstr>
      <vt:lpstr>Тема Office</vt:lpstr>
      <vt:lpstr>Штучний інтелект у фармації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Обирайте курс    «Штучний інтелект у фармації»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Штучний інтелект у фармації</dc:title>
  <dc:creator>Admin</dc:creator>
  <cp:lastModifiedBy>Admin</cp:lastModifiedBy>
  <cp:revision>9</cp:revision>
  <dcterms:created xsi:type="dcterms:W3CDTF">2025-10-17T05:53:39Z</dcterms:created>
  <dcterms:modified xsi:type="dcterms:W3CDTF">2025-10-17T07:15:27Z</dcterms:modified>
</cp:coreProperties>
</file>