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(2026)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1.8.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ТІЛЕСНООРІЄНТОВАНА ПСИХОТЕРАПІЯ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1.8. «ТІЛЕСНООРІЄНТОВАНА ПСИХОТЕРАПІЯ»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8286" y="2458021"/>
            <a:ext cx="9328031" cy="4615132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/>
              <a:t>Базові знання першого (бакалаврського) рівня вищої освіти; дисципліни «Філософські проблеми сучасної психології», «Спецпрактикум з психологічного консультування», «Методика соціально-психологічного тренінгу».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018705" cy="380116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3100" dirty="0"/>
              <a:t>Оволодіння сучасними доказовими методами тілесної діагностики та психотерапевтичної допомоги через роботу з соматичним досвідом при стресі, </a:t>
            </a:r>
            <a:r>
              <a:rPr lang="uk-UA" sz="3100" dirty="0" err="1"/>
              <a:t>психотравмі</a:t>
            </a:r>
            <a:r>
              <a:rPr lang="uk-UA" sz="3100" dirty="0"/>
              <a:t>, кризових станах і психосоматичних розладах.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64692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/>
              <a:t>практичні навички виявлення хронічних м’язових блоків («м’язового панцира»), аналізу дихальних </a:t>
            </a:r>
            <a:r>
              <a:rPr lang="uk-UA" sz="2400" dirty="0" err="1"/>
              <a:t>патернів</a:t>
            </a:r>
            <a:r>
              <a:rPr lang="uk-UA" sz="2400" dirty="0"/>
              <a:t>, відновлення тілесної усвідомленості та соматичного контакту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</a:t>
            </a:r>
            <a:r>
              <a:rPr lang="uk-UA" sz="2400" dirty="0"/>
              <a:t>здатність планувати індивідуальні та групові соматичні інтервенції з неухильним дотриманням професійних меж, етичних норм фізичного дотику та інформованої згоди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</a:t>
            </a:r>
            <a:r>
              <a:rPr lang="uk-UA" sz="2400" dirty="0"/>
              <a:t>швидко стабілізувати психоемоційний стан клієнтів у кризових ситуаціях та ефективно взаємодіяти в </a:t>
            </a:r>
            <a:r>
              <a:rPr lang="uk-UA" sz="2400" dirty="0" err="1"/>
              <a:t>мультидисциплінарній</a:t>
            </a:r>
            <a:r>
              <a:rPr lang="uk-UA" sz="2400" dirty="0"/>
              <a:t> команді (психолог – психіатр – невролог – </a:t>
            </a:r>
            <a:r>
              <a:rPr lang="uk-UA" sz="2400" dirty="0" err="1"/>
              <a:t>реабілітолог</a:t>
            </a:r>
            <a:r>
              <a:rPr lang="uk-UA" sz="2400" dirty="0"/>
              <a:t>)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372533"/>
            <a:ext cx="5279366" cy="6299199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k-UA" sz="1800" dirty="0"/>
              <a:t>Теоретичні та етико-деонтологічні засади: історія шкіл тілесної терапії, концепція психосоматичної єдності, кордони та правила фізичного контакту.</a:t>
            </a:r>
          </a:p>
          <a:p>
            <a:pPr lvl="0"/>
            <a:r>
              <a:rPr lang="uk-UA" sz="1800" dirty="0"/>
              <a:t>Теорія м’язового панцира (В. </a:t>
            </a:r>
            <a:r>
              <a:rPr lang="uk-UA" sz="1800" dirty="0" err="1"/>
              <a:t>Райх</a:t>
            </a:r>
            <a:r>
              <a:rPr lang="uk-UA" sz="1800" dirty="0"/>
              <a:t>): діагностика та топографія 7 тілесних сегментів напруження (від очного до тазового).</a:t>
            </a:r>
          </a:p>
          <a:p>
            <a:pPr lvl="0"/>
            <a:r>
              <a:rPr lang="uk-UA" sz="1800" dirty="0"/>
              <a:t>Біоенергетичний аналіз (О. </a:t>
            </a:r>
            <a:r>
              <a:rPr lang="uk-UA" sz="1800" dirty="0" err="1"/>
              <a:t>Лоуен</a:t>
            </a:r>
            <a:r>
              <a:rPr lang="uk-UA" sz="1800" dirty="0"/>
              <a:t>): феномени заземлення (</a:t>
            </a:r>
            <a:r>
              <a:rPr lang="uk-UA" sz="1800" i="1" dirty="0" err="1"/>
              <a:t>grounding</a:t>
            </a:r>
            <a:r>
              <a:rPr lang="uk-UA" sz="1800" dirty="0"/>
              <a:t>), центрування та діагностика структур характеру через тілесні маркери.</a:t>
            </a:r>
          </a:p>
          <a:p>
            <a:pPr lvl="0"/>
            <a:r>
              <a:rPr lang="uk-UA" sz="1800" dirty="0"/>
              <a:t>Психофізіологія дихання: виявлення дихальних стереотипів, робота з тривожними блоками та корекція </a:t>
            </a:r>
            <a:r>
              <a:rPr lang="uk-UA" sz="1800" dirty="0" err="1"/>
              <a:t>патернів</a:t>
            </a:r>
            <a:r>
              <a:rPr lang="uk-UA" sz="1800" dirty="0"/>
              <a:t> дихання.</a:t>
            </a:r>
          </a:p>
          <a:p>
            <a:pPr lvl="0"/>
            <a:r>
              <a:rPr lang="uk-UA" sz="1800" dirty="0"/>
              <a:t>Нейробіологія </a:t>
            </a:r>
            <a:r>
              <a:rPr lang="uk-UA" sz="1800" dirty="0" err="1"/>
              <a:t>психотравми</a:t>
            </a:r>
            <a:r>
              <a:rPr lang="uk-UA" sz="1800" dirty="0"/>
              <a:t> та </a:t>
            </a:r>
            <a:r>
              <a:rPr lang="uk-UA" sz="1800" dirty="0" err="1"/>
              <a:t>ресурсування</a:t>
            </a:r>
            <a:r>
              <a:rPr lang="uk-UA" sz="1800" dirty="0"/>
              <a:t>: </a:t>
            </a:r>
            <a:r>
              <a:rPr lang="uk-UA" sz="1800" dirty="0" err="1"/>
              <a:t>полівагальна</a:t>
            </a:r>
            <a:r>
              <a:rPr lang="uk-UA" sz="1800" dirty="0"/>
              <a:t> теорія, методи соматичного переживання (</a:t>
            </a:r>
            <a:r>
              <a:rPr lang="uk-UA" sz="1800" i="1" dirty="0" err="1"/>
              <a:t>Somatic</a:t>
            </a:r>
            <a:r>
              <a:rPr lang="uk-UA" sz="1800" i="1" dirty="0"/>
              <a:t> </a:t>
            </a:r>
            <a:r>
              <a:rPr lang="uk-UA" sz="1800" i="1" dirty="0" err="1"/>
              <a:t>Experiencing</a:t>
            </a:r>
            <a:r>
              <a:rPr lang="uk-UA" sz="1800" dirty="0"/>
              <a:t> П. Левіна), робота з </a:t>
            </a:r>
            <a:r>
              <a:rPr lang="uk-UA" sz="1800" dirty="0" err="1"/>
              <a:t>гіпер</a:t>
            </a:r>
            <a:r>
              <a:rPr lang="uk-UA" sz="1800" dirty="0"/>
              <a:t>- та </a:t>
            </a:r>
            <a:r>
              <a:rPr lang="uk-UA" sz="1800" dirty="0" err="1"/>
              <a:t>гіпозбудженням</a:t>
            </a:r>
            <a:r>
              <a:rPr lang="uk-UA" sz="1800" dirty="0"/>
              <a:t>.</a:t>
            </a:r>
          </a:p>
          <a:p>
            <a:pPr lvl="0"/>
            <a:r>
              <a:rPr lang="uk-UA" sz="1800" dirty="0"/>
              <a:t>Кризові </a:t>
            </a:r>
            <a:r>
              <a:rPr lang="uk-UA" sz="1800" dirty="0" err="1"/>
              <a:t>тілесноорієнтовані</a:t>
            </a:r>
            <a:r>
              <a:rPr lang="uk-UA" sz="1800" dirty="0"/>
              <a:t> протоколи: надання екстреної допомоги при гострому стресі, бойовій травмі, панічних реакціях та ПТСР.</a:t>
            </a:r>
          </a:p>
          <a:p>
            <a:pPr lvl="0"/>
            <a:r>
              <a:rPr lang="uk-UA" sz="1800" dirty="0"/>
              <a:t>Групова тілесна динаміка та </a:t>
            </a:r>
            <a:r>
              <a:rPr lang="uk-UA" sz="1800" dirty="0" err="1"/>
              <a:t>Case</a:t>
            </a:r>
            <a:r>
              <a:rPr lang="uk-UA" sz="1800" dirty="0"/>
              <a:t> </a:t>
            </a:r>
            <a:r>
              <a:rPr lang="uk-UA" sz="1800" dirty="0" err="1"/>
              <a:t>Study</a:t>
            </a:r>
            <a:r>
              <a:rPr lang="uk-UA" sz="1800" dirty="0"/>
              <a:t>: формулювання кейсу (</a:t>
            </a:r>
            <a:r>
              <a:rPr lang="uk-UA" sz="1800" i="1" dirty="0" err="1"/>
              <a:t>case</a:t>
            </a:r>
            <a:r>
              <a:rPr lang="uk-UA" sz="1800" i="1" dirty="0"/>
              <a:t> </a:t>
            </a:r>
            <a:r>
              <a:rPr lang="uk-UA" sz="1800" i="1" dirty="0" err="1"/>
              <a:t>formulation</a:t>
            </a:r>
            <a:r>
              <a:rPr lang="uk-UA" sz="1800" dirty="0"/>
              <a:t>), оцінка динаміки тілесних змін і </a:t>
            </a:r>
            <a:r>
              <a:rPr lang="uk-UA" sz="1800" dirty="0" err="1"/>
              <a:t>мультидисциплінарний</a:t>
            </a:r>
            <a:r>
              <a:rPr lang="uk-UA" sz="1800" dirty="0"/>
              <a:t> супровід.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579835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3600" b="1" dirty="0"/>
              <a:t>аналізувати</a:t>
            </a:r>
            <a:r>
              <a:rPr lang="uk-UA" sz="3600" dirty="0"/>
              <a:t> вербальний запит клієнта у зіставленні з невербальною соматичною феноменологією, поставою та </a:t>
            </a:r>
            <a:r>
              <a:rPr lang="uk-UA" sz="3600" dirty="0" err="1"/>
              <a:t>патернами</a:t>
            </a:r>
            <a:r>
              <a:rPr lang="uk-UA" sz="3600" dirty="0"/>
              <a:t> рухів;</a:t>
            </a:r>
          </a:p>
          <a:p>
            <a:pPr lvl="0"/>
            <a:r>
              <a:rPr lang="uk-UA" sz="3600" b="1" dirty="0"/>
              <a:t>інтерпретувати</a:t>
            </a:r>
            <a:r>
              <a:rPr lang="uk-UA" sz="3600" dirty="0"/>
              <a:t> </a:t>
            </a:r>
            <a:r>
              <a:rPr lang="uk-UA" sz="3600" dirty="0" err="1"/>
              <a:t>соматовегетативні</a:t>
            </a:r>
            <a:r>
              <a:rPr lang="uk-UA" sz="3600" dirty="0"/>
              <a:t> реакції, дихальні порушення та локалізацію м’язових блоків;</a:t>
            </a:r>
          </a:p>
          <a:p>
            <a:pPr lvl="0"/>
            <a:r>
              <a:rPr lang="uk-UA" sz="3600" b="1" dirty="0"/>
              <a:t>визначати</a:t>
            </a:r>
            <a:r>
              <a:rPr lang="uk-UA" sz="3600" dirty="0"/>
              <a:t> показання, психологічні й соматичні протипоказання до роботи через тіло, а також межі власної фахової компетентності;</a:t>
            </a:r>
          </a:p>
          <a:p>
            <a:pPr lvl="0"/>
            <a:r>
              <a:rPr lang="uk-UA" sz="3600" b="1" dirty="0"/>
              <a:t>оцінювати</a:t>
            </a:r>
            <a:r>
              <a:rPr lang="uk-UA" sz="3600" dirty="0"/>
              <a:t> рівень заземлення, тілесної усвідомленості, якість контакту з тілом та динаміку змін у процесі терапії;</a:t>
            </a:r>
          </a:p>
          <a:p>
            <a:pPr lvl="0"/>
            <a:r>
              <a:rPr lang="uk-UA" sz="3600" b="1" dirty="0"/>
              <a:t>застосовувати</a:t>
            </a:r>
            <a:r>
              <a:rPr lang="uk-UA" sz="3600" dirty="0"/>
              <a:t> доказові техніки соматичної стабілізації, центрування, дихальної саморегуляції та розблокування напруження у складних і кризових умовах.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2048934"/>
            <a:ext cx="5156180" cy="444676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sz="2800" b="1" dirty="0"/>
              <a:t>БЕЛОВ Олександр Олександрович</a:t>
            </a:r>
            <a:r>
              <a:rPr lang="uk-UA" sz="2800" dirty="0"/>
              <a:t> – професор ЗВО кафедри медичної психології та психіатрії ВНМУ ім. М.І. Пирогова, доктор медичних наук, доцент, голова Науково-методичної ради ННІ психології та ментального здоров’я.</a:t>
            </a:r>
          </a:p>
          <a:p>
            <a:pPr lvl="0"/>
            <a:r>
              <a:rPr lang="uk-UA" sz="2800" b="1" dirty="0"/>
              <a:t>НОВИЦЬКИЙ Андрій Валерійович </a:t>
            </a:r>
            <a:r>
              <a:rPr lang="uk-UA" sz="2800" dirty="0"/>
              <a:t>– асистент кафедри медичної психології та психіатрії ВНМУ ім. М.І. Пирогова.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120</TotalTime>
  <Words>575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1.8. ТІЛЕСНООРІЄНТОВАНА ПСИХОТЕРАПІЯ</vt:lpstr>
      <vt:lpstr>Паспорт ОСВІТНЬОГО КОМПОНЕнТА   ВК 1.8. «ТІЛЕСНООРІЄНТОВАНА ПСИХОТЕРАПІЯ»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2026-09-18T04:17:09Z</dcterms:modified>
</cp:coreProperties>
</file>