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3" r:id="rId7"/>
    <p:sldId id="262" r:id="rId8"/>
    <p:sldId id="261"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92"/>
  </p:normalViewPr>
  <p:slideViewPr>
    <p:cSldViewPr>
      <p:cViewPr varScale="1">
        <p:scale>
          <a:sx n="95" d="100"/>
          <a:sy n="95" d="100"/>
        </p:scale>
        <p:origin x="1584"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a:t>Образец подзаголовка</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25.12.2020</a:t>
            </a:fld>
            <a:endParaRPr lang="ru-RU"/>
          </a:p>
        </p:txBody>
      </p:sp>
      <p:sp>
        <p:nvSpPr>
          <p:cNvPr id="20" name="Нижний колонтитул 19"/>
          <p:cNvSpPr>
            <a:spLocks noGrp="1"/>
          </p:cNvSpPr>
          <p:nvPr>
            <p:ph type="ftr" sz="quarter" idx="11"/>
          </p:nvPr>
        </p:nvSpPr>
        <p:spPr/>
        <p:txBody>
          <a:bodyPr/>
          <a:lstStyle/>
          <a:p>
            <a:endParaRPr lang="ru-RU"/>
          </a:p>
        </p:txBody>
      </p:sp>
      <p:sp>
        <p:nvSpPr>
          <p:cNvPr id="10" name="Номер слайда 9"/>
          <p:cNvSpPr>
            <a:spLocks noGrp="1"/>
          </p:cNvSpPr>
          <p:nvPr>
            <p:ph type="sldNum" sz="quarter" idx="12"/>
          </p:nvPr>
        </p:nvSpPr>
        <p:spPr/>
        <p:txBody>
          <a:bodyPr/>
          <a:lstStyle/>
          <a:p>
            <a:fld id="{725C68B6-61C2-468F-89AB-4B9F7531AA68}"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25.12.2020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25.12.2020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p>
            <a:r>
              <a:rPr kumimoji="0" lang="ru-RU"/>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25.12.2020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25.12.2020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p>
            <a:r>
              <a:rPr kumimoji="0" lang="ru-RU"/>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25.12.2020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Дата 1"/>
          <p:cNvSpPr>
            <a:spLocks noGrp="1"/>
          </p:cNvSpPr>
          <p:nvPr>
            <p:ph type="dt" sz="half" idx="10"/>
          </p:nvPr>
        </p:nvSpPr>
        <p:spPr/>
        <p:txBody>
          <a:bodyPr/>
          <a:lstStyle/>
          <a:p>
            <a:fld id="{5B106E36-FD25-4E2D-B0AA-010F637433A0}" type="datetimeFigureOut">
              <a:rPr lang="ru-RU" smtClean="0"/>
              <a:pPr/>
              <a:t>25.12.2020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25.12.2020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25.12.2020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25.12.2020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25.12.2020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p>
            <a:r>
              <a:rPr kumimoji="0" lang="ru-RU"/>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5B106E36-FD25-4E2D-B0AA-010F637433A0}" type="datetimeFigureOut">
              <a:rPr lang="ru-RU" smtClean="0"/>
              <a:pPr/>
              <a:t>25.12.2020</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725C68B6-61C2-468F-89AB-4B9F7531AA68}"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00166" y="3571876"/>
            <a:ext cx="7406640" cy="2258002"/>
          </a:xfrm>
        </p:spPr>
        <p:txBody>
          <a:bodyPr>
            <a:normAutofit fontScale="90000"/>
          </a:bodyPr>
          <a:lstStyle/>
          <a:p>
            <a:br>
              <a:rPr lang="uk-UA" sz="2700" b="1" dirty="0"/>
            </a:br>
            <a:br>
              <a:rPr lang="uk-UA" sz="2700" b="1" dirty="0"/>
            </a:br>
            <a:br>
              <a:rPr lang="uk-UA" sz="2700" b="1" dirty="0"/>
            </a:br>
            <a:br>
              <a:rPr lang="uk-UA" sz="2700" b="1" dirty="0"/>
            </a:br>
            <a:br>
              <a:rPr lang="uk-UA" sz="2700" b="1" dirty="0"/>
            </a:br>
            <a:br>
              <a:rPr lang="en-US" sz="2700" b="1" dirty="0"/>
            </a:br>
            <a:br>
              <a:rPr lang="en-US" sz="2700" b="1" dirty="0"/>
            </a:br>
            <a:br>
              <a:rPr lang="en-US" sz="2700" b="1" dirty="0"/>
            </a:br>
            <a:br>
              <a:rPr lang="en-US" sz="2700" b="1"/>
            </a:br>
            <a:r>
              <a:rPr lang="en-US" sz="3100" b="1"/>
              <a:t>IMMUNOPROPHYLAXIS OF </a:t>
            </a:r>
            <a:r>
              <a:rPr lang="en-US" sz="3100" b="1" dirty="0"/>
              <a:t>INFECTIOUS DISEASES IN CHILDREN</a:t>
            </a:r>
            <a:br>
              <a:rPr lang="uk-UA" sz="3200" dirty="0"/>
            </a:br>
            <a:r>
              <a:rPr lang="en-US" sz="3200" dirty="0"/>
              <a:t>(elective course for 6th year students)</a:t>
            </a:r>
            <a:br>
              <a:rPr lang="uk-UA" sz="3200" dirty="0"/>
            </a:br>
            <a:r>
              <a:rPr lang="en-US" sz="3200" dirty="0"/>
              <a:t> </a:t>
            </a:r>
            <a:br>
              <a:rPr lang="uk-UA" sz="3200" dirty="0"/>
            </a:br>
            <a:r>
              <a:rPr lang="en-US" sz="3200" dirty="0"/>
              <a:t>Field of Study: 22 "Healthcare"</a:t>
            </a:r>
            <a:br>
              <a:rPr lang="uk-UA" sz="3200" dirty="0"/>
            </a:br>
            <a:r>
              <a:rPr lang="en-US" sz="3200" dirty="0"/>
              <a:t>Specialty: 222 "Medicine"</a:t>
            </a:r>
            <a:br>
              <a:rPr lang="uk-UA" sz="3200" dirty="0"/>
            </a:br>
            <a:br>
              <a:rPr lang="uk-UA" sz="2200" b="1" dirty="0"/>
            </a:br>
            <a:br>
              <a:rPr lang="uk-UA" dirty="0"/>
            </a:br>
            <a:endParaRPr lang="uk-UA" dirty="0"/>
          </a:p>
        </p:txBody>
      </p:sp>
      <p:sp>
        <p:nvSpPr>
          <p:cNvPr id="3" name="Подзаголовок 2"/>
          <p:cNvSpPr>
            <a:spLocks noGrp="1"/>
          </p:cNvSpPr>
          <p:nvPr>
            <p:ph type="subTitle" idx="1"/>
          </p:nvPr>
        </p:nvSpPr>
        <p:spPr>
          <a:xfrm>
            <a:off x="2786050" y="5286388"/>
            <a:ext cx="5857948" cy="1323996"/>
          </a:xfrm>
        </p:spPr>
        <p:txBody>
          <a:bodyPr>
            <a:noAutofit/>
          </a:bodyPr>
          <a:lstStyle/>
          <a:p>
            <a:pPr algn="r"/>
            <a:r>
              <a:rPr lang="en-US" sz="1800" b="1" dirty="0"/>
              <a:t>Head of Pediatric Infectious Diseases Department:</a:t>
            </a:r>
            <a:endParaRPr lang="uk-UA" sz="1800" b="1" dirty="0"/>
          </a:p>
          <a:p>
            <a:pPr algn="r"/>
            <a:r>
              <a:rPr lang="en-US" sz="1800" dirty="0"/>
              <a:t>prof., D.S., </a:t>
            </a:r>
            <a:r>
              <a:rPr lang="en-US" sz="1800" dirty="0" err="1"/>
              <a:t>Nezgoda</a:t>
            </a:r>
            <a:r>
              <a:rPr lang="en-US" sz="1800" dirty="0"/>
              <a:t> I.I.</a:t>
            </a:r>
            <a:endParaRPr lang="uk-UA" sz="1800" dirty="0"/>
          </a:p>
          <a:p>
            <a:pPr algn="r"/>
            <a:r>
              <a:rPr lang="en-US" sz="1800" b="1" dirty="0"/>
              <a:t>Responsible for implementation:</a:t>
            </a:r>
            <a:endParaRPr lang="uk-UA" sz="1800" b="1" dirty="0"/>
          </a:p>
          <a:p>
            <a:pPr algn="r"/>
            <a:r>
              <a:rPr lang="en-US" sz="1800" dirty="0"/>
              <a:t>assoc. </a:t>
            </a:r>
            <a:r>
              <a:rPr lang="en-US" sz="1800" dirty="0" err="1"/>
              <a:t>prof</a:t>
            </a:r>
            <a:r>
              <a:rPr lang="en-US" sz="1800" dirty="0"/>
              <a:t>., PhD in Medicine, </a:t>
            </a:r>
            <a:r>
              <a:rPr lang="en-US" sz="1800" dirty="0" err="1"/>
              <a:t>Onofriichuk</a:t>
            </a:r>
            <a:r>
              <a:rPr lang="en-US" sz="1800" dirty="0"/>
              <a:t> O.S.</a:t>
            </a:r>
            <a:endParaRPr lang="uk-UA" sz="1800" dirty="0"/>
          </a:p>
          <a:p>
            <a:pPr algn="r"/>
            <a:r>
              <a:rPr lang="en-US" sz="1800" dirty="0"/>
              <a:t> </a:t>
            </a:r>
            <a:endParaRPr lang="uk-UA" sz="1800" dirty="0"/>
          </a:p>
        </p:txBody>
      </p:sp>
      <p:sp>
        <p:nvSpPr>
          <p:cNvPr id="4" name="Прямоугольник 3"/>
          <p:cNvSpPr/>
          <p:nvPr/>
        </p:nvSpPr>
        <p:spPr>
          <a:xfrm>
            <a:off x="1500166" y="247616"/>
            <a:ext cx="6858048" cy="914400"/>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National </a:t>
            </a:r>
            <a:r>
              <a:rPr lang="en-GB" sz="2400" b="1" dirty="0" err="1">
                <a:solidFill>
                  <a:schemeClr val="tx2">
                    <a:satMod val="130000"/>
                  </a:schemeClr>
                </a:solidFill>
                <a:effectLst>
                  <a:outerShdw blurRad="50000" dist="30000" dir="5400000" algn="tl" rotWithShape="0">
                    <a:srgbClr val="000000">
                      <a:alpha val="30000"/>
                    </a:srgbClr>
                  </a:outerShdw>
                </a:effectLst>
                <a:latin typeface="+mj-lt"/>
                <a:ea typeface="+mj-ea"/>
                <a:cs typeface="+mj-cs"/>
              </a:rPr>
              <a:t>Pirogov</a:t>
            </a:r>
            <a:r>
              <a:rPr lang="en-GB" sz="2400" b="1"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 Memorial Medical University, </a:t>
            </a:r>
            <a:r>
              <a:rPr lang="en-GB" sz="2400" b="1" dirty="0" err="1">
                <a:solidFill>
                  <a:schemeClr val="tx2">
                    <a:satMod val="130000"/>
                  </a:schemeClr>
                </a:solidFill>
                <a:effectLst>
                  <a:outerShdw blurRad="50000" dist="30000" dir="5400000" algn="tl" rotWithShape="0">
                    <a:srgbClr val="000000">
                      <a:alpha val="30000"/>
                    </a:srgbClr>
                  </a:outerShdw>
                </a:effectLst>
                <a:latin typeface="+mj-lt"/>
                <a:ea typeface="+mj-ea"/>
                <a:cs typeface="+mj-cs"/>
              </a:rPr>
              <a:t>Vinnytsya</a:t>
            </a:r>
            <a:endParaRPr lang="uk-UA" sz="2400" b="1" dirty="0">
              <a:solidFill>
                <a:schemeClr val="tx2">
                  <a:satMod val="130000"/>
                </a:schemeClr>
              </a:solidFill>
              <a:effectLst>
                <a:outerShdw blurRad="50000" dist="30000" dir="5400000" algn="tl" rotWithShape="0">
                  <a:srgbClr val="000000">
                    <a:alpha val="30000"/>
                  </a:srgbClr>
                </a:outerShdw>
              </a:effectLst>
              <a:latin typeface="+mj-lt"/>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57290" y="0"/>
            <a:ext cx="7498080" cy="511156"/>
          </a:xfrm>
        </p:spPr>
        <p:txBody>
          <a:bodyPr>
            <a:normAutofit/>
          </a:bodyPr>
          <a:lstStyle/>
          <a:p>
            <a:r>
              <a:rPr lang="en-US" sz="2400" b="1" dirty="0"/>
              <a:t>RELEVANCE</a:t>
            </a:r>
            <a:endParaRPr lang="uk-UA" sz="2400" dirty="0"/>
          </a:p>
        </p:txBody>
      </p:sp>
      <p:sp>
        <p:nvSpPr>
          <p:cNvPr id="3" name="Содержимое 2"/>
          <p:cNvSpPr>
            <a:spLocks noGrp="1"/>
          </p:cNvSpPr>
          <p:nvPr>
            <p:ph idx="1"/>
          </p:nvPr>
        </p:nvSpPr>
        <p:spPr>
          <a:xfrm>
            <a:off x="785786" y="571480"/>
            <a:ext cx="8358214" cy="6286520"/>
          </a:xfrm>
        </p:spPr>
        <p:txBody>
          <a:bodyPr>
            <a:noAutofit/>
          </a:bodyPr>
          <a:lstStyle/>
          <a:p>
            <a:r>
              <a:rPr lang="en-US" sz="1600" dirty="0"/>
              <a:t>An important place in the doctor activity of any specialization belongs to the prevention of the most common infectious diseases, the main way of which is vaccination against them according to preventive vaccination calendar and patient's age.</a:t>
            </a:r>
            <a:endParaRPr lang="uk-UA" sz="1600" dirty="0"/>
          </a:p>
          <a:p>
            <a:r>
              <a:rPr lang="en-US" sz="1600" dirty="0"/>
              <a:t>According to the WHO, 24.7% of deaths in the world are caused by infectious diseases and such diseases include 63% of infant mortality.</a:t>
            </a:r>
            <a:endParaRPr lang="uk-UA" sz="1600" dirty="0"/>
          </a:p>
          <a:p>
            <a:r>
              <a:rPr lang="en-US" sz="1600" dirty="0"/>
              <a:t>In Ukraine, compulsory vaccination is carried out against ten diseases, although the list of recommended and permitted epidemiological indications is much wider. Immunization is not only the most effective means of overcoming infectious diseases, it ensures the realization of the inalienable human right to a healthy and full life. However, even today, more than 22 million infants in the world are not fully vaccinated, and more than 1.5 million of them under the age of five die from diseases that can be prevented with existing vaccines.</a:t>
            </a:r>
            <a:endParaRPr lang="uk-UA" sz="1600" dirty="0"/>
          </a:p>
          <a:p>
            <a:r>
              <a:rPr lang="en-US" sz="1600" dirty="0"/>
              <a:t>In Ukraine, over the years there has been an unfavorable situation with the level of immunization coverage of prescribed categories of the population, which has complicated the epidemiological situation in the country and provoked a threat to the security of its population.</a:t>
            </a:r>
            <a:endParaRPr lang="uk-UA" sz="1600" dirty="0"/>
          </a:p>
          <a:p>
            <a:r>
              <a:rPr lang="en-US" sz="1600" dirty="0"/>
              <a:t>Prevention is a priority strategy in the fight against infectious diseases. Today, the world's experience in the fight against infectious diseases indicates the undeniable role of </a:t>
            </a:r>
            <a:r>
              <a:rPr lang="en-US" sz="1600" dirty="0" err="1"/>
              <a:t>immunoprophylaxis</a:t>
            </a:r>
            <a:r>
              <a:rPr lang="en-US" sz="1600" dirty="0"/>
              <a:t>.</a:t>
            </a:r>
            <a:endParaRPr lang="uk-UA" sz="1600" dirty="0"/>
          </a:p>
          <a:p>
            <a:r>
              <a:rPr lang="en-US" sz="1600" dirty="0" err="1"/>
              <a:t>Vaccinology</a:t>
            </a:r>
            <a:r>
              <a:rPr lang="en-US" sz="1600" dirty="0"/>
              <a:t> is a rapidly developing branch of medicine. Modernization and creation of new vaccines, change of approaches and schemes of </a:t>
            </a:r>
            <a:r>
              <a:rPr lang="en-US" sz="1600" dirty="0" err="1"/>
              <a:t>immunoprophylaxis</a:t>
            </a:r>
            <a:r>
              <a:rPr lang="en-US" sz="1600" dirty="0"/>
              <a:t> require systematization of student's knowledge in this field. Therefore, future specialists must have a clear understanding of the process of vaccine prophylaxis and all its currently known aspects to ensure the infectious safety of patients and humanity as a whole.</a:t>
            </a:r>
            <a:endParaRPr lang="uk-UA"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725470"/>
          </a:xfrm>
        </p:spPr>
        <p:txBody>
          <a:bodyPr>
            <a:normAutofit/>
          </a:bodyPr>
          <a:lstStyle/>
          <a:p>
            <a:r>
              <a:rPr lang="en-US" sz="3200" b="1" dirty="0">
                <a:solidFill>
                  <a:schemeClr val="tx2"/>
                </a:solidFill>
              </a:rPr>
              <a:t>PURPOSE</a:t>
            </a:r>
            <a:r>
              <a:rPr lang="uk-UA" sz="3200" b="1" dirty="0">
                <a:solidFill>
                  <a:schemeClr val="tx2"/>
                </a:solidFill>
              </a:rPr>
              <a:t>:</a:t>
            </a:r>
            <a:endParaRPr lang="uk-UA" sz="3200" dirty="0">
              <a:solidFill>
                <a:schemeClr val="tx2"/>
              </a:solidFill>
            </a:endParaRPr>
          </a:p>
        </p:txBody>
      </p:sp>
      <p:sp>
        <p:nvSpPr>
          <p:cNvPr id="3" name="Содержимое 2"/>
          <p:cNvSpPr>
            <a:spLocks noGrp="1"/>
          </p:cNvSpPr>
          <p:nvPr>
            <p:ph idx="1"/>
          </p:nvPr>
        </p:nvSpPr>
        <p:spPr>
          <a:xfrm>
            <a:off x="1214414" y="1447800"/>
            <a:ext cx="7719274" cy="4800600"/>
          </a:xfrm>
        </p:spPr>
        <p:txBody>
          <a:bodyPr/>
          <a:lstStyle/>
          <a:p>
            <a:r>
              <a:rPr lang="en-US" dirty="0">
                <a:solidFill>
                  <a:schemeClr val="tx2"/>
                </a:solidFill>
              </a:rPr>
              <a:t>Theoretical knowledge increasing, improvement and mastering of practical skills in vaccine prophylaxis in children to widen the professional level of knowledge in the field of pediatric </a:t>
            </a:r>
            <a:r>
              <a:rPr lang="en-US" dirty="0" err="1">
                <a:solidFill>
                  <a:schemeClr val="tx2"/>
                </a:solidFill>
              </a:rPr>
              <a:t>infectology</a:t>
            </a:r>
            <a:r>
              <a:rPr lang="en-US" dirty="0">
                <a:solidFill>
                  <a:schemeClr val="tx2"/>
                </a:solidFill>
              </a:rPr>
              <a:t>.</a:t>
            </a:r>
            <a:endParaRPr lang="uk-UA" dirty="0">
              <a:solidFill>
                <a:schemeClr val="tx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654032"/>
          </a:xfrm>
        </p:spPr>
        <p:txBody>
          <a:bodyPr>
            <a:normAutofit/>
          </a:bodyPr>
          <a:lstStyle/>
          <a:p>
            <a:r>
              <a:rPr lang="en-US" sz="2800" b="1" dirty="0">
                <a:solidFill>
                  <a:schemeClr val="tx2"/>
                </a:solidFill>
              </a:rPr>
              <a:t>TASKS</a:t>
            </a:r>
            <a:r>
              <a:rPr lang="uk-UA" sz="2800" b="1" dirty="0">
                <a:solidFill>
                  <a:schemeClr val="tx2"/>
                </a:solidFill>
              </a:rPr>
              <a:t>:</a:t>
            </a:r>
            <a:endParaRPr lang="uk-UA" sz="2800" dirty="0">
              <a:solidFill>
                <a:schemeClr val="tx2"/>
              </a:solidFill>
            </a:endParaRPr>
          </a:p>
        </p:txBody>
      </p:sp>
      <p:sp>
        <p:nvSpPr>
          <p:cNvPr id="3" name="Содержимое 2"/>
          <p:cNvSpPr>
            <a:spLocks noGrp="1"/>
          </p:cNvSpPr>
          <p:nvPr>
            <p:ph idx="1"/>
          </p:nvPr>
        </p:nvSpPr>
        <p:spPr>
          <a:xfrm>
            <a:off x="1142976" y="1071546"/>
            <a:ext cx="7790712" cy="5176854"/>
          </a:xfrm>
        </p:spPr>
        <p:txBody>
          <a:bodyPr>
            <a:normAutofit fontScale="70000" lnSpcReduction="20000"/>
          </a:bodyPr>
          <a:lstStyle/>
          <a:p>
            <a:r>
              <a:rPr lang="en-US" dirty="0">
                <a:solidFill>
                  <a:schemeClr val="tx2"/>
                </a:solidFill>
              </a:rPr>
              <a:t>Conduct an objective examination of children before vaccination and interpret the results of research, taking into account the anatomical and physiological characteristics and age norms.</a:t>
            </a:r>
            <a:endParaRPr lang="uk-UA" dirty="0">
              <a:solidFill>
                <a:schemeClr val="tx2"/>
              </a:solidFill>
            </a:endParaRPr>
          </a:p>
          <a:p>
            <a:r>
              <a:rPr lang="en-US" dirty="0">
                <a:solidFill>
                  <a:schemeClr val="tx2"/>
                </a:solidFill>
              </a:rPr>
              <a:t>Know the features of the clinical course of infectious diseases against which vaccinations are carried out.</a:t>
            </a:r>
            <a:endParaRPr lang="uk-UA" dirty="0">
              <a:solidFill>
                <a:schemeClr val="tx2"/>
              </a:solidFill>
            </a:endParaRPr>
          </a:p>
          <a:p>
            <a:r>
              <a:rPr lang="en-US" dirty="0">
                <a:solidFill>
                  <a:schemeClr val="tx2"/>
                </a:solidFill>
              </a:rPr>
              <a:t>Make a plan for anti-epidemic measures (emergency prevention) in the foci of infections.</a:t>
            </a:r>
            <a:endParaRPr lang="uk-UA" dirty="0">
              <a:solidFill>
                <a:schemeClr val="tx2"/>
              </a:solidFill>
            </a:endParaRPr>
          </a:p>
          <a:p>
            <a:r>
              <a:rPr lang="en-US" dirty="0">
                <a:solidFill>
                  <a:schemeClr val="tx2"/>
                </a:solidFill>
              </a:rPr>
              <a:t>Demonstrate the ability to assess the vaccination of a child of different ages.</a:t>
            </a:r>
            <a:endParaRPr lang="uk-UA" dirty="0">
              <a:solidFill>
                <a:schemeClr val="tx2"/>
              </a:solidFill>
            </a:endParaRPr>
          </a:p>
          <a:p>
            <a:r>
              <a:rPr lang="en-US" dirty="0">
                <a:solidFill>
                  <a:schemeClr val="tx2"/>
                </a:solidFill>
              </a:rPr>
              <a:t>Plan an individual vaccination schedule for the child, taking into account age, health status and epidemiological situation.</a:t>
            </a:r>
            <a:endParaRPr lang="uk-UA" dirty="0">
              <a:solidFill>
                <a:schemeClr val="tx2"/>
              </a:solidFill>
            </a:endParaRPr>
          </a:p>
          <a:p>
            <a:r>
              <a:rPr lang="en-US" dirty="0">
                <a:solidFill>
                  <a:schemeClr val="tx2"/>
                </a:solidFill>
              </a:rPr>
              <a:t>Diagnose and provide emergency care for post-vaccination reactions and complications.</a:t>
            </a:r>
            <a:endParaRPr lang="uk-UA" dirty="0">
              <a:solidFill>
                <a:schemeClr val="tx2"/>
              </a:solidFill>
            </a:endParaRPr>
          </a:p>
          <a:p>
            <a:r>
              <a:rPr lang="en-US" dirty="0">
                <a:solidFill>
                  <a:schemeClr val="tx2"/>
                </a:solidFill>
              </a:rPr>
              <a:t>Address the need for hospitalization of the child, provide emergency care for major emergencies resulting from vaccination.</a:t>
            </a:r>
            <a:endParaRPr lang="uk-UA" dirty="0">
              <a:solidFill>
                <a:schemeClr val="tx2"/>
              </a:solidFill>
            </a:endParaRPr>
          </a:p>
          <a:p>
            <a:pPr lvl="0"/>
            <a:endParaRPr lang="uk-UA" dirty="0"/>
          </a:p>
          <a:p>
            <a:pPr lvl="0"/>
            <a:endParaRPr lang="ru-RU" dirty="0"/>
          </a:p>
          <a:p>
            <a:endParaRPr lang="uk-UA"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868346"/>
          </a:xfrm>
        </p:spPr>
        <p:txBody>
          <a:bodyPr>
            <a:normAutofit/>
          </a:bodyPr>
          <a:lstStyle/>
          <a:p>
            <a:r>
              <a:rPr lang="en-US" sz="2800" b="1" dirty="0"/>
              <a:t>DISCIPLINE STRUCTURE</a:t>
            </a:r>
            <a:r>
              <a:rPr lang="uk-UA" sz="2800" b="1" dirty="0"/>
              <a:t>:</a:t>
            </a:r>
            <a:endParaRPr lang="uk-UA" sz="2800" dirty="0"/>
          </a:p>
        </p:txBody>
      </p:sp>
      <p:sp>
        <p:nvSpPr>
          <p:cNvPr id="3" name="Содержимое 2"/>
          <p:cNvSpPr>
            <a:spLocks noGrp="1"/>
          </p:cNvSpPr>
          <p:nvPr>
            <p:ph idx="1"/>
          </p:nvPr>
        </p:nvSpPr>
        <p:spPr>
          <a:xfrm>
            <a:off x="1142976" y="1357298"/>
            <a:ext cx="3493582" cy="4800600"/>
          </a:xfrm>
        </p:spPr>
        <p:txBody>
          <a:bodyPr>
            <a:normAutofit fontScale="85000" lnSpcReduction="20000"/>
          </a:bodyPr>
          <a:lstStyle/>
          <a:p>
            <a:r>
              <a:rPr lang="en-US" sz="3100" dirty="0">
                <a:solidFill>
                  <a:schemeClr val="tx2"/>
                </a:solidFill>
              </a:rPr>
              <a:t>Understanding the concept of vaccine process, phases of development of post-vaccination immunity;</a:t>
            </a:r>
            <a:endParaRPr lang="uk-UA" sz="3100" dirty="0">
              <a:solidFill>
                <a:schemeClr val="tx2"/>
              </a:solidFill>
            </a:endParaRPr>
          </a:p>
          <a:p>
            <a:r>
              <a:rPr lang="en-US" sz="3100" dirty="0">
                <a:solidFill>
                  <a:schemeClr val="tx2"/>
                </a:solidFill>
              </a:rPr>
              <a:t>Introduction to vaccines and the method of their manufacture;</a:t>
            </a:r>
            <a:endParaRPr lang="uk-UA" sz="3100" dirty="0">
              <a:solidFill>
                <a:schemeClr val="tx2"/>
              </a:solidFill>
            </a:endParaRPr>
          </a:p>
          <a:p>
            <a:r>
              <a:rPr lang="en-US" sz="3100" dirty="0">
                <a:solidFill>
                  <a:schemeClr val="tx2"/>
                </a:solidFill>
              </a:rPr>
              <a:t>Vaccination methods (</a:t>
            </a:r>
            <a:r>
              <a:rPr lang="en-US" sz="3100" dirty="0" err="1">
                <a:solidFill>
                  <a:schemeClr val="tx2"/>
                </a:solidFill>
              </a:rPr>
              <a:t>intradermal</a:t>
            </a:r>
            <a:r>
              <a:rPr lang="en-US" sz="3100" dirty="0">
                <a:solidFill>
                  <a:schemeClr val="tx2"/>
                </a:solidFill>
              </a:rPr>
              <a:t>, subcutaneous, intramuscular, inhalation, aerosol</a:t>
            </a:r>
            <a:r>
              <a:rPr lang="uk-UA" sz="3100" dirty="0">
                <a:solidFill>
                  <a:schemeClr val="tx2"/>
                </a:solidFill>
              </a:rPr>
              <a:t>)</a:t>
            </a:r>
            <a:r>
              <a:rPr lang="en-US" sz="3100" dirty="0">
                <a:solidFill>
                  <a:schemeClr val="tx2"/>
                </a:solidFill>
              </a:rPr>
              <a:t>.</a:t>
            </a:r>
            <a:endParaRPr lang="uk-UA" sz="3100" dirty="0">
              <a:solidFill>
                <a:schemeClr val="tx2"/>
              </a:solidFill>
            </a:endParaRPr>
          </a:p>
          <a:p>
            <a:endParaRPr lang="uk-UA" dirty="0"/>
          </a:p>
        </p:txBody>
      </p:sp>
      <p:pic>
        <p:nvPicPr>
          <p:cNvPr id="4" name="Google Shape;140;p24"/>
          <p:cNvPicPr preferRelativeResize="0"/>
          <p:nvPr/>
        </p:nvPicPr>
        <p:blipFill>
          <a:blip r:embed="rId2" cstate="print">
            <a:alphaModFix/>
          </a:blip>
          <a:stretch>
            <a:fillRect/>
          </a:stretch>
        </p:blipFill>
        <p:spPr>
          <a:xfrm>
            <a:off x="6572264" y="4857760"/>
            <a:ext cx="2434600" cy="1810800"/>
          </a:xfrm>
          <a:prstGeom prst="flowChartInputOutput">
            <a:avLst/>
          </a:prstGeom>
          <a:noFill/>
          <a:ln>
            <a:noFill/>
          </a:ln>
        </p:spPr>
      </p:pic>
      <p:pic>
        <p:nvPicPr>
          <p:cNvPr id="5" name="Google Shape;130;p23"/>
          <p:cNvPicPr preferRelativeResize="0"/>
          <p:nvPr/>
        </p:nvPicPr>
        <p:blipFill>
          <a:blip r:embed="rId3" cstate="print">
            <a:alphaModFix/>
          </a:blip>
          <a:stretch>
            <a:fillRect/>
          </a:stretch>
        </p:blipFill>
        <p:spPr>
          <a:xfrm>
            <a:off x="4357686" y="4000504"/>
            <a:ext cx="2247000" cy="1522349"/>
          </a:xfrm>
          <a:prstGeom prst="rect">
            <a:avLst/>
          </a:prstGeom>
          <a:noFill/>
          <a:ln>
            <a:noFill/>
          </a:ln>
        </p:spPr>
      </p:pic>
      <p:grpSp>
        <p:nvGrpSpPr>
          <p:cNvPr id="1026" name="Группа 18"/>
          <p:cNvGrpSpPr>
            <a:grpSpLocks/>
          </p:cNvGrpSpPr>
          <p:nvPr/>
        </p:nvGrpSpPr>
        <p:grpSpPr bwMode="auto">
          <a:xfrm>
            <a:off x="4786314" y="1214422"/>
            <a:ext cx="4243384" cy="2000264"/>
            <a:chOff x="0" y="0"/>
            <a:chExt cx="47434" cy="32480"/>
          </a:xfrm>
        </p:grpSpPr>
        <p:sp>
          <p:nvSpPr>
            <p:cNvPr id="217" name="Надпись 2"/>
            <p:cNvSpPr txBox="1">
              <a:spLocks noChangeArrowheads="1"/>
            </p:cNvSpPr>
            <p:nvPr/>
          </p:nvSpPr>
          <p:spPr bwMode="auto">
            <a:xfrm>
              <a:off x="8572" y="0"/>
              <a:ext cx="14586" cy="499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dirty="0">
                  <a:ln>
                    <a:noFill/>
                  </a:ln>
                  <a:solidFill>
                    <a:schemeClr val="tx1"/>
                  </a:solidFill>
                  <a:effectLst/>
                  <a:latin typeface="Times New Roman" pitchFamily="18" charset="0"/>
                  <a:cs typeface="Arial" pitchFamily="34" charset="0"/>
                </a:rPr>
                <a:t>Immunity</a:t>
              </a:r>
              <a:endParaRPr kumimoji="0" lang="uk-UA" sz="1800" b="0" i="0" u="none" strike="noStrike" cap="none" normalizeH="0" baseline="0" dirty="0">
                <a:ln>
                  <a:noFill/>
                </a:ln>
                <a:solidFill>
                  <a:schemeClr val="tx1"/>
                </a:solidFill>
                <a:effectLst/>
                <a:latin typeface="Arial" pitchFamily="34" charset="0"/>
                <a:cs typeface="Arial" pitchFamily="34" charset="0"/>
              </a:endParaRPr>
            </a:p>
          </p:txBody>
        </p:sp>
        <p:cxnSp>
          <p:nvCxnSpPr>
            <p:cNvPr id="6" name="Прямая со стрелкой 2"/>
            <p:cNvCxnSpPr>
              <a:cxnSpLocks noChangeShapeType="1"/>
              <a:stCxn id="217" idx="2"/>
            </p:cNvCxnSpPr>
            <p:nvPr/>
          </p:nvCxnSpPr>
          <p:spPr bwMode="auto">
            <a:xfrm rot="5400000">
              <a:off x="8494" y="2122"/>
              <a:ext cx="4495" cy="10246"/>
            </a:xfrm>
            <a:prstGeom prst="straightConnector1">
              <a:avLst/>
            </a:prstGeom>
            <a:noFill/>
            <a:ln w="6350">
              <a:solidFill>
                <a:srgbClr val="000000"/>
              </a:solidFill>
              <a:miter lim="800000"/>
              <a:headEnd/>
              <a:tailEnd type="triangle" w="med" len="med"/>
            </a:ln>
          </p:spPr>
        </p:cxnSp>
        <p:cxnSp>
          <p:nvCxnSpPr>
            <p:cNvPr id="7" name="Прямая со стрелкой 3"/>
            <p:cNvCxnSpPr>
              <a:cxnSpLocks noChangeShapeType="1"/>
              <a:stCxn id="217" idx="2"/>
              <a:endCxn id="9" idx="0"/>
            </p:cNvCxnSpPr>
            <p:nvPr/>
          </p:nvCxnSpPr>
          <p:spPr bwMode="auto">
            <a:xfrm rot="16200000" flipH="1">
              <a:off x="17380" y="3483"/>
              <a:ext cx="4282" cy="7312"/>
            </a:xfrm>
            <a:prstGeom prst="straightConnector1">
              <a:avLst/>
            </a:prstGeom>
            <a:noFill/>
            <a:ln w="6350">
              <a:solidFill>
                <a:srgbClr val="000000"/>
              </a:solidFill>
              <a:miter lim="800000"/>
              <a:headEnd/>
              <a:tailEnd type="triangle" w="med" len="med"/>
            </a:ln>
          </p:spPr>
        </p:cxnSp>
        <p:sp>
          <p:nvSpPr>
            <p:cNvPr id="8" name="Надпись 4"/>
            <p:cNvSpPr txBox="1">
              <a:spLocks noChangeArrowheads="1"/>
            </p:cNvSpPr>
            <p:nvPr/>
          </p:nvSpPr>
          <p:spPr bwMode="auto">
            <a:xfrm>
              <a:off x="0" y="9525"/>
              <a:ext cx="12777" cy="3905"/>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dirty="0">
                  <a:ln>
                    <a:noFill/>
                  </a:ln>
                  <a:solidFill>
                    <a:schemeClr val="tx1"/>
                  </a:solidFill>
                  <a:effectLst/>
                  <a:latin typeface="Times New Roman" pitchFamily="18" charset="0"/>
                  <a:cs typeface="Arial" pitchFamily="34" charset="0"/>
                </a:rPr>
                <a:t>Hereditary</a:t>
              </a:r>
              <a:endParaRPr kumimoji="0" lang="uk-UA" sz="1800" b="0" i="0" u="none" strike="noStrike" cap="none" normalizeH="0" baseline="0" dirty="0">
                <a:ln>
                  <a:noFill/>
                </a:ln>
                <a:solidFill>
                  <a:schemeClr val="tx1"/>
                </a:solidFill>
                <a:effectLst/>
                <a:latin typeface="Arial" pitchFamily="34" charset="0"/>
                <a:cs typeface="Arial" pitchFamily="34" charset="0"/>
              </a:endParaRPr>
            </a:p>
          </p:txBody>
        </p:sp>
        <p:sp>
          <p:nvSpPr>
            <p:cNvPr id="9" name="Надпись 2"/>
            <p:cNvSpPr txBox="1">
              <a:spLocks noChangeArrowheads="1"/>
            </p:cNvSpPr>
            <p:nvPr/>
          </p:nvSpPr>
          <p:spPr bwMode="auto">
            <a:xfrm>
              <a:off x="15971" y="9280"/>
              <a:ext cx="14413" cy="418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dirty="0">
                  <a:ln>
                    <a:noFill/>
                  </a:ln>
                  <a:solidFill>
                    <a:schemeClr val="tx1"/>
                  </a:solidFill>
                  <a:effectLst/>
                  <a:latin typeface="Times New Roman" pitchFamily="18" charset="0"/>
                  <a:cs typeface="Arial" pitchFamily="34" charset="0"/>
                </a:rPr>
                <a:t>Acquired</a:t>
              </a:r>
              <a:endParaRPr kumimoji="0" lang="uk-UA" sz="1800" b="0" i="0" u="none" strike="noStrike" cap="none" normalizeH="0" baseline="0" dirty="0">
                <a:ln>
                  <a:noFill/>
                </a:ln>
                <a:solidFill>
                  <a:schemeClr val="tx1"/>
                </a:solidFill>
                <a:effectLst/>
                <a:latin typeface="Arial" pitchFamily="34" charset="0"/>
                <a:cs typeface="Arial" pitchFamily="34" charset="0"/>
              </a:endParaRPr>
            </a:p>
          </p:txBody>
        </p:sp>
        <p:cxnSp>
          <p:nvCxnSpPr>
            <p:cNvPr id="10" name="Прямая со стрелкой 6"/>
            <p:cNvCxnSpPr>
              <a:cxnSpLocks noChangeShapeType="1"/>
              <a:stCxn id="9" idx="2"/>
            </p:cNvCxnSpPr>
            <p:nvPr/>
          </p:nvCxnSpPr>
          <p:spPr bwMode="auto">
            <a:xfrm rot="5400000">
              <a:off x="13499" y="8747"/>
              <a:ext cx="4964" cy="14393"/>
            </a:xfrm>
            <a:prstGeom prst="straightConnector1">
              <a:avLst/>
            </a:prstGeom>
            <a:noFill/>
            <a:ln w="6350">
              <a:solidFill>
                <a:srgbClr val="000000"/>
              </a:solidFill>
              <a:miter lim="800000"/>
              <a:headEnd/>
              <a:tailEnd type="triangle" w="med" len="med"/>
            </a:ln>
          </p:spPr>
        </p:cxnSp>
        <p:cxnSp>
          <p:nvCxnSpPr>
            <p:cNvPr id="11" name="Прямая со стрелкой 7"/>
            <p:cNvCxnSpPr>
              <a:cxnSpLocks noChangeShapeType="1"/>
              <a:endCxn id="13" idx="0"/>
            </p:cNvCxnSpPr>
            <p:nvPr/>
          </p:nvCxnSpPr>
          <p:spPr bwMode="auto">
            <a:xfrm>
              <a:off x="23158" y="13920"/>
              <a:ext cx="8476" cy="4640"/>
            </a:xfrm>
            <a:prstGeom prst="straightConnector1">
              <a:avLst/>
            </a:prstGeom>
            <a:noFill/>
            <a:ln w="6350">
              <a:solidFill>
                <a:srgbClr val="000000"/>
              </a:solidFill>
              <a:miter lim="800000"/>
              <a:headEnd/>
              <a:tailEnd type="triangle" w="med" len="med"/>
            </a:ln>
          </p:spPr>
        </p:cxnSp>
        <p:sp>
          <p:nvSpPr>
            <p:cNvPr id="12" name="Надпись 2"/>
            <p:cNvSpPr txBox="1">
              <a:spLocks noChangeArrowheads="1"/>
            </p:cNvSpPr>
            <p:nvPr/>
          </p:nvSpPr>
          <p:spPr bwMode="auto">
            <a:xfrm>
              <a:off x="4791" y="18560"/>
              <a:ext cx="9049" cy="494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dirty="0">
                  <a:ln>
                    <a:noFill/>
                  </a:ln>
                  <a:solidFill>
                    <a:schemeClr val="tx1"/>
                  </a:solidFill>
                  <a:effectLst/>
                  <a:latin typeface="Times New Roman" pitchFamily="18" charset="0"/>
                  <a:cs typeface="Arial" pitchFamily="34" charset="0"/>
                </a:rPr>
                <a:t>Natural</a:t>
              </a:r>
              <a:endParaRPr kumimoji="0" lang="uk-UA" sz="1800" b="0" i="0" u="none" strike="noStrike" cap="none" normalizeH="0" baseline="0" dirty="0">
                <a:ln>
                  <a:noFill/>
                </a:ln>
                <a:solidFill>
                  <a:schemeClr val="tx1"/>
                </a:solidFill>
                <a:effectLst/>
                <a:latin typeface="Arial" pitchFamily="34" charset="0"/>
                <a:cs typeface="Arial" pitchFamily="34" charset="0"/>
              </a:endParaRPr>
            </a:p>
          </p:txBody>
        </p:sp>
        <p:sp>
          <p:nvSpPr>
            <p:cNvPr id="13" name="Надпись 2"/>
            <p:cNvSpPr txBox="1">
              <a:spLocks noChangeArrowheads="1"/>
            </p:cNvSpPr>
            <p:nvPr/>
          </p:nvSpPr>
          <p:spPr bwMode="auto">
            <a:xfrm>
              <a:off x="17568" y="18560"/>
              <a:ext cx="28131" cy="504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dirty="0">
                  <a:ln>
                    <a:noFill/>
                  </a:ln>
                  <a:solidFill>
                    <a:schemeClr val="tx1"/>
                  </a:solidFill>
                  <a:effectLst/>
                  <a:latin typeface="Times New Roman" pitchFamily="18" charset="0"/>
                  <a:cs typeface="Arial" pitchFamily="34" charset="0"/>
                </a:rPr>
                <a:t>Artificial (vaccine generated)</a:t>
              </a:r>
              <a:endParaRPr kumimoji="0" lang="uk-UA" sz="1800" b="0" i="0" u="none" strike="noStrike" cap="none" normalizeH="0" baseline="0" dirty="0">
                <a:ln>
                  <a:noFill/>
                </a:ln>
                <a:solidFill>
                  <a:schemeClr val="tx1"/>
                </a:solidFill>
                <a:effectLst/>
                <a:latin typeface="Arial" pitchFamily="34" charset="0"/>
                <a:cs typeface="Arial" pitchFamily="34" charset="0"/>
              </a:endParaRPr>
            </a:p>
          </p:txBody>
        </p:sp>
        <p:sp>
          <p:nvSpPr>
            <p:cNvPr id="14" name="Надпись 2"/>
            <p:cNvSpPr txBox="1">
              <a:spLocks noChangeArrowheads="1"/>
            </p:cNvSpPr>
            <p:nvPr/>
          </p:nvSpPr>
          <p:spPr bwMode="auto">
            <a:xfrm>
              <a:off x="26955" y="28289"/>
              <a:ext cx="7906" cy="371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a:ln>
                    <a:noFill/>
                  </a:ln>
                  <a:solidFill>
                    <a:schemeClr val="tx1"/>
                  </a:solidFill>
                  <a:effectLst/>
                  <a:latin typeface="Times New Roman" pitchFamily="18" charset="0"/>
                  <a:cs typeface="Arial" pitchFamily="34" charset="0"/>
                </a:rPr>
                <a:t>Active</a:t>
              </a:r>
              <a:endParaRPr kumimoji="0" lang="uk-UA" sz="1800" b="0" i="0" u="none" strike="noStrike" cap="none" normalizeH="0" baseline="0">
                <a:ln>
                  <a:noFill/>
                </a:ln>
                <a:solidFill>
                  <a:schemeClr val="tx1"/>
                </a:solidFill>
                <a:effectLst/>
                <a:latin typeface="Arial" pitchFamily="34" charset="0"/>
                <a:cs typeface="Arial" pitchFamily="34" charset="0"/>
              </a:endParaRPr>
            </a:p>
          </p:txBody>
        </p:sp>
        <p:sp>
          <p:nvSpPr>
            <p:cNvPr id="15" name="Надпись 2"/>
            <p:cNvSpPr txBox="1">
              <a:spLocks noChangeArrowheads="1"/>
            </p:cNvSpPr>
            <p:nvPr/>
          </p:nvSpPr>
          <p:spPr bwMode="auto">
            <a:xfrm>
              <a:off x="37623" y="28289"/>
              <a:ext cx="9811" cy="371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a:ln>
                    <a:noFill/>
                  </a:ln>
                  <a:solidFill>
                    <a:schemeClr val="tx1"/>
                  </a:solidFill>
                  <a:effectLst/>
                  <a:latin typeface="Times New Roman" pitchFamily="18" charset="0"/>
                  <a:cs typeface="Arial" pitchFamily="34" charset="0"/>
                </a:rPr>
                <a:t>Passive</a:t>
              </a:r>
              <a:endParaRPr kumimoji="0" lang="uk-UA" sz="1800" b="0" i="0" u="none" strike="noStrike" cap="none" normalizeH="0" baseline="0">
                <a:ln>
                  <a:noFill/>
                </a:ln>
                <a:solidFill>
                  <a:schemeClr val="tx1"/>
                </a:solidFill>
                <a:effectLst/>
                <a:latin typeface="Arial" pitchFamily="34" charset="0"/>
                <a:cs typeface="Arial" pitchFamily="34" charset="0"/>
              </a:endParaRPr>
            </a:p>
          </p:txBody>
        </p:sp>
        <p:sp>
          <p:nvSpPr>
            <p:cNvPr id="16" name="Надпись 2"/>
            <p:cNvSpPr txBox="1">
              <a:spLocks noChangeArrowheads="1"/>
            </p:cNvSpPr>
            <p:nvPr/>
          </p:nvSpPr>
          <p:spPr bwMode="auto">
            <a:xfrm>
              <a:off x="0" y="28289"/>
              <a:ext cx="9048" cy="419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a:ln>
                    <a:noFill/>
                  </a:ln>
                  <a:solidFill>
                    <a:schemeClr val="tx1"/>
                  </a:solidFill>
                  <a:effectLst/>
                  <a:latin typeface="Times New Roman" pitchFamily="18" charset="0"/>
                  <a:cs typeface="Arial" pitchFamily="34" charset="0"/>
                </a:rPr>
                <a:t>Active</a:t>
              </a:r>
              <a:endParaRPr kumimoji="0" lang="uk-UA" sz="1800" b="0" i="0" u="none" strike="noStrike" cap="none" normalizeH="0" baseline="0">
                <a:ln>
                  <a:noFill/>
                </a:ln>
                <a:solidFill>
                  <a:schemeClr val="tx1"/>
                </a:solidFill>
                <a:effectLst/>
                <a:latin typeface="Arial" pitchFamily="34" charset="0"/>
                <a:cs typeface="Arial" pitchFamily="34" charset="0"/>
              </a:endParaRPr>
            </a:p>
          </p:txBody>
        </p:sp>
        <p:sp>
          <p:nvSpPr>
            <p:cNvPr id="17" name="Надпись 2"/>
            <p:cNvSpPr txBox="1">
              <a:spLocks noChangeArrowheads="1"/>
            </p:cNvSpPr>
            <p:nvPr/>
          </p:nvSpPr>
          <p:spPr bwMode="auto">
            <a:xfrm>
              <a:off x="11906" y="28289"/>
              <a:ext cx="9430" cy="419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a:ln>
                    <a:noFill/>
                  </a:ln>
                  <a:solidFill>
                    <a:schemeClr val="tx1"/>
                  </a:solidFill>
                  <a:effectLst/>
                  <a:latin typeface="Times New Roman" pitchFamily="18" charset="0"/>
                  <a:cs typeface="Arial" pitchFamily="34" charset="0"/>
                </a:rPr>
                <a:t>Passive</a:t>
              </a:r>
              <a:endParaRPr kumimoji="0" lang="uk-UA" sz="1800" b="0" i="0" u="none" strike="noStrike" cap="none" normalizeH="0" baseline="0">
                <a:ln>
                  <a:noFill/>
                </a:ln>
                <a:solidFill>
                  <a:schemeClr val="tx1"/>
                </a:solidFill>
                <a:effectLst/>
                <a:latin typeface="Arial" pitchFamily="34" charset="0"/>
                <a:cs typeface="Arial" pitchFamily="34" charset="0"/>
              </a:endParaRPr>
            </a:p>
          </p:txBody>
        </p:sp>
        <p:cxnSp>
          <p:nvCxnSpPr>
            <p:cNvPr id="18" name="Прямая со стрелкой 14"/>
            <p:cNvCxnSpPr>
              <a:cxnSpLocks noChangeShapeType="1"/>
              <a:stCxn id="12" idx="2"/>
            </p:cNvCxnSpPr>
            <p:nvPr/>
          </p:nvCxnSpPr>
          <p:spPr bwMode="auto">
            <a:xfrm rot="5400000">
              <a:off x="4838" y="23811"/>
              <a:ext cx="4783" cy="4173"/>
            </a:xfrm>
            <a:prstGeom prst="straightConnector1">
              <a:avLst/>
            </a:prstGeom>
            <a:noFill/>
            <a:ln w="6350">
              <a:solidFill>
                <a:srgbClr val="000000"/>
              </a:solidFill>
              <a:miter lim="800000"/>
              <a:headEnd/>
              <a:tailEnd type="triangle" w="med" len="med"/>
            </a:ln>
          </p:spPr>
        </p:cxnSp>
        <p:cxnSp>
          <p:nvCxnSpPr>
            <p:cNvPr id="19" name="Прямая со стрелкой 15"/>
            <p:cNvCxnSpPr>
              <a:cxnSpLocks noChangeShapeType="1"/>
              <a:stCxn id="12" idx="2"/>
              <a:endCxn id="17" idx="0"/>
            </p:cNvCxnSpPr>
            <p:nvPr/>
          </p:nvCxnSpPr>
          <p:spPr bwMode="auto">
            <a:xfrm rot="16200000" flipH="1">
              <a:off x="10577" y="22245"/>
              <a:ext cx="4783" cy="7305"/>
            </a:xfrm>
            <a:prstGeom prst="straightConnector1">
              <a:avLst/>
            </a:prstGeom>
            <a:noFill/>
            <a:ln w="6350">
              <a:solidFill>
                <a:srgbClr val="000000"/>
              </a:solidFill>
              <a:miter lim="800000"/>
              <a:headEnd/>
              <a:tailEnd type="triangle" w="med" len="med"/>
            </a:ln>
          </p:spPr>
        </p:cxnSp>
        <p:cxnSp>
          <p:nvCxnSpPr>
            <p:cNvPr id="20" name="Прямая со стрелкой 16"/>
            <p:cNvCxnSpPr>
              <a:cxnSpLocks noChangeShapeType="1"/>
            </p:cNvCxnSpPr>
            <p:nvPr/>
          </p:nvCxnSpPr>
          <p:spPr bwMode="auto">
            <a:xfrm flipH="1">
              <a:off x="29146" y="23812"/>
              <a:ext cx="3143" cy="4477"/>
            </a:xfrm>
            <a:prstGeom prst="straightConnector1">
              <a:avLst/>
            </a:prstGeom>
            <a:noFill/>
            <a:ln w="6350">
              <a:solidFill>
                <a:srgbClr val="000000"/>
              </a:solidFill>
              <a:miter lim="800000"/>
              <a:headEnd/>
              <a:tailEnd type="triangle" w="med" len="med"/>
            </a:ln>
          </p:spPr>
        </p:cxnSp>
        <p:cxnSp>
          <p:nvCxnSpPr>
            <p:cNvPr id="21" name="Прямая со стрелкой 17"/>
            <p:cNvCxnSpPr>
              <a:cxnSpLocks noChangeShapeType="1"/>
            </p:cNvCxnSpPr>
            <p:nvPr/>
          </p:nvCxnSpPr>
          <p:spPr bwMode="auto">
            <a:xfrm>
              <a:off x="37623" y="23812"/>
              <a:ext cx="4287" cy="4477"/>
            </a:xfrm>
            <a:prstGeom prst="straightConnector1">
              <a:avLst/>
            </a:prstGeom>
            <a:noFill/>
            <a:ln w="6350">
              <a:solidFill>
                <a:srgbClr val="000000"/>
              </a:solidFill>
              <a:miter lim="800000"/>
              <a:headEnd/>
              <a:tailEnd type="triangle" w="med" len="med"/>
            </a:ln>
          </p:spPr>
        </p:cxn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142852"/>
            <a:ext cx="5214974" cy="1143000"/>
          </a:xfrm>
        </p:spPr>
        <p:txBody>
          <a:bodyPr>
            <a:normAutofit/>
          </a:bodyPr>
          <a:lstStyle/>
          <a:p>
            <a:r>
              <a:rPr lang="en-US" sz="2800" b="1" dirty="0"/>
              <a:t>DISCIPLINE STRUCTURE</a:t>
            </a:r>
            <a:r>
              <a:rPr lang="uk-UA" sz="2800" b="1" dirty="0"/>
              <a:t>:</a:t>
            </a:r>
            <a:endParaRPr lang="uk-UA" sz="2800" dirty="0"/>
          </a:p>
        </p:txBody>
      </p:sp>
      <p:sp>
        <p:nvSpPr>
          <p:cNvPr id="3" name="Содержимое 2"/>
          <p:cNvSpPr>
            <a:spLocks noGrp="1"/>
          </p:cNvSpPr>
          <p:nvPr>
            <p:ph idx="1"/>
          </p:nvPr>
        </p:nvSpPr>
        <p:spPr>
          <a:xfrm>
            <a:off x="1435608" y="1447800"/>
            <a:ext cx="3850772" cy="3552836"/>
          </a:xfrm>
        </p:spPr>
        <p:txBody>
          <a:bodyPr>
            <a:normAutofit fontScale="92500" lnSpcReduction="20000"/>
          </a:bodyPr>
          <a:lstStyle/>
          <a:p>
            <a:r>
              <a:rPr lang="en-US" sz="2800" dirty="0">
                <a:solidFill>
                  <a:schemeClr val="tx2"/>
                </a:solidFill>
              </a:rPr>
              <a:t>Calendar of preventive vaccinations. Vaccination by age. Vaccinations are recommended.</a:t>
            </a:r>
            <a:endParaRPr lang="uk-UA" sz="2800" dirty="0">
              <a:solidFill>
                <a:schemeClr val="tx2"/>
              </a:solidFill>
            </a:endParaRPr>
          </a:p>
          <a:p>
            <a:pPr>
              <a:buNone/>
            </a:pPr>
            <a:endParaRPr lang="uk-UA" dirty="0">
              <a:solidFill>
                <a:schemeClr val="tx2"/>
              </a:solidFill>
            </a:endParaRPr>
          </a:p>
          <a:p>
            <a:r>
              <a:rPr lang="en-US" sz="3000" dirty="0">
                <a:solidFill>
                  <a:schemeClr val="tx2"/>
                </a:solidFill>
              </a:rPr>
              <a:t>Vaccination for health reasons. Contraindications to vaccination.</a:t>
            </a:r>
            <a:endParaRPr lang="uk-UA" sz="3000" dirty="0">
              <a:solidFill>
                <a:schemeClr val="tx2"/>
              </a:solidFill>
            </a:endParaRPr>
          </a:p>
        </p:txBody>
      </p:sp>
      <p:pic>
        <p:nvPicPr>
          <p:cNvPr id="1026" name="Picture 2" descr="Супрун і Гриневич пояснили, чи можна нещепленим дітям іти до школи і в  садочок | Українська правда _Життя"/>
          <p:cNvPicPr>
            <a:picLocks noChangeAspect="1" noChangeArrowheads="1"/>
          </p:cNvPicPr>
          <p:nvPr/>
        </p:nvPicPr>
        <p:blipFill>
          <a:blip r:embed="rId2" cstate="print"/>
          <a:srcRect/>
          <a:stretch>
            <a:fillRect/>
          </a:stretch>
        </p:blipFill>
        <p:spPr bwMode="auto">
          <a:xfrm>
            <a:off x="1214414" y="4714884"/>
            <a:ext cx="3690913" cy="2143116"/>
          </a:xfrm>
          <a:prstGeom prst="rect">
            <a:avLst/>
          </a:prstGeom>
          <a:noFill/>
        </p:spPr>
      </p:pic>
      <p:graphicFrame>
        <p:nvGraphicFramePr>
          <p:cNvPr id="6" name="Таблица 5"/>
          <p:cNvGraphicFramePr>
            <a:graphicFrameLocks noGrp="1"/>
          </p:cNvGraphicFramePr>
          <p:nvPr/>
        </p:nvGraphicFramePr>
        <p:xfrm>
          <a:off x="5247952" y="1000108"/>
          <a:ext cx="3753204" cy="5202623"/>
        </p:xfrm>
        <a:graphic>
          <a:graphicData uri="http://schemas.openxmlformats.org/drawingml/2006/table">
            <a:tbl>
              <a:tblPr/>
              <a:tblGrid>
                <a:gridCol w="562333">
                  <a:extLst>
                    <a:ext uri="{9D8B030D-6E8A-4147-A177-3AD203B41FA5}">
                      <a16:colId xmlns:a16="http://schemas.microsoft.com/office/drawing/2014/main" val="20000"/>
                    </a:ext>
                  </a:extLst>
                </a:gridCol>
                <a:gridCol w="534100">
                  <a:extLst>
                    <a:ext uri="{9D8B030D-6E8A-4147-A177-3AD203B41FA5}">
                      <a16:colId xmlns:a16="http://schemas.microsoft.com/office/drawing/2014/main" val="20001"/>
                    </a:ext>
                  </a:extLst>
                </a:gridCol>
                <a:gridCol w="534492">
                  <a:extLst>
                    <a:ext uri="{9D8B030D-6E8A-4147-A177-3AD203B41FA5}">
                      <a16:colId xmlns:a16="http://schemas.microsoft.com/office/drawing/2014/main" val="20002"/>
                    </a:ext>
                  </a:extLst>
                </a:gridCol>
                <a:gridCol w="544295">
                  <a:extLst>
                    <a:ext uri="{9D8B030D-6E8A-4147-A177-3AD203B41FA5}">
                      <a16:colId xmlns:a16="http://schemas.microsoft.com/office/drawing/2014/main" val="20003"/>
                    </a:ext>
                  </a:extLst>
                </a:gridCol>
                <a:gridCol w="538805">
                  <a:extLst>
                    <a:ext uri="{9D8B030D-6E8A-4147-A177-3AD203B41FA5}">
                      <a16:colId xmlns:a16="http://schemas.microsoft.com/office/drawing/2014/main" val="20004"/>
                    </a:ext>
                  </a:extLst>
                </a:gridCol>
                <a:gridCol w="533314">
                  <a:extLst>
                    <a:ext uri="{9D8B030D-6E8A-4147-A177-3AD203B41FA5}">
                      <a16:colId xmlns:a16="http://schemas.microsoft.com/office/drawing/2014/main" val="20005"/>
                    </a:ext>
                  </a:extLst>
                </a:gridCol>
                <a:gridCol w="505865">
                  <a:extLst>
                    <a:ext uri="{9D8B030D-6E8A-4147-A177-3AD203B41FA5}">
                      <a16:colId xmlns:a16="http://schemas.microsoft.com/office/drawing/2014/main" val="20006"/>
                    </a:ext>
                  </a:extLst>
                </a:gridCol>
              </a:tblGrid>
              <a:tr h="230951">
                <a:tc>
                  <a:txBody>
                    <a:bodyPr/>
                    <a:lstStyle/>
                    <a:p>
                      <a:pPr>
                        <a:lnSpc>
                          <a:spcPct val="115000"/>
                        </a:lnSpc>
                        <a:spcAft>
                          <a:spcPts val="0"/>
                        </a:spcAft>
                      </a:pPr>
                      <a:r>
                        <a:rPr lang="en-US" sz="1000" dirty="0">
                          <a:latin typeface="Calibri"/>
                          <a:ea typeface="Times New Roman"/>
                          <a:cs typeface="Times New Roman"/>
                        </a:rPr>
                        <a:t>Age</a:t>
                      </a:r>
                      <a:endParaRPr lang="uk-UA"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6">
                  <a:txBody>
                    <a:bodyPr/>
                    <a:lstStyle/>
                    <a:p>
                      <a:pPr algn="ctr">
                        <a:lnSpc>
                          <a:spcPct val="115000"/>
                        </a:lnSpc>
                        <a:spcAft>
                          <a:spcPts val="0"/>
                        </a:spcAft>
                      </a:pPr>
                      <a:r>
                        <a:rPr lang="en-US" sz="1000">
                          <a:latin typeface="Calibri"/>
                          <a:ea typeface="Times New Roman"/>
                          <a:cs typeface="Times New Roman"/>
                        </a:rPr>
                        <a:t>Vaccines</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uk-UA"/>
                    </a:p>
                  </a:txBody>
                  <a:tcPr/>
                </a:tc>
                <a:tc hMerge="1">
                  <a:txBody>
                    <a:bodyPr/>
                    <a:lstStyle/>
                    <a:p>
                      <a:endParaRPr lang="uk-UA"/>
                    </a:p>
                  </a:txBody>
                  <a:tcPr/>
                </a:tc>
                <a:tc hMerge="1">
                  <a:txBody>
                    <a:bodyPr/>
                    <a:lstStyle/>
                    <a:p>
                      <a:endParaRPr lang="uk-UA"/>
                    </a:p>
                  </a:txBody>
                  <a:tcPr/>
                </a:tc>
                <a:tc hMerge="1">
                  <a:txBody>
                    <a:bodyPr/>
                    <a:lstStyle/>
                    <a:p>
                      <a:endParaRPr lang="uk-UA"/>
                    </a:p>
                  </a:txBody>
                  <a:tcPr/>
                </a:tc>
                <a:tc hMerge="1">
                  <a:txBody>
                    <a:bodyPr/>
                    <a:lstStyle/>
                    <a:p>
                      <a:endParaRPr lang="uk-UA"/>
                    </a:p>
                  </a:txBody>
                  <a:tcPr/>
                </a:tc>
                <a:extLst>
                  <a:ext uri="{0D108BD9-81ED-4DB2-BD59-A6C34878D82A}">
                    <a16:rowId xmlns:a16="http://schemas.microsoft.com/office/drawing/2014/main" val="10000"/>
                  </a:ext>
                </a:extLst>
              </a:tr>
              <a:tr h="119489">
                <a:tc>
                  <a:txBody>
                    <a:bodyPr/>
                    <a:lstStyle/>
                    <a:p>
                      <a:pPr>
                        <a:lnSpc>
                          <a:spcPct val="115000"/>
                        </a:lnSpc>
                        <a:spcAft>
                          <a:spcPts val="0"/>
                        </a:spcAft>
                      </a:pPr>
                      <a:r>
                        <a:rPr lang="en-US" sz="1000" dirty="0">
                          <a:latin typeface="Calibri"/>
                          <a:ea typeface="Times New Roman"/>
                          <a:cs typeface="Times New Roman"/>
                        </a:rPr>
                        <a:t>1 day</a:t>
                      </a:r>
                      <a:endParaRPr lang="uk-UA"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HBV</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highlight>
                          <a:srgbClr val="FFFF00"/>
                        </a:highligh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38977">
                <a:tc>
                  <a:txBody>
                    <a:bodyPr/>
                    <a:lstStyle/>
                    <a:p>
                      <a:pPr>
                        <a:lnSpc>
                          <a:spcPct val="115000"/>
                        </a:lnSpc>
                        <a:spcAft>
                          <a:spcPts val="0"/>
                        </a:spcAft>
                      </a:pPr>
                      <a:r>
                        <a:rPr lang="en-US" sz="1000" dirty="0">
                          <a:latin typeface="Calibri"/>
                          <a:ea typeface="Times New Roman"/>
                          <a:cs typeface="Times New Roman"/>
                        </a:rPr>
                        <a:t>3 -5 days</a:t>
                      </a:r>
                      <a:endParaRPr lang="uk-UA"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BCG</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highlight>
                          <a:srgbClr val="FFFF00"/>
                        </a:highligh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00176">
                <a:tc>
                  <a:txBody>
                    <a:bodyPr/>
                    <a:lstStyle/>
                    <a:p>
                      <a:pPr>
                        <a:lnSpc>
                          <a:spcPct val="115000"/>
                        </a:lnSpc>
                        <a:spcAft>
                          <a:spcPts val="0"/>
                        </a:spcAft>
                      </a:pPr>
                      <a:r>
                        <a:rPr lang="en-US" sz="1000" dirty="0">
                          <a:latin typeface="Calibri"/>
                          <a:ea typeface="Times New Roman"/>
                          <a:cs typeface="Times New Roman"/>
                        </a:rPr>
                        <a:t>1 month</a:t>
                      </a:r>
                      <a:endParaRPr lang="uk-UA"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highlight>
                          <a:srgbClr val="FFFF00"/>
                        </a:highligh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00176">
                <a:tc>
                  <a:txBody>
                    <a:bodyPr/>
                    <a:lstStyle/>
                    <a:p>
                      <a:pPr>
                        <a:lnSpc>
                          <a:spcPct val="115000"/>
                        </a:lnSpc>
                        <a:spcAft>
                          <a:spcPts val="0"/>
                        </a:spcAft>
                      </a:pPr>
                      <a:r>
                        <a:rPr lang="en-US" sz="1000">
                          <a:latin typeface="Calibri"/>
                          <a:ea typeface="Times New Roman"/>
                          <a:cs typeface="Times New Roman"/>
                        </a:rPr>
                        <a:t>2 months</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HBV</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DTaP (DTP)</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OPV (IPV)</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HIB</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1000">
                        <a:highlight>
                          <a:srgbClr val="FFFF00"/>
                        </a:highligh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00176">
                <a:tc>
                  <a:txBody>
                    <a:bodyPr/>
                    <a:lstStyle/>
                    <a:p>
                      <a:pPr>
                        <a:lnSpc>
                          <a:spcPct val="115000"/>
                        </a:lnSpc>
                        <a:spcAft>
                          <a:spcPts val="0"/>
                        </a:spcAft>
                      </a:pPr>
                      <a:r>
                        <a:rPr lang="en-US" sz="1000">
                          <a:latin typeface="Calibri"/>
                          <a:ea typeface="Times New Roman"/>
                          <a:cs typeface="Times New Roman"/>
                        </a:rPr>
                        <a:t>4 months</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DTaP (DTP)</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OPV (IPV)</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HIB</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1000">
                        <a:highlight>
                          <a:srgbClr val="FFFF00"/>
                        </a:highligh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00176">
                <a:tc>
                  <a:txBody>
                    <a:bodyPr/>
                    <a:lstStyle/>
                    <a:p>
                      <a:pPr>
                        <a:lnSpc>
                          <a:spcPct val="115000"/>
                        </a:lnSpc>
                        <a:spcAft>
                          <a:spcPts val="0"/>
                        </a:spcAft>
                      </a:pPr>
                      <a:r>
                        <a:rPr lang="en-US" sz="1000">
                          <a:latin typeface="Calibri"/>
                          <a:ea typeface="Times New Roman"/>
                          <a:cs typeface="Times New Roman"/>
                        </a:rPr>
                        <a:t>6 months</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dirty="0">
                          <a:latin typeface="Calibri"/>
                          <a:ea typeface="Times New Roman"/>
                          <a:cs typeface="Times New Roman"/>
                        </a:rPr>
                        <a:t>HBV</a:t>
                      </a:r>
                      <a:endParaRPr lang="uk-UA"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dirty="0" err="1">
                          <a:latin typeface="Calibri"/>
                          <a:ea typeface="Times New Roman"/>
                          <a:cs typeface="Times New Roman"/>
                        </a:rPr>
                        <a:t>DTaP</a:t>
                      </a:r>
                      <a:r>
                        <a:rPr lang="en-US" sz="1000" dirty="0">
                          <a:latin typeface="Calibri"/>
                          <a:ea typeface="Times New Roman"/>
                          <a:cs typeface="Times New Roman"/>
                        </a:rPr>
                        <a:t> (DTP)</a:t>
                      </a:r>
                      <a:endParaRPr lang="uk-UA"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OPV (OPV)</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highlight>
                          <a:srgbClr val="FFFF00"/>
                        </a:highligh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00176">
                <a:tc>
                  <a:txBody>
                    <a:bodyPr/>
                    <a:lstStyle/>
                    <a:p>
                      <a:pPr>
                        <a:lnSpc>
                          <a:spcPct val="115000"/>
                        </a:lnSpc>
                        <a:spcAft>
                          <a:spcPts val="0"/>
                        </a:spcAft>
                      </a:pPr>
                      <a:r>
                        <a:rPr lang="en-US" sz="1000">
                          <a:latin typeface="Calibri"/>
                          <a:ea typeface="Times New Roman"/>
                          <a:cs typeface="Times New Roman"/>
                        </a:rPr>
                        <a:t>12 months</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HIB</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MMR</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00176">
                <a:tc>
                  <a:txBody>
                    <a:bodyPr/>
                    <a:lstStyle/>
                    <a:p>
                      <a:pPr>
                        <a:lnSpc>
                          <a:spcPct val="115000"/>
                        </a:lnSpc>
                        <a:spcAft>
                          <a:spcPts val="0"/>
                        </a:spcAft>
                      </a:pPr>
                      <a:r>
                        <a:rPr lang="en-US" sz="1000">
                          <a:latin typeface="Calibri"/>
                          <a:ea typeface="Times New Roman"/>
                          <a:cs typeface="Times New Roman"/>
                        </a:rPr>
                        <a:t>18 months</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DTaP (DTP)</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OPV (OPV)</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1000">
                        <a:highlight>
                          <a:srgbClr val="FFFF00"/>
                        </a:highligh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238977">
                <a:tc>
                  <a:txBody>
                    <a:bodyPr/>
                    <a:lstStyle/>
                    <a:p>
                      <a:pPr>
                        <a:lnSpc>
                          <a:spcPct val="115000"/>
                        </a:lnSpc>
                        <a:spcAft>
                          <a:spcPts val="0"/>
                        </a:spcAft>
                      </a:pPr>
                      <a:r>
                        <a:rPr lang="en-US" sz="1000">
                          <a:latin typeface="Calibri"/>
                          <a:ea typeface="Times New Roman"/>
                          <a:cs typeface="Times New Roman"/>
                        </a:rPr>
                        <a:t>6 years</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DT</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OPV (OPV)</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MMR</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198123">
                <a:tc>
                  <a:txBody>
                    <a:bodyPr/>
                    <a:lstStyle/>
                    <a:p>
                      <a:pPr>
                        <a:lnSpc>
                          <a:spcPct val="115000"/>
                        </a:lnSpc>
                        <a:spcAft>
                          <a:spcPts val="0"/>
                        </a:spcAft>
                      </a:pPr>
                      <a:r>
                        <a:rPr lang="en-US" sz="1000">
                          <a:latin typeface="Calibri"/>
                          <a:ea typeface="Times New Roman"/>
                          <a:cs typeface="Times New Roman"/>
                        </a:rPr>
                        <a:t>7 years </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highlight>
                          <a:srgbClr val="FFFF00"/>
                        </a:highligh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238977">
                <a:tc>
                  <a:txBody>
                    <a:bodyPr/>
                    <a:lstStyle/>
                    <a:p>
                      <a:pPr>
                        <a:lnSpc>
                          <a:spcPct val="115000"/>
                        </a:lnSpc>
                        <a:spcAft>
                          <a:spcPts val="0"/>
                        </a:spcAft>
                      </a:pPr>
                      <a:r>
                        <a:rPr lang="en-US" sz="1000">
                          <a:latin typeface="Calibri"/>
                          <a:ea typeface="Times New Roman"/>
                          <a:cs typeface="Times New Roman"/>
                        </a:rPr>
                        <a:t>14 years</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dirty="0">
                          <a:latin typeface="Calibri"/>
                          <a:ea typeface="Times New Roman"/>
                          <a:cs typeface="Times New Roman"/>
                        </a:rPr>
                        <a:t>OPV (OPV)</a:t>
                      </a:r>
                      <a:endParaRPr lang="uk-UA"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highlight>
                          <a:srgbClr val="FFFF00"/>
                        </a:highligh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238977">
                <a:tc>
                  <a:txBody>
                    <a:bodyPr/>
                    <a:lstStyle/>
                    <a:p>
                      <a:pPr>
                        <a:lnSpc>
                          <a:spcPct val="115000"/>
                        </a:lnSpc>
                        <a:spcAft>
                          <a:spcPts val="0"/>
                        </a:spcAft>
                      </a:pPr>
                      <a:r>
                        <a:rPr lang="en-US" sz="1000">
                          <a:latin typeface="Calibri"/>
                          <a:ea typeface="Times New Roman"/>
                          <a:cs typeface="Times New Roman"/>
                        </a:rPr>
                        <a:t>16 years</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DT</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highlight>
                          <a:srgbClr val="FFFF00"/>
                        </a:highligh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238977">
                <a:tc>
                  <a:txBody>
                    <a:bodyPr/>
                    <a:lstStyle/>
                    <a:p>
                      <a:pPr>
                        <a:lnSpc>
                          <a:spcPct val="115000"/>
                        </a:lnSpc>
                        <a:spcAft>
                          <a:spcPts val="0"/>
                        </a:spcAft>
                      </a:pPr>
                      <a:r>
                        <a:rPr lang="en-US" sz="1000">
                          <a:latin typeface="Calibri"/>
                          <a:ea typeface="Times New Roman"/>
                          <a:cs typeface="Times New Roman"/>
                        </a:rPr>
                        <a:t>23 years</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DT</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highlight>
                          <a:srgbClr val="FFFF00"/>
                        </a:highligh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606336">
                <a:tc>
                  <a:txBody>
                    <a:bodyPr/>
                    <a:lstStyle/>
                    <a:p>
                      <a:pPr>
                        <a:lnSpc>
                          <a:spcPct val="115000"/>
                        </a:lnSpc>
                        <a:spcAft>
                          <a:spcPts val="0"/>
                        </a:spcAft>
                      </a:pPr>
                      <a:r>
                        <a:rPr lang="en-US" sz="1000">
                          <a:latin typeface="Calibri"/>
                          <a:ea typeface="Times New Roman"/>
                          <a:cs typeface="Times New Roman"/>
                        </a:rPr>
                        <a:t>26  years</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000">
                          <a:latin typeface="Calibri"/>
                          <a:ea typeface="Times New Roman"/>
                          <a:cs typeface="Times New Roman"/>
                        </a:rPr>
                        <a:t>DT </a:t>
                      </a:r>
                      <a:endParaRPr lang="uk-UA" sz="1000">
                        <a:latin typeface="Calibri"/>
                        <a:ea typeface="Times New Roman"/>
                        <a:cs typeface="Times New Roman"/>
                      </a:endParaRPr>
                    </a:p>
                    <a:p>
                      <a:pPr>
                        <a:lnSpc>
                          <a:spcPct val="115000"/>
                        </a:lnSpc>
                        <a:spcAft>
                          <a:spcPts val="0"/>
                        </a:spcAft>
                      </a:pPr>
                      <a:r>
                        <a:rPr lang="en-US" sz="1000">
                          <a:latin typeface="Calibri"/>
                          <a:ea typeface="Times New Roman"/>
                          <a:cs typeface="Times New Roman"/>
                        </a:rPr>
                        <a:t>(Booster dose every 10 yr)</a:t>
                      </a:r>
                      <a:endParaRPr lang="uk-UA" sz="100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1000" dirty="0">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1000" dirty="0">
                        <a:highlight>
                          <a:srgbClr val="FFFF00"/>
                        </a:highligh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bl>
          </a:graphicData>
        </a:graphic>
      </p:graphicFrame>
      <p:sp>
        <p:nvSpPr>
          <p:cNvPr id="4097" name="Rectangle 1"/>
          <p:cNvSpPr>
            <a:spLocks noChangeArrowheads="1"/>
          </p:cNvSpPr>
          <p:nvPr/>
        </p:nvSpPr>
        <p:spPr bwMode="auto">
          <a:xfrm>
            <a:off x="5143504" y="500042"/>
            <a:ext cx="4000496"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Ukrainian immunization schedule</a:t>
            </a:r>
            <a:endParaRPr kumimoji="0" lang="uk-UA" sz="1800" b="0" i="0" u="none" strike="noStrike" cap="none" normalizeH="0" baseline="0" dirty="0">
              <a:ln>
                <a:noFill/>
              </a:ln>
              <a:solidFill>
                <a:schemeClr val="tx1"/>
              </a:solidFill>
              <a:effectLst/>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4414" y="214290"/>
            <a:ext cx="7498080" cy="868346"/>
          </a:xfrm>
        </p:spPr>
        <p:txBody>
          <a:bodyPr>
            <a:normAutofit/>
          </a:bodyPr>
          <a:lstStyle/>
          <a:p>
            <a:r>
              <a:rPr lang="en-US" sz="2800" b="1" dirty="0"/>
              <a:t>DISCIPLINE STRUCTURE</a:t>
            </a:r>
            <a:r>
              <a:rPr lang="uk-UA" sz="2800" b="1" dirty="0"/>
              <a:t>:</a:t>
            </a:r>
            <a:endParaRPr lang="uk-UA" sz="2800" dirty="0"/>
          </a:p>
        </p:txBody>
      </p:sp>
      <p:pic>
        <p:nvPicPr>
          <p:cNvPr id="4" name="Google Shape;149;p25"/>
          <p:cNvPicPr preferRelativeResize="0">
            <a:picLocks noGrp="1"/>
          </p:cNvPicPr>
          <p:nvPr>
            <p:ph idx="1"/>
          </p:nvPr>
        </p:nvPicPr>
        <p:blipFill>
          <a:blip r:embed="rId2" cstate="print">
            <a:alphaModFix/>
          </a:blip>
          <a:stretch>
            <a:fillRect/>
          </a:stretch>
        </p:blipFill>
        <p:spPr>
          <a:xfrm>
            <a:off x="5500695" y="3857628"/>
            <a:ext cx="3284530" cy="2500330"/>
          </a:xfrm>
          <a:prstGeom prst="rect">
            <a:avLst/>
          </a:prstGeom>
          <a:noFill/>
          <a:ln>
            <a:noFill/>
          </a:ln>
        </p:spPr>
      </p:pic>
      <p:sp>
        <p:nvSpPr>
          <p:cNvPr id="5" name="Прямоугольник 4"/>
          <p:cNvSpPr/>
          <p:nvPr/>
        </p:nvSpPr>
        <p:spPr>
          <a:xfrm>
            <a:off x="1285852" y="1357298"/>
            <a:ext cx="7358114" cy="2246769"/>
          </a:xfrm>
          <a:prstGeom prst="rect">
            <a:avLst/>
          </a:prstGeom>
        </p:spPr>
        <p:txBody>
          <a:bodyPr wrap="square">
            <a:spAutoFit/>
          </a:bodyPr>
          <a:lstStyle/>
          <a:p>
            <a:pPr>
              <a:buFont typeface="Arial" pitchFamily="34" charset="0"/>
              <a:buChar char="•"/>
            </a:pPr>
            <a:r>
              <a:rPr lang="uk-UA" sz="2800" dirty="0">
                <a:solidFill>
                  <a:schemeClr val="tx2"/>
                </a:solidFill>
              </a:rPr>
              <a:t> </a:t>
            </a:r>
            <a:r>
              <a:rPr lang="en-US" sz="2800" dirty="0">
                <a:solidFill>
                  <a:schemeClr val="tx2"/>
                </a:solidFill>
              </a:rPr>
              <a:t>Post-vaccination reactions and complications, </a:t>
            </a:r>
            <a:endParaRPr lang="uk-UA" sz="2800" dirty="0">
              <a:solidFill>
                <a:schemeClr val="tx2"/>
              </a:solidFill>
            </a:endParaRPr>
          </a:p>
          <a:p>
            <a:r>
              <a:rPr lang="uk-UA" sz="2800" dirty="0">
                <a:solidFill>
                  <a:schemeClr val="tx2"/>
                </a:solidFill>
              </a:rPr>
              <a:t>   </a:t>
            </a:r>
            <a:r>
              <a:rPr lang="en-US" sz="2800" dirty="0">
                <a:solidFill>
                  <a:schemeClr val="tx2"/>
                </a:solidFill>
              </a:rPr>
              <a:t>their diagnosis and treatment.</a:t>
            </a:r>
            <a:endParaRPr lang="uk-UA" sz="2800" dirty="0">
              <a:solidFill>
                <a:schemeClr val="tx2"/>
              </a:solidFill>
            </a:endParaRPr>
          </a:p>
          <a:p>
            <a:pPr>
              <a:buFont typeface="Arial" pitchFamily="34" charset="0"/>
              <a:buChar char="•"/>
            </a:pPr>
            <a:r>
              <a:rPr lang="en-US" sz="2800" dirty="0">
                <a:solidFill>
                  <a:schemeClr val="tx2"/>
                </a:solidFill>
              </a:rPr>
              <a:t>Anaphylactic shock, diagnosis and emergency </a:t>
            </a:r>
            <a:endParaRPr lang="uk-UA" sz="2800" dirty="0">
              <a:solidFill>
                <a:schemeClr val="tx2"/>
              </a:solidFill>
            </a:endParaRPr>
          </a:p>
          <a:p>
            <a:r>
              <a:rPr lang="uk-UA" sz="2800" dirty="0">
                <a:solidFill>
                  <a:schemeClr val="tx2"/>
                </a:solidFill>
              </a:rPr>
              <a:t>   </a:t>
            </a:r>
            <a:r>
              <a:rPr lang="en-US" sz="2800" dirty="0">
                <a:solidFill>
                  <a:schemeClr val="tx2"/>
                </a:solidFill>
              </a:rPr>
              <a:t>care</a:t>
            </a:r>
            <a:r>
              <a:rPr lang="uk-UA" sz="2800" dirty="0">
                <a:solidFill>
                  <a:schemeClr val="tx2"/>
                </a:solidFill>
              </a:rPr>
              <a:t>.</a:t>
            </a:r>
          </a:p>
          <a:p>
            <a:r>
              <a:rPr lang="uk-UA" sz="2800" dirty="0"/>
              <a:t> </a:t>
            </a:r>
          </a:p>
        </p:txBody>
      </p:sp>
      <p:pic>
        <p:nvPicPr>
          <p:cNvPr id="6" name="Google Shape;147;p25"/>
          <p:cNvPicPr preferRelativeResize="0"/>
          <p:nvPr/>
        </p:nvPicPr>
        <p:blipFill>
          <a:blip r:embed="rId3" cstate="print">
            <a:alphaModFix/>
          </a:blip>
          <a:stretch>
            <a:fillRect/>
          </a:stretch>
        </p:blipFill>
        <p:spPr>
          <a:xfrm>
            <a:off x="1785918" y="3857628"/>
            <a:ext cx="3214710" cy="242889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274638"/>
            <a:ext cx="7862150" cy="1143000"/>
          </a:xfrm>
        </p:spPr>
        <p:txBody>
          <a:bodyPr>
            <a:normAutofit/>
          </a:bodyPr>
          <a:lstStyle/>
          <a:p>
            <a:r>
              <a:rPr lang="en-US" sz="2800" b="1" dirty="0">
                <a:solidFill>
                  <a:schemeClr val="tx2"/>
                </a:solidFill>
              </a:rPr>
              <a:t>Material and Technical Base for the Studying Course</a:t>
            </a:r>
            <a:r>
              <a:rPr lang="ru-RU" sz="2800" b="1" dirty="0">
                <a:solidFill>
                  <a:schemeClr val="tx2"/>
                </a:solidFill>
              </a:rPr>
              <a:t>:</a:t>
            </a:r>
            <a:endParaRPr lang="uk-UA" sz="2800" dirty="0">
              <a:solidFill>
                <a:schemeClr val="tx2"/>
              </a:solidFill>
            </a:endParaRPr>
          </a:p>
        </p:txBody>
      </p:sp>
      <p:sp>
        <p:nvSpPr>
          <p:cNvPr id="3" name="Содержимое 2"/>
          <p:cNvSpPr>
            <a:spLocks noGrp="1"/>
          </p:cNvSpPr>
          <p:nvPr>
            <p:ph idx="1"/>
          </p:nvPr>
        </p:nvSpPr>
        <p:spPr/>
        <p:txBody>
          <a:bodyPr>
            <a:normAutofit fontScale="70000" lnSpcReduction="20000"/>
          </a:bodyPr>
          <a:lstStyle/>
          <a:p>
            <a:r>
              <a:rPr lang="uk-UA" b="1" dirty="0"/>
              <a:t> </a:t>
            </a:r>
            <a:r>
              <a:rPr lang="en-US" b="1" dirty="0">
                <a:solidFill>
                  <a:schemeClr val="tx2"/>
                </a:solidFill>
              </a:rPr>
              <a:t>Materials of control of basic preparation of students:</a:t>
            </a:r>
            <a:endParaRPr lang="uk-UA" b="1" dirty="0">
              <a:solidFill>
                <a:schemeClr val="tx2"/>
              </a:solidFill>
            </a:endParaRPr>
          </a:p>
          <a:p>
            <a:pPr>
              <a:buNone/>
            </a:pPr>
            <a:r>
              <a:rPr lang="en-US" dirty="0">
                <a:solidFill>
                  <a:schemeClr val="tx2"/>
                </a:solidFill>
              </a:rPr>
              <a:t>   - test tasks</a:t>
            </a:r>
            <a:endParaRPr lang="uk-UA" dirty="0">
              <a:solidFill>
                <a:schemeClr val="tx2"/>
              </a:solidFill>
            </a:endParaRPr>
          </a:p>
          <a:p>
            <a:r>
              <a:rPr lang="en-US" b="1" dirty="0">
                <a:solidFill>
                  <a:schemeClr val="tx2"/>
                </a:solidFill>
              </a:rPr>
              <a:t>Materials for methodological support of the main stage of the lesson:</a:t>
            </a:r>
            <a:endParaRPr lang="uk-UA" b="1" dirty="0">
              <a:solidFill>
                <a:schemeClr val="tx2"/>
              </a:solidFill>
            </a:endParaRPr>
          </a:p>
          <a:p>
            <a:pPr>
              <a:buNone/>
            </a:pPr>
            <a:r>
              <a:rPr lang="en-US" dirty="0">
                <a:solidFill>
                  <a:schemeClr val="tx2"/>
                </a:solidFill>
              </a:rPr>
              <a:t>   - clinical cases of vaccination;</a:t>
            </a:r>
            <a:endParaRPr lang="uk-UA" dirty="0">
              <a:solidFill>
                <a:schemeClr val="tx2"/>
              </a:solidFill>
            </a:endParaRPr>
          </a:p>
          <a:p>
            <a:pPr>
              <a:buNone/>
            </a:pPr>
            <a:r>
              <a:rPr lang="en-US" dirty="0">
                <a:solidFill>
                  <a:schemeClr val="tx2"/>
                </a:solidFill>
              </a:rPr>
              <a:t>   - sets of results of </a:t>
            </a:r>
            <a:r>
              <a:rPr lang="en-US" dirty="0" err="1">
                <a:solidFill>
                  <a:schemeClr val="tx2"/>
                </a:solidFill>
              </a:rPr>
              <a:t>paraclinical</a:t>
            </a:r>
            <a:r>
              <a:rPr lang="en-US" dirty="0">
                <a:solidFill>
                  <a:schemeClr val="tx2"/>
                </a:solidFill>
              </a:rPr>
              <a:t> research methods;</a:t>
            </a:r>
            <a:endParaRPr lang="uk-UA" dirty="0">
              <a:solidFill>
                <a:schemeClr val="tx2"/>
              </a:solidFill>
            </a:endParaRPr>
          </a:p>
          <a:p>
            <a:pPr>
              <a:buNone/>
            </a:pPr>
            <a:r>
              <a:rPr lang="en-US" dirty="0">
                <a:solidFill>
                  <a:schemeClr val="tx2"/>
                </a:solidFill>
              </a:rPr>
              <a:t>   - individual student work (presentation preparation work of the student's choice)</a:t>
            </a:r>
            <a:endParaRPr lang="uk-UA" dirty="0">
              <a:solidFill>
                <a:schemeClr val="tx2"/>
              </a:solidFill>
            </a:endParaRPr>
          </a:p>
          <a:p>
            <a:r>
              <a:rPr lang="en-US" b="1" dirty="0">
                <a:solidFill>
                  <a:schemeClr val="tx2"/>
                </a:solidFill>
              </a:rPr>
              <a:t>Materials for the final stage of the lesson:</a:t>
            </a:r>
            <a:endParaRPr lang="uk-UA" b="1" dirty="0">
              <a:solidFill>
                <a:schemeClr val="tx2"/>
              </a:solidFill>
            </a:endParaRPr>
          </a:p>
          <a:p>
            <a:pPr>
              <a:buNone/>
            </a:pPr>
            <a:r>
              <a:rPr lang="en-US" dirty="0">
                <a:solidFill>
                  <a:schemeClr val="tx2"/>
                </a:solidFill>
              </a:rPr>
              <a:t>   - a set of test tasks, tasks of the 3</a:t>
            </a:r>
            <a:r>
              <a:rPr lang="en-US" baseline="30000" dirty="0">
                <a:solidFill>
                  <a:schemeClr val="tx2"/>
                </a:solidFill>
              </a:rPr>
              <a:t>d</a:t>
            </a:r>
            <a:r>
              <a:rPr lang="en-US" dirty="0">
                <a:solidFill>
                  <a:schemeClr val="tx2"/>
                </a:solidFill>
              </a:rPr>
              <a:t> level, sets of </a:t>
            </a:r>
            <a:r>
              <a:rPr lang="en-US" dirty="0" err="1">
                <a:solidFill>
                  <a:schemeClr val="tx2"/>
                </a:solidFill>
              </a:rPr>
              <a:t>paraclinical</a:t>
            </a:r>
            <a:r>
              <a:rPr lang="en-US" dirty="0">
                <a:solidFill>
                  <a:schemeClr val="tx2"/>
                </a:solidFill>
              </a:rPr>
              <a:t> research methods:</a:t>
            </a:r>
            <a:endParaRPr lang="uk-UA" dirty="0">
              <a:solidFill>
                <a:schemeClr val="tx2"/>
              </a:solidFill>
            </a:endParaRPr>
          </a:p>
          <a:p>
            <a:r>
              <a:rPr lang="en-US" b="1" dirty="0">
                <a:solidFill>
                  <a:schemeClr val="tx2"/>
                </a:solidFill>
              </a:rPr>
              <a:t>Materials for methodical support of students' self-preparation:</a:t>
            </a:r>
            <a:endParaRPr lang="uk-UA" b="1" dirty="0">
              <a:solidFill>
                <a:schemeClr val="tx2"/>
              </a:solidFill>
            </a:endParaRPr>
          </a:p>
          <a:p>
            <a:pPr>
              <a:buNone/>
            </a:pPr>
            <a:r>
              <a:rPr lang="en-US" dirty="0">
                <a:solidFill>
                  <a:schemeClr val="tx2"/>
                </a:solidFill>
              </a:rPr>
              <a:t>   - methodical instructions for students.</a:t>
            </a:r>
            <a:endParaRPr lang="uk-UA" dirty="0">
              <a:solidFill>
                <a:schemeClr val="tx2"/>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229</TotalTime>
  <Words>858</Words>
  <Application>Microsoft Macintosh PowerPoint</Application>
  <PresentationFormat>On-screen Show (4:3)</PresentationFormat>
  <Paragraphs>100</Paragraphs>
  <Slides>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Arial</vt:lpstr>
      <vt:lpstr>Calibri</vt:lpstr>
      <vt:lpstr>Corbel</vt:lpstr>
      <vt:lpstr>Gill Sans MT</vt:lpstr>
      <vt:lpstr>Times New Roman</vt:lpstr>
      <vt:lpstr>Verdana</vt:lpstr>
      <vt:lpstr>Wingdings 2</vt:lpstr>
      <vt:lpstr>Солнцестояние</vt:lpstr>
      <vt:lpstr>         IMMUNOPROPHYLAXIS OF INFECTIOUS DISEASES IN CHILDREN (elective course for 6th year students)   Field of Study: 22 "Healthcare" Specialty: 222 "Medicine"   </vt:lpstr>
      <vt:lpstr>RELEVANCE</vt:lpstr>
      <vt:lpstr>PURPOSE:</vt:lpstr>
      <vt:lpstr>TASKS:</vt:lpstr>
      <vt:lpstr>DISCIPLINE STRUCTURE:</vt:lpstr>
      <vt:lpstr>DISCIPLINE STRUCTURE:</vt:lpstr>
      <vt:lpstr>DISCIPLINE STRUCTURE:</vt:lpstr>
      <vt:lpstr>Material and Technical Base for the Studying Course: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Вакцинопрофілактика інфекційних хвороб у дітей  (вибіркова дисципліна з дитячих інфекційних хвороб) Галузь знань: 22 «Охорона здоров’я» Спеціальність: 222 «Медицина»   </dc:title>
  <dc:creator>user</dc:creator>
  <cp:lastModifiedBy>zond95@gmail.com</cp:lastModifiedBy>
  <cp:revision>28</cp:revision>
  <dcterms:created xsi:type="dcterms:W3CDTF">2020-12-22T08:17:34Z</dcterms:created>
  <dcterms:modified xsi:type="dcterms:W3CDTF">2020-12-25T10:00:27Z</dcterms:modified>
</cp:coreProperties>
</file>