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0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21967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96677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87376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81872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108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6877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695466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7470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9847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24081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0563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030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468384-CB82-4161-9658-084280E99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7507" y="1233055"/>
            <a:ext cx="11176985" cy="1469040"/>
          </a:xfrm>
        </p:spPr>
        <p:txBody>
          <a:bodyPr>
            <a:normAutofit/>
          </a:bodyPr>
          <a:lstStyle/>
          <a:p>
            <a:r>
              <a:rPr lang="uk-UA" sz="4400" dirty="0" smtClean="0"/>
              <a:t>«</a:t>
            </a:r>
            <a:r>
              <a:rPr lang="en-US" sz="4400" dirty="0" smtClean="0"/>
              <a:t>methods </a:t>
            </a:r>
            <a:r>
              <a:rPr lang="en-US" sz="4400" dirty="0"/>
              <a:t>of examination in the clinic of orthopedic dentistry</a:t>
            </a:r>
            <a:r>
              <a:rPr lang="uk-UA" sz="4400" dirty="0" smtClean="0"/>
              <a:t>»</a:t>
            </a:r>
            <a:endParaRPr lang="uk-UA" sz="4400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090E0702-0585-4E45-A2E3-1B792DAC57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40492" y="4269236"/>
            <a:ext cx="9144000" cy="1655762"/>
          </a:xfrm>
        </p:spPr>
        <p:txBody>
          <a:bodyPr>
            <a:normAutofit fontScale="70000" lnSpcReduction="20000"/>
          </a:bodyPr>
          <a:lstStyle/>
          <a:p>
            <a:pPr algn="ctr">
              <a:tabLst>
                <a:tab pos="5940425" algn="r"/>
              </a:tabLst>
            </a:pPr>
            <a:r>
              <a:rPr lang="en-US" sz="2000" dirty="0">
                <a:latin typeface="Arial Rounded MT Bold" panose="020F0704030504030204" pitchFamily="34" charset="0"/>
              </a:rPr>
              <a:t>Department of Orthopedic Dentistry</a:t>
            </a:r>
            <a:endParaRPr lang="uk-UA" sz="2000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r">
              <a:tabLst>
                <a:tab pos="5940425" algn="r"/>
              </a:tabLst>
            </a:pPr>
            <a:endParaRPr lang="uk-UA" sz="20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n-US" dirty="0">
                <a:latin typeface="Arial Rounded MT Bold" panose="020F0704030504030204" pitchFamily="34" charset="0"/>
              </a:rPr>
              <a:t>The course of the choice</a:t>
            </a:r>
            <a:r>
              <a:rPr lang="uk-UA" dirty="0"/>
              <a:t> </a:t>
            </a:r>
            <a:r>
              <a:rPr lang="en-US" dirty="0">
                <a:latin typeface="Arial Rounded MT Bold" panose="020F0704030504030204" pitchFamily="34" charset="0"/>
              </a:rPr>
              <a:t>for the training of students (specialists of the second (master's) level of higher education) </a:t>
            </a:r>
            <a:r>
              <a:rPr lang="en-US" dirty="0" smtClean="0">
                <a:latin typeface="Arial Rounded MT Bold" panose="020F0704030504030204" pitchFamily="34" charset="0"/>
              </a:rPr>
              <a:t>3</a:t>
            </a:r>
            <a:r>
              <a:rPr lang="uk-UA" dirty="0" smtClean="0"/>
              <a:t> </a:t>
            </a:r>
            <a:r>
              <a:rPr lang="en-US" dirty="0" smtClean="0">
                <a:latin typeface="Arial Rounded MT Bold" panose="020F0704030504030204" pitchFamily="34" charset="0"/>
              </a:rPr>
              <a:t>course</a:t>
            </a:r>
            <a:endParaRPr lang="en-US" dirty="0">
              <a:latin typeface="Arial Rounded MT Bold" panose="020F0704030504030204" pitchFamily="34" charset="0"/>
            </a:endParaRPr>
          </a:p>
          <a:p>
            <a:pPr algn="ctr"/>
            <a:r>
              <a:rPr lang="en-US" dirty="0">
                <a:latin typeface="Arial Rounded MT Bold" panose="020F0704030504030204" pitchFamily="34" charset="0"/>
              </a:rPr>
              <a:t>specialty 221 “Dentistry"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749102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2028364D-4087-4AEA-8F85-05EEB7194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685" y="304800"/>
            <a:ext cx="11397343" cy="58721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Systematic examination of the patient is the most effective method of detecting </a:t>
            </a:r>
            <a:r>
              <a:rPr lang="en-US" dirty="0" smtClean="0"/>
              <a:t>of pathology </a:t>
            </a:r>
            <a:r>
              <a:rPr lang="en-US" dirty="0"/>
              <a:t>in the oral cavity and surrounding tissues.</a:t>
            </a:r>
            <a:r>
              <a:rPr lang="uk-UA" dirty="0"/>
              <a:t>	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The first initial stage of the dentist's work at the orthopedic </a:t>
            </a:r>
            <a:r>
              <a:rPr lang="en-US" dirty="0" smtClean="0"/>
              <a:t>clinic </a:t>
            </a:r>
            <a:r>
              <a:rPr lang="en-US" dirty="0"/>
              <a:t>is the collection of factual material, detection of deviations </a:t>
            </a:r>
            <a:r>
              <a:rPr lang="en-US" dirty="0" smtClean="0"/>
              <a:t>during </a:t>
            </a:r>
            <a:r>
              <a:rPr lang="en-US" dirty="0"/>
              <a:t>the examination. Further the received information is specified and the diagnosis is made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Survey plan</a:t>
            </a:r>
            <a:r>
              <a:rPr lang="en-US" dirty="0" smtClean="0"/>
              <a:t>:</a:t>
            </a:r>
          </a:p>
          <a:p>
            <a:pPr>
              <a:buFontTx/>
              <a:buChar char="-"/>
            </a:pPr>
            <a:r>
              <a:rPr lang="en-US" dirty="0" smtClean="0"/>
              <a:t>patient </a:t>
            </a:r>
            <a:r>
              <a:rPr lang="en-US" dirty="0"/>
              <a:t>survey (complaints, medical history, life history</a:t>
            </a:r>
            <a:r>
              <a:rPr lang="en-US" dirty="0" smtClean="0"/>
              <a:t>);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examination of the patient</a:t>
            </a:r>
            <a:r>
              <a:rPr lang="en-US" dirty="0" smtClean="0"/>
              <a:t>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palpation</a:t>
            </a:r>
            <a:r>
              <a:rPr lang="en-US" dirty="0" smtClean="0"/>
              <a:t>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instrumental examination (probing, percussion</a:t>
            </a:r>
            <a:r>
              <a:rPr lang="en-US" dirty="0" smtClean="0"/>
              <a:t>);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assessment of indices of periodontal condition</a:t>
            </a:r>
            <a:r>
              <a:rPr lang="en-US" dirty="0" smtClean="0"/>
              <a:t>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physical methods of examination (thermometric, </a:t>
            </a:r>
            <a:r>
              <a:rPr lang="en-US" dirty="0" err="1"/>
              <a:t>electrical,radiological</a:t>
            </a:r>
            <a:r>
              <a:rPr lang="en-US" dirty="0" smtClean="0"/>
              <a:t>);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laboratory methods of examination (biochemical, </a:t>
            </a:r>
            <a:r>
              <a:rPr lang="en-US" dirty="0" err="1"/>
              <a:t>cytological,bacteriological</a:t>
            </a:r>
            <a:r>
              <a:rPr lang="en-US" dirty="0" smtClean="0"/>
              <a:t>);</a:t>
            </a:r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special diagnostic tests (allergic test, etc.).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744076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4C288D-BF73-46CF-9215-CCF0212EF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8" y="268369"/>
            <a:ext cx="11623964" cy="1108364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Additional </a:t>
            </a: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methods of examination. </a:t>
            </a:r>
            <a:br>
              <a:rPr lang="en-US" sz="2400" b="1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en-US" sz="2400" b="1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The </a:t>
            </a:r>
            <a:r>
              <a:rPr lang="en-US" sz="2400" b="1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purpose of these studies is to establish and confirm the final diagnosis.</a:t>
            </a:r>
            <a:endParaRPr lang="uk-UA" sz="2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B4299B3-857E-4C1B-AF0E-5219E5C33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018" y="1850365"/>
            <a:ext cx="11741727" cy="4351338"/>
          </a:xfrm>
        </p:spPr>
        <p:txBody>
          <a:bodyPr>
            <a:normAutofit/>
          </a:bodyPr>
          <a:lstStyle/>
          <a:p>
            <a:r>
              <a:rPr lang="en-US" dirty="0"/>
              <a:t>- Hardware (X-ray examination, electromyography, </a:t>
            </a:r>
            <a:r>
              <a:rPr lang="en-US" dirty="0" err="1"/>
              <a:t>extraoral</a:t>
            </a:r>
            <a:r>
              <a:rPr lang="en-US" dirty="0"/>
              <a:t> recording of mandibular movements (</a:t>
            </a:r>
            <a:r>
              <a:rPr lang="en-US" dirty="0" err="1"/>
              <a:t>axiography</a:t>
            </a:r>
            <a:r>
              <a:rPr lang="en-US" dirty="0"/>
              <a:t>), electromyography, computerized analysis of occlusion (T-SKAN) and joint noise (JVA), </a:t>
            </a:r>
            <a:r>
              <a:rPr lang="en-US" dirty="0" err="1"/>
              <a:t>galvanometry</a:t>
            </a:r>
            <a:r>
              <a:rPr lang="en-US" dirty="0"/>
              <a:t>, instrumental examination of tooth mobility (</a:t>
            </a:r>
            <a:r>
              <a:rPr lang="en-US" dirty="0" err="1" smtClean="0"/>
              <a:t>Periotest</a:t>
            </a:r>
            <a:r>
              <a:rPr lang="en-US" dirty="0" smtClean="0"/>
              <a:t>), </a:t>
            </a:r>
            <a:r>
              <a:rPr lang="en-US" dirty="0" err="1" smtClean="0"/>
              <a:t>electroodontodiagnostic</a:t>
            </a:r>
            <a:endParaRPr lang="en-US" dirty="0" smtClean="0"/>
          </a:p>
          <a:p>
            <a:r>
              <a:rPr lang="en-US" dirty="0" smtClean="0"/>
              <a:t>- </a:t>
            </a:r>
            <a:r>
              <a:rPr lang="en-US" dirty="0"/>
              <a:t>Instrumental (anthropometric measurements of diagnostic models, analysis of models in the articulator, intraoral recording of movements of the mandible (</a:t>
            </a:r>
            <a:r>
              <a:rPr lang="en-US" dirty="0" err="1"/>
              <a:t>functionography</a:t>
            </a:r>
            <a:r>
              <a:rPr lang="en-US" dirty="0"/>
              <a:t>), </a:t>
            </a:r>
            <a:r>
              <a:rPr lang="en-US" dirty="0" err="1"/>
              <a:t>gnatodynamometry</a:t>
            </a:r>
            <a:r>
              <a:rPr lang="en-US" dirty="0"/>
              <a:t>, </a:t>
            </a:r>
            <a:r>
              <a:rPr lang="en-US" dirty="0" err="1"/>
              <a:t>galvanometry</a:t>
            </a:r>
            <a:r>
              <a:rPr lang="en-US" dirty="0"/>
              <a:t>, </a:t>
            </a:r>
            <a:r>
              <a:rPr lang="en-US" dirty="0" smtClean="0"/>
              <a:t>densitometry</a:t>
            </a:r>
          </a:p>
          <a:p>
            <a:r>
              <a:rPr lang="en-US" dirty="0" smtClean="0"/>
              <a:t>- </a:t>
            </a:r>
            <a:r>
              <a:rPr lang="en-US" dirty="0"/>
              <a:t>Laboratory (blood test, spectral analysis of oral fluid composition, immunological and allergy tests</a:t>
            </a:r>
            <a:r>
              <a:rPr lang="en-US" dirty="0" smtClean="0"/>
              <a:t>)</a:t>
            </a:r>
          </a:p>
          <a:p>
            <a:r>
              <a:rPr lang="en-US" dirty="0" smtClean="0"/>
              <a:t>- </a:t>
            </a:r>
            <a:r>
              <a:rPr lang="en-US" dirty="0"/>
              <a:t>Index (index assessment of masticatory efficiency, the state of periodontal tissues, the state of the TMJ</a:t>
            </a:r>
            <a:r>
              <a:rPr lang="en-US" dirty="0" smtClean="0"/>
              <a:t>)</a:t>
            </a:r>
          </a:p>
          <a:p>
            <a:r>
              <a:rPr lang="en-US" dirty="0" smtClean="0"/>
              <a:t>- </a:t>
            </a:r>
            <a:r>
              <a:rPr lang="en-US" dirty="0"/>
              <a:t>Functional tests (chewing tests)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511365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F116BF-225A-45D4-B556-095FA4C00F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71" y="408894"/>
            <a:ext cx="11538857" cy="1191306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Analysis of sound vibrations of the temporomandibular joint JVA (Joint Vibration Analysis)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56DD3679-97F1-46D2-B906-8746BEC545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5543" y="2198914"/>
            <a:ext cx="10243457" cy="1191306"/>
          </a:xfrm>
        </p:spPr>
        <p:txBody>
          <a:bodyPr>
            <a:normAutofit/>
          </a:bodyPr>
          <a:lstStyle/>
          <a:p>
            <a:pPr algn="just"/>
            <a:r>
              <a:rPr lang="uk-UA" b="1" dirty="0">
                <a:solidFill>
                  <a:srgbClr val="002060"/>
                </a:solidFill>
              </a:rPr>
              <a:t>J</a:t>
            </a:r>
            <a:r>
              <a:rPr lang="uk-UA" dirty="0">
                <a:solidFill>
                  <a:srgbClr val="002060"/>
                </a:solidFill>
              </a:rPr>
              <a:t>VА - </a:t>
            </a:r>
            <a:r>
              <a:rPr lang="en-US" dirty="0">
                <a:solidFill>
                  <a:srgbClr val="002060"/>
                </a:solidFill>
              </a:rPr>
              <a:t>an additional method of assessing the structural and functional state of the TMJ, based on the recording and analysis of sound vibrations that occur during joint movements.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konspekta.net/wikipagecomua/baza1/974972611185.files/image029.jpg">
            <a:extLst>
              <a:ext uri="{FF2B5EF4-FFF2-40B4-BE49-F238E27FC236}">
                <a16:creationId xmlns:a16="http://schemas.microsoft.com/office/drawing/2014/main" xmlns="" id="{77643A53-4D9D-4C31-ACE9-001718E4B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9107" y="3429000"/>
            <a:ext cx="16383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D82B4A5D-4FF9-4B33-BBD2-988E65CCF6C8}"/>
              </a:ext>
            </a:extLst>
          </p:cNvPr>
          <p:cNvSpPr/>
          <p:nvPr/>
        </p:nvSpPr>
        <p:spPr>
          <a:xfrm>
            <a:off x="805543" y="5779634"/>
            <a:ext cx="8763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General view of the </a:t>
            </a:r>
            <a:r>
              <a:rPr lang="en-US" dirty="0" err="1">
                <a:solidFill>
                  <a:srgbClr val="002060"/>
                </a:solidFill>
              </a:rPr>
              <a:t>BioJVA</a:t>
            </a:r>
            <a:r>
              <a:rPr lang="en-US" dirty="0">
                <a:solidFill>
                  <a:srgbClr val="002060"/>
                </a:solidFill>
              </a:rPr>
              <a:t> device and graphic recording of sound vibrations of the TMJ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86A9671-0778-4C09-8908-84F1196428B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2937" y="3305855"/>
            <a:ext cx="450532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056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5620CB8-88D2-4830-88BF-D13DCE49767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618" y="771525"/>
            <a:ext cx="3449781" cy="265747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A8D780C-0698-4713-BC54-D21B6F0721D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2173" y="2775879"/>
            <a:ext cx="3449782" cy="2959676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56B1F4F1-7A30-40B8-A39D-611F0F7D0036}"/>
              </a:ext>
            </a:extLst>
          </p:cNvPr>
          <p:cNvSpPr/>
          <p:nvPr/>
        </p:nvSpPr>
        <p:spPr>
          <a:xfrm>
            <a:off x="904478" y="248305"/>
            <a:ext cx="3290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Mechanical </a:t>
            </a:r>
            <a:r>
              <a:rPr lang="en-US" sz="2800" dirty="0" err="1">
                <a:solidFill>
                  <a:srgbClr val="002060"/>
                </a:solidFill>
              </a:rPr>
              <a:t>axiograph</a:t>
            </a:r>
            <a:endParaRPr lang="uk-UA" sz="28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s://studfile.net/html/2706/380/html_QPP9XXycLi.ftFy/img-Ace_6u.png">
            <a:extLst>
              <a:ext uri="{FF2B5EF4-FFF2-40B4-BE49-F238E27FC236}">
                <a16:creationId xmlns:a16="http://schemas.microsoft.com/office/drawing/2014/main" xmlns="" id="{3F5D84EF-719D-467F-A6EE-7420EC876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3795" y="677613"/>
            <a:ext cx="3782292" cy="309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xmlns="" id="{FC09995D-42EB-4AA8-A7A1-3F60689B092E}"/>
              </a:ext>
            </a:extLst>
          </p:cNvPr>
          <p:cNvSpPr/>
          <p:nvPr/>
        </p:nvSpPr>
        <p:spPr>
          <a:xfrm>
            <a:off x="5052631" y="4329983"/>
            <a:ext cx="6035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Electronic </a:t>
            </a:r>
            <a:r>
              <a:rPr lang="en-US" sz="2400" dirty="0" err="1">
                <a:solidFill>
                  <a:srgbClr val="002060"/>
                </a:solidFill>
                <a:latin typeface="Arial" panose="020B0604020202020204" pitchFamily="34" charset="0"/>
              </a:rPr>
              <a:t>axiograph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 (AXIOQUICK system)</a:t>
            </a:r>
            <a:endParaRPr lang="uk-U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1062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9D30E863-F962-46C6-96FD-29B1B8023B83}"/>
              </a:ext>
            </a:extLst>
          </p:cNvPr>
          <p:cNvSpPr/>
          <p:nvPr/>
        </p:nvSpPr>
        <p:spPr>
          <a:xfrm>
            <a:off x="1768434" y="154770"/>
            <a:ext cx="78931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sz="4000" dirty="0" smtClean="0">
                <a:solidFill>
                  <a:srgbClr val="002060"/>
                </a:solidFill>
              </a:rPr>
              <a:t>Studying </a:t>
            </a:r>
            <a:r>
              <a:rPr lang="en-US" altLang="ru-RU" sz="4000" dirty="0">
                <a:solidFill>
                  <a:srgbClr val="002060"/>
                </a:solidFill>
              </a:rPr>
              <a:t>of diagnostic models of jaws</a:t>
            </a:r>
            <a:endParaRPr lang="uk-UA" sz="4000" dirty="0">
              <a:solidFill>
                <a:srgbClr val="00206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25BE98E-515D-4E54-9BA9-17E8DE97C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5691" y="862656"/>
            <a:ext cx="6520617" cy="524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33141110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276</TotalTime>
  <Words>265</Words>
  <Application>Microsoft Office PowerPoint</Application>
  <PresentationFormat>Произвольный</PresentationFormat>
  <Paragraphs>28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Галерея</vt:lpstr>
      <vt:lpstr>«methods of examination in the clinic of orthopedic dentistry»</vt:lpstr>
      <vt:lpstr>Слайд 2</vt:lpstr>
      <vt:lpstr>Additional methods of examination.  The purpose of these studies is to establish and confirm the final diagnosis.</vt:lpstr>
      <vt:lpstr>Analysis of sound vibrations of the temporomandibular joint JVA (Joint Vibration Analysis)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«Сучасні методи обстеження в клініці ортопедичної стоматології»</dc:title>
  <dc:creator>user</dc:creator>
  <cp:lastModifiedBy>user</cp:lastModifiedBy>
  <cp:revision>22</cp:revision>
  <dcterms:created xsi:type="dcterms:W3CDTF">2021-04-27T22:51:04Z</dcterms:created>
  <dcterms:modified xsi:type="dcterms:W3CDTF">2022-05-24T20:29:07Z</dcterms:modified>
</cp:coreProperties>
</file>