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1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843"/>
    <p:restoredTop sz="94655"/>
  </p:normalViewPr>
  <p:slideViewPr>
    <p:cSldViewPr snapToGrid="0">
      <p:cViewPr varScale="1">
        <p:scale>
          <a:sx n="93" d="100"/>
          <a:sy n="93" d="100"/>
        </p:scale>
        <p:origin x="216" y="7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D1D1EADE-8E88-4C7C-8AC5-FB148DE4940E}" type="datetime1">
              <a:rPr lang="en-US" smtClean="0"/>
              <a:t>9/2/25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202327434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B6794-849E-4626-908B-D15793550EFB}" type="datetime1">
              <a:rPr lang="en-US" smtClean="0"/>
              <a:t>9/2/25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2254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3DB64E7-5594-42A3-ADBF-E95A7ACEAD64}" type="datetime1">
              <a:rPr lang="en-US" smtClean="0"/>
              <a:t>9/2/25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339288943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62B0B-D248-4FFB-8695-AD7FA4B1284A}" type="datetime1">
              <a:rPr lang="en-US" smtClean="0"/>
              <a:t>9/2/25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52620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78EFB-9159-4510-B73F-4F0409ADE937}" type="datetime1">
              <a:rPr lang="en-US" smtClean="0"/>
              <a:t>9/2/25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95939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C9412-2452-4BED-A324-9D8C115361AD}" type="datetime1">
              <a:rPr lang="en-US" smtClean="0"/>
              <a:t>9/2/25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39654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18F62-D251-40E8-A23C-F4CFE9FEAB41}" type="datetime1">
              <a:rPr lang="en-US" smtClean="0"/>
              <a:t>9/2/25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03094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4F76144-149E-4874-93A5-554A0357CF82}" type="datetime1">
              <a:rPr lang="en-US" smtClean="0"/>
              <a:t>9/2/25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1189162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0BA65D8-0540-4835-AE5C-25D29DBA01BE}" type="datetime1">
              <a:rPr lang="en-US" smtClean="0"/>
              <a:t>9/2/25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4225171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C8B9C-477D-492A-96AD-1FC2CC997A73}" type="datetime1">
              <a:rPr lang="en-US" smtClean="0"/>
              <a:t>9/2/25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14710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D3AED5-E26D-4E29-B1B3-7847B6779594}" type="datetime1">
              <a:rPr lang="en-US" smtClean="0"/>
              <a:t>9/2/25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47239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E31BA835-12AC-4E8F-955A-EA3F4DE2791F}" type="datetime1">
              <a:rPr lang="en-US" smtClean="0"/>
              <a:t>9/2/25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1909578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</p:sldLayoutIdLst>
  <p:hf sldNum="0" hdr="0" ftr="0" dt="0"/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abstract watercolor pattern on a white background">
            <a:extLst>
              <a:ext uri="{FF2B5EF4-FFF2-40B4-BE49-F238E27FC236}">
                <a16:creationId xmlns:a16="http://schemas.microsoft.com/office/drawing/2014/main" id="{E50427C3-3C08-C528-CB7E-4849A3696EB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3764" b="1966"/>
          <a:stretch>
            <a:fillRect/>
          </a:stretch>
        </p:blipFill>
        <p:spPr>
          <a:xfrm>
            <a:off x="1" y="10"/>
            <a:ext cx="12192000" cy="685798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0C63BC6-CC78-1EBA-1976-E35833E429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33541" y="990599"/>
            <a:ext cx="5619054" cy="4849091"/>
          </a:xfrm>
        </p:spPr>
        <p:txBody>
          <a:bodyPr anchor="ctr">
            <a:normAutofit fontScale="90000"/>
          </a:bodyPr>
          <a:lstStyle/>
          <a:p>
            <a:pPr algn="r"/>
            <a:r>
              <a:rPr lang="uk-UA">
                <a:solidFill>
                  <a:srgbClr val="FFFFFF"/>
                </a:solidFill>
              </a:rPr>
              <a:t>Презентація вибіркової дисципліни </a:t>
            </a:r>
            <a:br>
              <a:rPr lang="uk-UA">
                <a:solidFill>
                  <a:srgbClr val="FFFFFF"/>
                </a:solidFill>
              </a:rPr>
            </a:br>
            <a:r>
              <a:rPr lang="uk-UA">
                <a:solidFill>
                  <a:srgbClr val="FFFFFF"/>
                </a:solidFill>
              </a:rPr>
              <a:t>«ПСИХОЛОГІЧНІ основи </a:t>
            </a:r>
            <a:r>
              <a:rPr lang="en-US">
                <a:solidFill>
                  <a:srgbClr val="FFFFFF"/>
                </a:solidFill>
              </a:rPr>
              <a:t>PR</a:t>
            </a:r>
            <a:r>
              <a:rPr lang="uk-UA">
                <a:solidFill>
                  <a:srgbClr val="FFFFFF"/>
                </a:solidFill>
              </a:rPr>
              <a:t>”</a:t>
            </a:r>
            <a:endParaRPr lang="en-UA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922865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51EA20-E68D-B359-BA54-9D82E1BCB8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4749" y="909638"/>
            <a:ext cx="5201121" cy="1318062"/>
          </a:xfrm>
        </p:spPr>
        <p:txBody>
          <a:bodyPr>
            <a:normAutofit/>
          </a:bodyPr>
          <a:lstStyle/>
          <a:p>
            <a:r>
              <a:rPr lang="uk-UA" dirty="0"/>
              <a:t>             Мета </a:t>
            </a:r>
            <a:r>
              <a:rPr lang="en-US" dirty="0"/>
              <a:t>    </a:t>
            </a:r>
            <a:r>
              <a:rPr lang="uk-UA" dirty="0"/>
              <a:t>дисципліни</a:t>
            </a:r>
            <a:endParaRPr lang="en-U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3E6ABB-B692-9021-EEA5-7407484469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90838" y="2236843"/>
            <a:ext cx="5201121" cy="3931920"/>
          </a:xfrm>
        </p:spPr>
        <p:txBody>
          <a:bodyPr>
            <a:normAutofit/>
          </a:bodyPr>
          <a:lstStyle/>
          <a:p>
            <a:r>
              <a:rPr lang="uk-UA" dirty="0"/>
              <a:t>Ознайомлення з психологічними механізмами формування іміджу, впливу та переконання</a:t>
            </a:r>
          </a:p>
          <a:p>
            <a:r>
              <a:rPr lang="uk-UA" dirty="0"/>
              <a:t>Формування навичок психологічно грамотної </a:t>
            </a:r>
            <a:r>
              <a:rPr lang="en-US" dirty="0"/>
              <a:t>PR-</a:t>
            </a:r>
            <a:r>
              <a:rPr lang="uk-UA" dirty="0"/>
              <a:t>комунікації</a:t>
            </a:r>
          </a:p>
          <a:p>
            <a:r>
              <a:rPr lang="uk-UA" dirty="0"/>
              <a:t>Розвиток критичного мислення щодо інформаційних впливів</a:t>
            </a:r>
          </a:p>
          <a:p>
            <a:endParaRPr lang="en-UA" dirty="0"/>
          </a:p>
        </p:txBody>
      </p:sp>
      <p:pic>
        <p:nvPicPr>
          <p:cNvPr id="9" name="Picture 8" descr="Close up of pages of an open book in a bright studio">
            <a:extLst>
              <a:ext uri="{FF2B5EF4-FFF2-40B4-BE49-F238E27FC236}">
                <a16:creationId xmlns:a16="http://schemas.microsoft.com/office/drawing/2014/main" id="{BC9995D6-BD2D-EFDE-7BC0-BBD7C584C01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2110" r="2539" b="-1"/>
          <a:stretch>
            <a:fillRect/>
          </a:stretch>
        </p:blipFill>
        <p:spPr>
          <a:xfrm>
            <a:off x="20" y="10"/>
            <a:ext cx="568674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12065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2DC66E-9221-139A-C386-D5962931A8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8656" y="914400"/>
            <a:ext cx="6236208" cy="1307592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800"/>
              <a:t>                 </a:t>
            </a:r>
            <a:r>
              <a:rPr lang="uk-UA" sz="2800"/>
              <a:t>Основні завдання курсу</a:t>
            </a:r>
            <a:br>
              <a:rPr lang="en-US" sz="2800" b="1"/>
            </a:br>
            <a:br>
              <a:rPr lang="uk-UA" sz="2800"/>
            </a:br>
            <a:endParaRPr lang="en-UA" sz="28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D4F0AF-FCB2-4C48-9F52-38FAD0F66A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48656" y="2221992"/>
            <a:ext cx="6236208" cy="3941064"/>
          </a:xfrm>
        </p:spPr>
        <p:txBody>
          <a:bodyPr>
            <a:normAutofit/>
          </a:bodyPr>
          <a:lstStyle/>
          <a:p>
            <a:r>
              <a:rPr lang="uk-UA" dirty="0"/>
              <a:t>Вивчити психологічні основи сприйняття інформації</a:t>
            </a:r>
          </a:p>
          <a:p>
            <a:r>
              <a:rPr lang="uk-UA" dirty="0"/>
              <a:t>Зрозуміти структуру іміджу та його вплив на громадську думку</a:t>
            </a:r>
          </a:p>
          <a:p>
            <a:r>
              <a:rPr lang="uk-UA" dirty="0"/>
              <a:t>Засвоїти принципи психологічного впливу та переконання</a:t>
            </a:r>
          </a:p>
          <a:p>
            <a:r>
              <a:rPr lang="uk-UA" dirty="0"/>
              <a:t>Навчитися адаптувати комунікацію під різні цільові аудиторії</a:t>
            </a:r>
          </a:p>
          <a:p>
            <a:endParaRPr lang="en-UA" dirty="0"/>
          </a:p>
        </p:txBody>
      </p:sp>
      <p:pic>
        <p:nvPicPr>
          <p:cNvPr id="5" name="Picture 4" descr="Woman in business attire">
            <a:extLst>
              <a:ext uri="{FF2B5EF4-FFF2-40B4-BE49-F238E27FC236}">
                <a16:creationId xmlns:a16="http://schemas.microsoft.com/office/drawing/2014/main" id="{39B9512F-F544-1451-1102-C10435086DA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930" r="49679" b="-2"/>
          <a:stretch>
            <a:fillRect/>
          </a:stretch>
        </p:blipFill>
        <p:spPr>
          <a:xfrm>
            <a:off x="20" y="-1"/>
            <a:ext cx="466342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54219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1FC168-A82A-EAA2-0B81-B6A7FEF5F2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66968" y="914400"/>
            <a:ext cx="6627924" cy="1307592"/>
          </a:xfrm>
        </p:spPr>
        <p:txBody>
          <a:bodyPr>
            <a:normAutofit/>
          </a:bodyPr>
          <a:lstStyle/>
          <a:p>
            <a:r>
              <a:rPr lang="uk-UA" dirty="0"/>
              <a:t>                              Що таке </a:t>
            </a:r>
            <a:r>
              <a:rPr lang="en-US" dirty="0"/>
              <a:t>PR?</a:t>
            </a:r>
            <a:endParaRPr lang="en-U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DAF777-5177-04C0-9F67-A88ED671F7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66968" y="2221992"/>
            <a:ext cx="6627924" cy="3739896"/>
          </a:xfrm>
        </p:spPr>
        <p:txBody>
          <a:bodyPr>
            <a:normAutofit/>
          </a:bodyPr>
          <a:lstStyle/>
          <a:p>
            <a:r>
              <a:rPr lang="en-US" dirty="0"/>
              <a:t>Public Relations – </a:t>
            </a:r>
            <a:r>
              <a:rPr lang="uk-UA" dirty="0"/>
              <a:t>стратегічна комунікація, що формує довіру та взаєморозуміння</a:t>
            </a:r>
          </a:p>
          <a:p>
            <a:r>
              <a:rPr lang="uk-UA" dirty="0"/>
              <a:t>Головне завдання – </a:t>
            </a:r>
            <a:r>
              <a:rPr lang="uk-UA" b="1" dirty="0"/>
              <a:t>створення позитивного образу</a:t>
            </a:r>
            <a:r>
              <a:rPr lang="uk-UA" dirty="0"/>
              <a:t> в очах громадськості</a:t>
            </a:r>
          </a:p>
          <a:p>
            <a:endParaRPr lang="en-UA" dirty="0"/>
          </a:p>
        </p:txBody>
      </p:sp>
      <p:pic>
        <p:nvPicPr>
          <p:cNvPr id="5" name="Picture 4" descr="Profile portrait illustration">
            <a:extLst>
              <a:ext uri="{FF2B5EF4-FFF2-40B4-BE49-F238E27FC236}">
                <a16:creationId xmlns:a16="http://schemas.microsoft.com/office/drawing/2014/main" id="{D0CFF38C-893D-5ECD-5C8A-8FF025716DD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0408" r="13127" b="1"/>
          <a:stretch>
            <a:fillRect/>
          </a:stretch>
        </p:blipFill>
        <p:spPr>
          <a:xfrm>
            <a:off x="20" y="-17929"/>
            <a:ext cx="4206220" cy="68759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77165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CAB8A1-4779-4428-597F-D1432825C9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88" y="914400"/>
            <a:ext cx="10687812" cy="798194"/>
          </a:xfrm>
        </p:spPr>
        <p:txBody>
          <a:bodyPr>
            <a:normAutofit/>
          </a:bodyPr>
          <a:lstStyle/>
          <a:p>
            <a:r>
              <a:rPr lang="uk-UA" dirty="0"/>
              <a:t>                     Психологія + </a:t>
            </a:r>
            <a:r>
              <a:rPr lang="en-US" dirty="0"/>
              <a:t>PR = ?</a:t>
            </a:r>
            <a:endParaRPr lang="en-U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FF7150-56BD-4F6E-C341-DD8A5E05E5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00900" y="1849121"/>
            <a:ext cx="4191001" cy="4139626"/>
          </a:xfrm>
        </p:spPr>
        <p:txBody>
          <a:bodyPr anchor="b">
            <a:normAutofit/>
          </a:bodyPr>
          <a:lstStyle/>
          <a:p>
            <a:r>
              <a:rPr lang="uk-UA" b="1" dirty="0"/>
              <a:t>Психологія</a:t>
            </a:r>
            <a:r>
              <a:rPr lang="uk-UA" dirty="0"/>
              <a:t> дає розуміння </a:t>
            </a:r>
            <a:r>
              <a:rPr lang="uk-UA" b="1" dirty="0"/>
              <a:t>механізмів впливу на поведінку та емоції</a:t>
            </a:r>
            <a:endParaRPr lang="uk-UA" dirty="0"/>
          </a:p>
          <a:p>
            <a:r>
              <a:rPr lang="en-US" dirty="0"/>
              <a:t>PR-</a:t>
            </a:r>
            <a:r>
              <a:rPr lang="uk-UA" dirty="0"/>
              <a:t>фахівець використовує знання психології для:</a:t>
            </a:r>
          </a:p>
          <a:p>
            <a:r>
              <a:rPr lang="uk-UA" dirty="0"/>
              <a:t>побудови довіри</a:t>
            </a:r>
          </a:p>
          <a:p>
            <a:r>
              <a:rPr lang="uk-UA" dirty="0"/>
              <a:t>управління враженням</a:t>
            </a:r>
          </a:p>
          <a:p>
            <a:r>
              <a:rPr lang="uk-UA" dirty="0"/>
              <a:t>ефективної комунікації</a:t>
            </a:r>
          </a:p>
          <a:p>
            <a:endParaRPr lang="en-UA" dirty="0"/>
          </a:p>
        </p:txBody>
      </p:sp>
      <p:pic>
        <p:nvPicPr>
          <p:cNvPr id="7" name="Picture 6" descr="A digital balance scale using circles">
            <a:extLst>
              <a:ext uri="{FF2B5EF4-FFF2-40B4-BE49-F238E27FC236}">
                <a16:creationId xmlns:a16="http://schemas.microsoft.com/office/drawing/2014/main" id="{74D76457-5119-4F2E-A18B-2A098AD6F4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0100" y="2335391"/>
            <a:ext cx="6072188" cy="3673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00056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2E33BE-7763-5F05-1B65-A7F7979BAD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52507" y="1358671"/>
            <a:ext cx="2843711" cy="1493327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uk-UA" sz="3100"/>
              <a:t>Основні психологічні поняття у </a:t>
            </a:r>
            <a:r>
              <a:rPr lang="en-US" sz="3100"/>
              <a:t>PR</a:t>
            </a:r>
            <a:endParaRPr lang="en-UA" sz="31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683838-9ADF-2760-7E7F-D3919687E3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52509" y="3359338"/>
            <a:ext cx="2843711" cy="2862072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00000"/>
              </a:lnSpc>
            </a:pPr>
            <a:r>
              <a:rPr lang="uk-UA"/>
              <a:t>Сприйняття</a:t>
            </a:r>
          </a:p>
          <a:p>
            <a:pPr>
              <a:lnSpc>
                <a:spcPct val="100000"/>
              </a:lnSpc>
            </a:pPr>
            <a:r>
              <a:rPr lang="uk-UA"/>
              <a:t>Емоційна реакція</a:t>
            </a:r>
          </a:p>
          <a:p>
            <a:pPr>
              <a:lnSpc>
                <a:spcPct val="100000"/>
              </a:lnSpc>
            </a:pPr>
            <a:r>
              <a:rPr lang="uk-UA"/>
              <a:t>Увага та пам’ять</a:t>
            </a:r>
          </a:p>
          <a:p>
            <a:pPr>
              <a:lnSpc>
                <a:spcPct val="100000"/>
              </a:lnSpc>
            </a:pPr>
            <a:r>
              <a:rPr lang="uk-UA"/>
              <a:t>Соціальні установки</a:t>
            </a:r>
          </a:p>
          <a:p>
            <a:pPr>
              <a:lnSpc>
                <a:spcPct val="100000"/>
              </a:lnSpc>
            </a:pPr>
            <a:r>
              <a:rPr lang="uk-UA"/>
              <a:t>Стереотипи</a:t>
            </a:r>
          </a:p>
          <a:p>
            <a:pPr>
              <a:lnSpc>
                <a:spcPct val="100000"/>
              </a:lnSpc>
            </a:pPr>
            <a:r>
              <a:rPr lang="uk-UA"/>
              <a:t>Вплив та переконання</a:t>
            </a:r>
          </a:p>
          <a:p>
            <a:pPr>
              <a:lnSpc>
                <a:spcPct val="100000"/>
              </a:lnSpc>
            </a:pPr>
            <a:endParaRPr lang="en-UA"/>
          </a:p>
        </p:txBody>
      </p:sp>
      <p:pic>
        <p:nvPicPr>
          <p:cNvPr id="15" name="Picture 14" descr="Cup and saucer on table">
            <a:extLst>
              <a:ext uri="{FF2B5EF4-FFF2-40B4-BE49-F238E27FC236}">
                <a16:creationId xmlns:a16="http://schemas.microsoft.com/office/drawing/2014/main" id="{8922CDCE-A58F-A29D-5E40-DC30B578BB2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8970" r="2615" b="-1"/>
          <a:stretch>
            <a:fillRect/>
          </a:stretch>
        </p:blipFill>
        <p:spPr>
          <a:xfrm>
            <a:off x="-1" y="10"/>
            <a:ext cx="8056345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5531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9711BE-9E0C-9AF1-3598-CCDF7F2962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88" y="914400"/>
            <a:ext cx="5195889" cy="1316736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uk-UA" sz="2800" b="1"/>
              <a:t>Результати навчання для дисципліни «Психологічні основи </a:t>
            </a:r>
            <a:r>
              <a:rPr lang="en-US" sz="2800" b="1"/>
              <a:t>PR»</a:t>
            </a:r>
            <a:endParaRPr lang="en-UA" sz="28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B00136-00A6-ECE6-0FFD-FA651019AA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4088" y="2231136"/>
            <a:ext cx="5195889" cy="3931920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uk-UA"/>
              <a:t>Основні поняття та терміни психології, що застосовуються у сфері </a:t>
            </a:r>
            <a:r>
              <a:rPr lang="en-US"/>
              <a:t>PR.</a:t>
            </a:r>
          </a:p>
          <a:p>
            <a:pPr>
              <a:lnSpc>
                <a:spcPct val="100000"/>
              </a:lnSpc>
            </a:pPr>
            <a:r>
              <a:rPr lang="uk-UA"/>
              <a:t>Механізми сприйняття, емоцій, уваги, пам’яті та їх роль у комунікаціях.</a:t>
            </a:r>
          </a:p>
          <a:p>
            <a:pPr>
              <a:lnSpc>
                <a:spcPct val="100000"/>
              </a:lnSpc>
            </a:pPr>
            <a:r>
              <a:rPr lang="uk-UA"/>
              <a:t>Теорії соціального впливу, переконання та формування громадської думки.</a:t>
            </a:r>
          </a:p>
          <a:p>
            <a:pPr>
              <a:lnSpc>
                <a:spcPct val="100000"/>
              </a:lnSpc>
            </a:pPr>
            <a:r>
              <a:rPr lang="uk-UA"/>
              <a:t>Принципи формування іміджу особистості та організації.</a:t>
            </a:r>
          </a:p>
          <a:p>
            <a:pPr>
              <a:lnSpc>
                <a:spcPct val="100000"/>
              </a:lnSpc>
            </a:pPr>
            <a:r>
              <a:rPr lang="uk-UA"/>
              <a:t>Етичні аспекти використання психологічних знань у </a:t>
            </a:r>
            <a:r>
              <a:rPr lang="en-US"/>
              <a:t>PR-</a:t>
            </a:r>
            <a:r>
              <a:rPr lang="uk-UA"/>
              <a:t>діяльності.</a:t>
            </a:r>
          </a:p>
          <a:p>
            <a:pPr>
              <a:lnSpc>
                <a:spcPct val="100000"/>
              </a:lnSpc>
            </a:pPr>
            <a:endParaRPr lang="en-UA"/>
          </a:p>
        </p:txBody>
      </p:sp>
      <p:pic>
        <p:nvPicPr>
          <p:cNvPr id="5" name="Picture 4" descr="Person alone in office">
            <a:extLst>
              <a:ext uri="{FF2B5EF4-FFF2-40B4-BE49-F238E27FC236}">
                <a16:creationId xmlns:a16="http://schemas.microsoft.com/office/drawing/2014/main" id="{358AFBD1-A33B-1AE8-4462-F0281EEF0E7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6712" r="17115" b="-2"/>
          <a:stretch>
            <a:fillRect/>
          </a:stretch>
        </p:blipFill>
        <p:spPr>
          <a:xfrm>
            <a:off x="6420752" y="-1"/>
            <a:ext cx="5771248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80849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6A012A-DD37-F174-AF13-A2FAC4C31B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8656" y="914400"/>
            <a:ext cx="6236208" cy="1307592"/>
          </a:xfrm>
        </p:spPr>
        <p:txBody>
          <a:bodyPr>
            <a:normAutofit/>
          </a:bodyPr>
          <a:lstStyle/>
          <a:p>
            <a:r>
              <a:rPr lang="uk-UA" b="1" dirty="0"/>
              <a:t>У підсумку студент:</a:t>
            </a:r>
            <a:endParaRPr lang="en-U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537507-3088-B45B-FE86-C6892A9E3D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48656" y="2221992"/>
            <a:ext cx="6236208" cy="39410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dirty="0"/>
              <a:t>✔️ Розуміє, як працює психологія в контексті </a:t>
            </a:r>
            <a:r>
              <a:rPr lang="en-US" dirty="0"/>
              <a:t>PR</a:t>
            </a:r>
            <a:br>
              <a:rPr lang="en-US" dirty="0"/>
            </a:br>
            <a:r>
              <a:rPr lang="en-US" dirty="0"/>
              <a:t>✔️ </a:t>
            </a:r>
            <a:r>
              <a:rPr lang="uk-UA" dirty="0"/>
              <a:t>Може створити </a:t>
            </a:r>
            <a:r>
              <a:rPr lang="uk-UA" dirty="0" err="1"/>
              <a:t>емоційно</a:t>
            </a:r>
            <a:r>
              <a:rPr lang="uk-UA" dirty="0"/>
              <a:t> та психологічно релевантне повідомлення</a:t>
            </a:r>
            <a:br>
              <a:rPr lang="uk-UA" dirty="0"/>
            </a:br>
            <a:r>
              <a:rPr lang="uk-UA" dirty="0"/>
              <a:t>✔️ Усвідомлює відповідальність за психологічний вплив на суспільство</a:t>
            </a:r>
            <a:endParaRPr lang="en-UA" dirty="0"/>
          </a:p>
        </p:txBody>
      </p:sp>
      <p:pic>
        <p:nvPicPr>
          <p:cNvPr id="5" name="Picture 4" descr="Person watching empty phone">
            <a:extLst>
              <a:ext uri="{FF2B5EF4-FFF2-40B4-BE49-F238E27FC236}">
                <a16:creationId xmlns:a16="http://schemas.microsoft.com/office/drawing/2014/main" id="{79A5FF9D-5172-425D-38A5-3B5B4D32FFA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3236" r="11373" b="-2"/>
          <a:stretch>
            <a:fillRect/>
          </a:stretch>
        </p:blipFill>
        <p:spPr>
          <a:xfrm>
            <a:off x="20" y="-1"/>
            <a:ext cx="466342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01842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449BC34D-9C23-4D6D-8213-1F471AF85B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>
              <a:extLst>
                <a:ext uri="{FF2B5EF4-FFF2-40B4-BE49-F238E27FC236}">
                  <a16:creationId xmlns:a16="http://schemas.microsoft.com/office/drawing/2014/main" id="{FA0F5D6C-5025-4D7E-82DD-C2C6FDA1E7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A"/>
            </a:p>
          </p:txBody>
        </p:sp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id="{E2AF2C17-4AB4-4402-B84B-129EF95D161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A"/>
            </a:p>
          </p:txBody>
        </p:sp>
      </p:grpSp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1F9A0C1C-8ABC-401B-8FE9-AC9327C4C5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3B4CB58-5513-0DD0-FB48-C8F980668C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54186" y="634028"/>
            <a:ext cx="3355942" cy="3732835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cap="all"/>
              <a:t>                      ДЯКУЮ ЗА УВАГУ!</a:t>
            </a:r>
          </a:p>
        </p:txBody>
      </p:sp>
      <p:sp>
        <p:nvSpPr>
          <p:cNvPr id="16" name="Freeform 6">
            <a:extLst>
              <a:ext uri="{FF2B5EF4-FFF2-40B4-BE49-F238E27FC236}">
                <a16:creationId xmlns:a16="http://schemas.microsoft.com/office/drawing/2014/main" id="{BA5783C3-2F96-40A7-A24F-30CB07AA3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 flipV="1">
            <a:off x="649163" y="634028"/>
            <a:ext cx="3275668" cy="4408488"/>
          </a:xfrm>
          <a:custGeom>
            <a:avLst/>
            <a:gdLst/>
            <a:ahLst/>
            <a:cxnLst/>
            <a:rect l="l" t="t" r="r" b="b"/>
            <a:pathLst>
              <a:path w="10002" h="10000">
                <a:moveTo>
                  <a:pt x="8763" y="0"/>
                </a:moveTo>
                <a:lnTo>
                  <a:pt x="10002" y="0"/>
                </a:lnTo>
                <a:lnTo>
                  <a:pt x="10002" y="10000"/>
                </a:lnTo>
                <a:lnTo>
                  <a:pt x="2" y="10000"/>
                </a:lnTo>
                <a:cubicBezTo>
                  <a:pt x="-2" y="9698"/>
                  <a:pt x="4" y="9427"/>
                  <a:pt x="0" y="9125"/>
                </a:cubicBezTo>
                <a:lnTo>
                  <a:pt x="8763" y="9128"/>
                </a:lnTo>
                <a:lnTo>
                  <a:pt x="8763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en-UA"/>
          </a:p>
        </p:txBody>
      </p:sp>
      <p:sp>
        <p:nvSpPr>
          <p:cNvPr id="18" name="Freeform 6">
            <a:extLst>
              <a:ext uri="{FF2B5EF4-FFF2-40B4-BE49-F238E27FC236}">
                <a16:creationId xmlns:a16="http://schemas.microsoft.com/office/drawing/2014/main" id="{A9D08DBA-0326-4C4E-ACFB-576F3ABDD2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494670" y="2016617"/>
            <a:ext cx="3275013" cy="4408488"/>
          </a:xfrm>
          <a:custGeom>
            <a:avLst/>
            <a:gdLst/>
            <a:ahLst/>
            <a:cxnLst/>
            <a:rect l="l" t="t" r="r" b="b"/>
            <a:pathLst>
              <a:path w="10000" h="10000">
                <a:moveTo>
                  <a:pt x="8761" y="0"/>
                </a:moveTo>
                <a:lnTo>
                  <a:pt x="10000" y="0"/>
                </a:lnTo>
                <a:lnTo>
                  <a:pt x="10000" y="10000"/>
                </a:lnTo>
                <a:lnTo>
                  <a:pt x="0" y="10000"/>
                </a:lnTo>
                <a:lnTo>
                  <a:pt x="0" y="9126"/>
                </a:lnTo>
                <a:lnTo>
                  <a:pt x="8761" y="9127"/>
                </a:lnTo>
                <a:lnTo>
                  <a:pt x="8761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en-UA"/>
          </a:p>
        </p:txBody>
      </p:sp>
      <p:pic>
        <p:nvPicPr>
          <p:cNvPr id="5" name="Content Placeholder 4" descr="Several white paper cutout snowflakes, on a white background">
            <a:extLst>
              <a:ext uri="{FF2B5EF4-FFF2-40B4-BE49-F238E27FC236}">
                <a16:creationId xmlns:a16="http://schemas.microsoft.com/office/drawing/2014/main" id="{E5E52BB0-F91C-A873-7E95-C0F2E3A9F8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79023" y="1639831"/>
            <a:ext cx="5659222" cy="3777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4558125"/>
      </p:ext>
    </p:extLst>
  </p:cSld>
  <p:clrMapOvr>
    <a:masterClrMapping/>
  </p:clrMapOvr>
</p:sld>
</file>

<file path=ppt/theme/theme1.xml><?xml version="1.0" encoding="utf-8"?>
<a:theme xmlns:a="http://schemas.openxmlformats.org/drawingml/2006/main" name="Crop">
  <a:themeElements>
    <a:clrScheme name="Cro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Crop</Template>
  <TotalTime>44</TotalTime>
  <Words>234</Words>
  <Application>Microsoft Macintosh PowerPoint</Application>
  <PresentationFormat>Widescreen</PresentationFormat>
  <Paragraphs>35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1" baseType="lpstr">
      <vt:lpstr>Franklin Gothic Book</vt:lpstr>
      <vt:lpstr>Crop</vt:lpstr>
      <vt:lpstr>Презентація вибіркової дисципліни  «ПСИХОЛОГІЧНІ основи PR”</vt:lpstr>
      <vt:lpstr>             Мета     дисципліни</vt:lpstr>
      <vt:lpstr>                 Основні завдання курсу  </vt:lpstr>
      <vt:lpstr>                              Що таке PR?</vt:lpstr>
      <vt:lpstr>                     Психологія + PR = ?</vt:lpstr>
      <vt:lpstr>Основні психологічні поняття у PR</vt:lpstr>
      <vt:lpstr>Результати навчання для дисципліни «Психологічні основи PR»</vt:lpstr>
      <vt:lpstr>У підсумку студент:</vt:lpstr>
      <vt:lpstr>                      ДЯКУЮ ЗА УВАГУ!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vikasheremeta26@gmail.com</dc:creator>
  <cp:lastModifiedBy>vikasheremeta26@gmail.com</cp:lastModifiedBy>
  <cp:revision>4</cp:revision>
  <dcterms:created xsi:type="dcterms:W3CDTF">2025-09-02T13:07:42Z</dcterms:created>
  <dcterms:modified xsi:type="dcterms:W3CDTF">2025-09-02T14:08:05Z</dcterms:modified>
</cp:coreProperties>
</file>