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6"/>
  </p:notesMasterIdLst>
  <p:sldIdLst>
    <p:sldId id="256" r:id="rId2"/>
    <p:sldId id="264" r:id="rId3"/>
    <p:sldId id="281" r:id="rId4"/>
    <p:sldId id="265" r:id="rId5"/>
    <p:sldId id="266" r:id="rId6"/>
    <p:sldId id="279" r:id="rId7"/>
    <p:sldId id="258" r:id="rId8"/>
    <p:sldId id="259" r:id="rId9"/>
    <p:sldId id="273" r:id="rId10"/>
    <p:sldId id="274" r:id="rId11"/>
    <p:sldId id="275" r:id="rId12"/>
    <p:sldId id="271" r:id="rId13"/>
    <p:sldId id="272" r:id="rId14"/>
    <p:sldId id="282"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varScale="1">
        <p:scale>
          <a:sx n="65" d="100"/>
          <a:sy n="65" d="100"/>
        </p:scale>
        <p:origin x="-1452" y="-108"/>
      </p:cViewPr>
      <p:guideLst>
        <p:guide orient="horz" pos="2160"/>
        <p:guide pos="2880"/>
      </p:guideLst>
    </p:cSldViewPr>
  </p:slideViewPr>
  <p:outlineViewPr>
    <p:cViewPr>
      <p:scale>
        <a:sx n="33" d="100"/>
        <a:sy n="33" d="100"/>
      </p:scale>
      <p:origin x="48" y="2184"/>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28B126-091B-4386-AF3C-5278BC78DFDA}" type="datetimeFigureOut">
              <a:rPr lang="ru-RU" smtClean="0"/>
              <a:pPr/>
              <a:t>06.05.2021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396487-2AC9-4711-B3A2-FC5477118280}" type="slidenum">
              <a:rPr lang="ru-RU" smtClean="0"/>
              <a:pPr/>
              <a:t>‹#›</a:t>
            </a:fld>
            <a:endParaRPr lang="ru-RU"/>
          </a:p>
        </p:txBody>
      </p:sp>
    </p:spTree>
    <p:extLst>
      <p:ext uri="{BB962C8B-B14F-4D97-AF65-F5344CB8AC3E}">
        <p14:creationId xmlns="" xmlns:p14="http://schemas.microsoft.com/office/powerpoint/2010/main" val="1706315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uk-UA" smtClean="0"/>
              <a:t>Зразок заголовка</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k-UA" smtClean="0"/>
              <a:t>Зразок підзаголовка</a:t>
            </a:r>
            <a:endParaRPr lang="en-US" dirty="0"/>
          </a:p>
        </p:txBody>
      </p:sp>
      <p:sp>
        <p:nvSpPr>
          <p:cNvPr id="7" name="Date Placeholder 6"/>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8" name="Slide Number Placeholder 7"/>
          <p:cNvSpPr>
            <a:spLocks noGrp="1"/>
          </p:cNvSpPr>
          <p:nvPr>
            <p:ph type="sldNum" sz="quarter" idx="11"/>
          </p:nvPr>
        </p:nvSpPr>
        <p:spPr/>
        <p:txBody>
          <a:bodyPr/>
          <a:lstStyle/>
          <a:p>
            <a:fld id="{725C68B6-61C2-468F-89AB-4B9F7531AA68}" type="slidenum">
              <a:rPr lang="ru-RU" smtClean="0"/>
              <a:pPr/>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4" name="Date Placeholder 3"/>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uk-UA" smtClean="0"/>
              <a:t>Зразок заголовка</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k-UA" smtClean="0"/>
              <a:t>Зразок тексту</a:t>
            </a:r>
          </a:p>
        </p:txBody>
      </p:sp>
      <p:sp>
        <p:nvSpPr>
          <p:cNvPr id="4" name="Date Placeholder 3"/>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5" name="Date Placeholder 4"/>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
        <p:nvSpPr>
          <p:cNvPr id="9" name="Content Placeholder 8"/>
          <p:cNvSpPr>
            <a:spLocks noGrp="1"/>
          </p:cNvSpPr>
          <p:nvPr>
            <p:ph sz="quarter" idx="13"/>
          </p:nvPr>
        </p:nvSpPr>
        <p:spPr>
          <a:xfrm>
            <a:off x="365760" y="1600200"/>
            <a:ext cx="4041648" cy="4526280"/>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k-UA" smtClean="0"/>
              <a:t>Зразок заголовка</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Зразок тексту</a:t>
            </a:r>
          </a:p>
        </p:txBody>
      </p:sp>
      <p:sp>
        <p:nvSpPr>
          <p:cNvPr id="7" name="Date Placeholder 6"/>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25C68B6-61C2-468F-89AB-4B9F7531AA68}" type="slidenum">
              <a:rPr lang="ru-RU" smtClean="0"/>
              <a:pPr/>
              <a:t>‹#›</a:t>
            </a:fld>
            <a:endParaRPr lang="ru-RU"/>
          </a:p>
        </p:txBody>
      </p:sp>
      <p:sp>
        <p:nvSpPr>
          <p:cNvPr id="11" name="Content Placeholder 10"/>
          <p:cNvSpPr>
            <a:spLocks noGrp="1"/>
          </p:cNvSpPr>
          <p:nvPr>
            <p:ph sz="quarter" idx="13"/>
          </p:nvPr>
        </p:nvSpPr>
        <p:spPr>
          <a:xfrm>
            <a:off x="457200" y="2212848"/>
            <a:ext cx="4041648" cy="3913632"/>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Date Placeholder 2"/>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uk-UA" smtClean="0"/>
              <a:t>Зразок заголовка</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uk-UA" smtClean="0"/>
              <a:t>Зразок заголовка</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smtClean="0"/>
              <a:t>Клацніть піктограму, щоб додати зображення</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smtClean="0"/>
              <a:t>Зразок тексту</a:t>
            </a:r>
          </a:p>
        </p:txBody>
      </p:sp>
      <p:sp>
        <p:nvSpPr>
          <p:cNvPr id="5" name="Date Placeholder 4"/>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k-UA" smtClean="0"/>
              <a:t>Зразок заголовка</a:t>
            </a:r>
            <a:endParaRPr lang="en-US" dirty="0"/>
          </a:p>
        </p:txBody>
      </p:sp>
      <p:sp>
        <p:nvSpPr>
          <p:cNvPr id="3" name="Vertical Text Placeholder 2"/>
          <p:cNvSpPr>
            <a:spLocks noGrp="1"/>
          </p:cNvSpPr>
          <p:nvPr>
            <p:ph type="body" orient="vert" idx="1"/>
          </p:nvPr>
        </p:nvSpPr>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uk-UA" smtClean="0"/>
              <a:t>Зразок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a:p>
        </p:txBody>
      </p:sp>
      <p:sp>
        <p:nvSpPr>
          <p:cNvPr id="4" name="Date Placeholder 3"/>
          <p:cNvSpPr>
            <a:spLocks noGrp="1"/>
          </p:cNvSpPr>
          <p:nvPr>
            <p:ph type="dt" sz="half" idx="10"/>
          </p:nvPr>
        </p:nvSpPr>
        <p:spPr/>
        <p:txBody>
          <a:bodyPr/>
          <a:lstStyle/>
          <a:p>
            <a:fld id="{5B106E36-FD25-4E2D-B0AA-010F637433A0}" type="datetimeFigureOut">
              <a:rPr lang="ru-RU" smtClean="0"/>
              <a:pPr/>
              <a:t>06.05.2021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uk-UA" smtClean="0"/>
              <a:t>Зразок заголовка</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5B106E36-FD25-4E2D-B0AA-010F637433A0}" type="datetimeFigureOut">
              <a:rPr lang="ru-RU" smtClean="0"/>
              <a:pPr/>
              <a:t>06.05.2021</a:t>
            </a:fld>
            <a:endParaRPr lang="ru-RU"/>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ru-RU"/>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725C68B6-61C2-468F-89AB-4B9F7531AA68}" type="slidenum">
              <a:rPr lang="ru-RU" smtClean="0"/>
              <a:pPr/>
              <a:t>‹#›</a:t>
            </a:fld>
            <a:endParaRPr lang="ru-RU"/>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wedge/>
  </p:transition>
  <p:timing>
    <p:tnLst>
      <p:par>
        <p:cTn id="1" dur="indefinite" restart="never" nodeType="tmRoot"/>
      </p:par>
    </p:tnLst>
  </p:timing>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vnmu.edu.ua/en/department/department/8"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0"/>
            <a:ext cx="9144000" cy="3429000"/>
          </a:xfrm>
        </p:spPr>
        <p:txBody>
          <a:bodyPr>
            <a:noAutofit/>
          </a:bodyPr>
          <a:lstStyle/>
          <a:p>
            <a:r>
              <a:rPr lang="en-US" sz="5400" b="1" i="1" smtClean="0">
                <a:solidFill>
                  <a:schemeClr val="tx2">
                    <a:lumMod val="50000"/>
                  </a:schemeClr>
                </a:solidFill>
              </a:rPr>
              <a:t>Modern </a:t>
            </a:r>
            <a:r>
              <a:rPr lang="en-US" sz="5400" b="1" i="1" smtClean="0">
                <a:solidFill>
                  <a:schemeClr val="tx2">
                    <a:lumMod val="50000"/>
                  </a:schemeClr>
                </a:solidFill>
              </a:rPr>
              <a:t>analytical </a:t>
            </a:r>
            <a:r>
              <a:rPr lang="en-US" sz="5400" b="1" i="1" dirty="0" smtClean="0">
                <a:solidFill>
                  <a:schemeClr val="tx2">
                    <a:lumMod val="50000"/>
                  </a:schemeClr>
                </a:solidFill>
              </a:rPr>
              <a:t>laboratory practice</a:t>
            </a:r>
            <a:r>
              <a:rPr lang="uk-UA" altLang="ru-RU" sz="5400" i="1" dirty="0" smtClean="0">
                <a:solidFill>
                  <a:schemeClr val="tx2">
                    <a:lumMod val="50000"/>
                  </a:schemeClr>
                </a:solidFill>
              </a:rPr>
              <a:t/>
            </a:r>
            <a:br>
              <a:rPr lang="uk-UA" altLang="ru-RU" sz="5400" i="1" dirty="0" smtClean="0">
                <a:solidFill>
                  <a:schemeClr val="tx2">
                    <a:lumMod val="50000"/>
                  </a:schemeClr>
                </a:solidFill>
              </a:rPr>
            </a:br>
            <a:r>
              <a:rPr lang="uk-UA" altLang="ru-RU" sz="3200" i="1" dirty="0" smtClean="0">
                <a:solidFill>
                  <a:schemeClr val="tx2">
                    <a:lumMod val="50000"/>
                  </a:schemeClr>
                </a:solidFill>
              </a:rPr>
              <a:t/>
            </a:r>
            <a:br>
              <a:rPr lang="uk-UA" altLang="ru-RU" sz="3200" i="1" dirty="0" smtClean="0">
                <a:solidFill>
                  <a:schemeClr val="tx2">
                    <a:lumMod val="50000"/>
                  </a:schemeClr>
                </a:solidFill>
              </a:rPr>
            </a:br>
            <a:r>
              <a:rPr lang="en-US" sz="3200" i="1" dirty="0" smtClean="0">
                <a:solidFill>
                  <a:schemeClr val="tx2">
                    <a:lumMod val="50000"/>
                  </a:schemeClr>
                </a:solidFill>
              </a:rPr>
              <a:t>Department of Pharmaceutical Chemistry</a:t>
            </a:r>
            <a:r>
              <a:rPr lang="en-US" sz="2000" i="1" dirty="0" smtClean="0">
                <a:solidFill>
                  <a:schemeClr val="tx2">
                    <a:lumMod val="50000"/>
                  </a:schemeClr>
                </a:solidFill>
              </a:rPr>
              <a:t/>
            </a:r>
            <a:br>
              <a:rPr lang="en-US" sz="2000" i="1" dirty="0" smtClean="0">
                <a:solidFill>
                  <a:schemeClr val="tx2">
                    <a:lumMod val="50000"/>
                  </a:schemeClr>
                </a:solidFill>
              </a:rPr>
            </a:br>
            <a:r>
              <a:rPr lang="en-US" altLang="ru-RU" sz="2400" dirty="0" smtClean="0">
                <a:solidFill>
                  <a:srgbClr val="FF0000"/>
                </a:solidFill>
                <a:effectLst/>
              </a:rPr>
              <a:t> </a:t>
            </a:r>
            <a:r>
              <a:rPr lang="en-US" altLang="ru-RU" sz="2400" dirty="0" smtClean="0">
                <a:solidFill>
                  <a:srgbClr val="FF0000"/>
                </a:solidFill>
                <a:effectLst/>
                <a:hlinkClick r:id="rId2"/>
              </a:rPr>
              <a:t>https://www.vnmu.edu.ua/en/department/department/8</a:t>
            </a:r>
            <a:r>
              <a:rPr lang="uk-UA" altLang="ru-RU" sz="2400" dirty="0" smtClean="0">
                <a:solidFill>
                  <a:srgbClr val="FF0000"/>
                </a:solidFill>
                <a:effectLst/>
              </a:rPr>
              <a:t/>
            </a:r>
            <a:br>
              <a:rPr lang="uk-UA" altLang="ru-RU" sz="2400" dirty="0" smtClean="0">
                <a:solidFill>
                  <a:srgbClr val="FF0000"/>
                </a:solidFill>
                <a:effectLst/>
              </a:rPr>
            </a:br>
            <a:endParaRPr lang="en-US" altLang="ru-RU" sz="2400" u="sng" dirty="0" smtClean="0">
              <a:solidFill>
                <a:srgbClr val="FF0000"/>
              </a:solidFill>
              <a:effectLst/>
            </a:endParaRPr>
          </a:p>
        </p:txBody>
      </p:sp>
      <p:pic>
        <p:nvPicPr>
          <p:cNvPr id="13314" name="Picture 2" descr="Лабораторні дослідження | Центр громадського здоров'я"/>
          <p:cNvPicPr>
            <a:picLocks noChangeAspect="1" noChangeArrowheads="1"/>
          </p:cNvPicPr>
          <p:nvPr/>
        </p:nvPicPr>
        <p:blipFill>
          <a:blip r:embed="rId3" cstate="print"/>
          <a:srcRect/>
          <a:stretch>
            <a:fillRect/>
          </a:stretch>
        </p:blipFill>
        <p:spPr bwMode="auto">
          <a:xfrm>
            <a:off x="0" y="3460749"/>
            <a:ext cx="9144000" cy="3397251"/>
          </a:xfrm>
          <a:prstGeom prst="rect">
            <a:avLst/>
          </a:prstGeom>
          <a:noFill/>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32656"/>
            <a:ext cx="8229600" cy="6192688"/>
          </a:xfrm>
        </p:spPr>
        <p:txBody>
          <a:bodyPr>
            <a:noAutofit/>
          </a:bodyPr>
          <a:lstStyle/>
          <a:p>
            <a:pPr algn="just">
              <a:lnSpc>
                <a:spcPct val="150000"/>
              </a:lnSpc>
            </a:pPr>
            <a:r>
              <a:rPr lang="en-US" dirty="0" smtClean="0">
                <a:solidFill>
                  <a:schemeClr val="tx2">
                    <a:lumMod val="50000"/>
                  </a:schemeClr>
                </a:solidFill>
                <a:latin typeface="+mn-lt"/>
              </a:rPr>
              <a:t>There are special requirements for the quality of medicines, as they are designed to guarantee the effectiveness and safety of the drug, and therefore the health of each person and society as a whole.</a:t>
            </a:r>
            <a:endParaRPr lang="ru-RU" dirty="0" smtClean="0">
              <a:solidFill>
                <a:schemeClr val="tx2">
                  <a:lumMod val="50000"/>
                </a:schemeClr>
              </a:solidFill>
              <a:latin typeface="+mn-lt"/>
            </a:endParaRPr>
          </a:p>
          <a:p>
            <a:pPr algn="just">
              <a:lnSpc>
                <a:spcPct val="150000"/>
              </a:lnSpc>
            </a:pPr>
            <a:r>
              <a:rPr lang="en-US" dirty="0" smtClean="0">
                <a:solidFill>
                  <a:schemeClr val="tx2">
                    <a:lumMod val="50000"/>
                  </a:schemeClr>
                </a:solidFill>
                <a:latin typeface="+mn-lt"/>
              </a:rPr>
              <a:t>An important component of ensuring the quality of drugs is pharmaceutical analysis - a set of methods that allow you to assess the quality parameters of chemicals at all stages of the existence of the drug.</a:t>
            </a:r>
            <a:endParaRPr lang="ru-RU" dirty="0" smtClean="0">
              <a:solidFill>
                <a:schemeClr val="tx2">
                  <a:lumMod val="50000"/>
                </a:schemeClr>
              </a:solidFill>
              <a:latin typeface="+mn-lt"/>
            </a:endParaRPr>
          </a:p>
          <a:p>
            <a:pPr algn="just">
              <a:lnSpc>
                <a:spcPct val="150000"/>
              </a:lnSpc>
            </a:pPr>
            <a:r>
              <a:rPr lang="en-US" dirty="0" smtClean="0">
                <a:solidFill>
                  <a:schemeClr val="tx2">
                    <a:lumMod val="50000"/>
                  </a:schemeClr>
                </a:solidFill>
                <a:latin typeface="+mn-lt"/>
              </a:rPr>
              <a:t>In the process of production step-by-step control is carried out by the analytical laboratory.</a:t>
            </a:r>
            <a:endParaRPr lang="ru-RU" dirty="0">
              <a:solidFill>
                <a:schemeClr val="tx2">
                  <a:lumMod val="50000"/>
                </a:schemeClr>
              </a:solidFill>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39552" y="908720"/>
            <a:ext cx="8208912" cy="5217443"/>
          </a:xfrm>
        </p:spPr>
        <p:txBody>
          <a:bodyPr>
            <a:normAutofit fontScale="92500"/>
          </a:bodyPr>
          <a:lstStyle/>
          <a:p>
            <a:pPr marL="0" indent="0" algn="just">
              <a:lnSpc>
                <a:spcPct val="150000"/>
              </a:lnSpc>
              <a:buNone/>
            </a:pPr>
            <a:r>
              <a:rPr lang="ru-RU" sz="2800" dirty="0" smtClean="0">
                <a:solidFill>
                  <a:schemeClr val="tx2">
                    <a:lumMod val="50000"/>
                  </a:schemeClr>
                </a:solidFill>
                <a:latin typeface="+mn-lt"/>
              </a:rPr>
              <a:t>	</a:t>
            </a:r>
            <a:r>
              <a:rPr lang="en-US" sz="3200" dirty="0" smtClean="0"/>
              <a:t> </a:t>
            </a:r>
            <a:r>
              <a:rPr lang="en-US" sz="3600" dirty="0" smtClean="0">
                <a:solidFill>
                  <a:schemeClr val="tx2">
                    <a:lumMod val="50000"/>
                  </a:schemeClr>
                </a:solidFill>
                <a:latin typeface="+mn-lt"/>
              </a:rPr>
              <a:t>Modern analytical laboratory practice is a training course that includes mastering a set of criteria that provide a basis for the proper organization of laboratory tests and evaluation of results and conclusions obtained during the analysis.</a:t>
            </a:r>
            <a:endParaRPr lang="ru-RU" sz="3600" dirty="0">
              <a:solidFill>
                <a:schemeClr val="tx2">
                  <a:lumMod val="50000"/>
                </a:schemeClr>
              </a:solidFill>
              <a:latin typeface="+mn-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980728"/>
            <a:ext cx="8229600" cy="5145435"/>
          </a:xfrm>
        </p:spPr>
        <p:txBody>
          <a:bodyPr>
            <a:normAutofit/>
          </a:bodyPr>
          <a:lstStyle/>
          <a:p>
            <a:pPr marL="0" indent="0" algn="just">
              <a:lnSpc>
                <a:spcPct val="150000"/>
              </a:lnSpc>
              <a:buNone/>
            </a:pPr>
            <a:r>
              <a:rPr lang="uk-UA" sz="2800" dirty="0" smtClean="0">
                <a:solidFill>
                  <a:schemeClr val="tx2">
                    <a:lumMod val="50000"/>
                  </a:schemeClr>
                </a:solidFill>
                <a:latin typeface="+mn-lt"/>
              </a:rPr>
              <a:t>	</a:t>
            </a:r>
            <a:r>
              <a:rPr lang="en-US" sz="2800" dirty="0" smtClean="0"/>
              <a:t> </a:t>
            </a:r>
            <a:r>
              <a:rPr lang="en-US" sz="2800" dirty="0" smtClean="0">
                <a:solidFill>
                  <a:schemeClr val="tx2">
                    <a:lumMod val="50000"/>
                  </a:schemeClr>
                </a:solidFill>
                <a:latin typeface="+mn-lt"/>
              </a:rPr>
              <a:t>The aim of the course is to teach students the basics of modern methods of analysis and mastering the practical skills of its implementation, the formation of scientific worldview, skills and abilities to apply chemical laws in practical activities, the development of logical thinking and ability to analyze phenomena.</a:t>
            </a:r>
            <a:endParaRPr lang="ru-RU" sz="2800" dirty="0">
              <a:solidFill>
                <a:schemeClr val="tx2">
                  <a:lumMod val="50000"/>
                </a:schemeClr>
              </a:solidFill>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836712"/>
            <a:ext cx="8229600" cy="5256583"/>
          </a:xfrm>
        </p:spPr>
        <p:txBody>
          <a:bodyPr>
            <a:noAutofit/>
          </a:bodyPr>
          <a:lstStyle/>
          <a:p>
            <a:pPr marL="0" indent="0" algn="just">
              <a:lnSpc>
                <a:spcPct val="150000"/>
              </a:lnSpc>
              <a:buNone/>
            </a:pPr>
            <a:r>
              <a:rPr lang="uk-UA" sz="2800" dirty="0" smtClean="0">
                <a:solidFill>
                  <a:schemeClr val="tx2">
                    <a:lumMod val="50000"/>
                  </a:schemeClr>
                </a:solidFill>
                <a:latin typeface="+mn-lt"/>
              </a:rPr>
              <a:t>	</a:t>
            </a:r>
            <a:r>
              <a:rPr lang="en-US" sz="2800" dirty="0" smtClean="0"/>
              <a:t> </a:t>
            </a:r>
            <a:r>
              <a:rPr lang="en-US" sz="2800" dirty="0" smtClean="0">
                <a:solidFill>
                  <a:schemeClr val="tx2">
                    <a:lumMod val="50000"/>
                  </a:schemeClr>
                </a:solidFill>
                <a:latin typeface="+mn-lt"/>
              </a:rPr>
              <a:t>The discipline allows to improve the knowledge gained in previous courses and promotes better mastering of programs of disciplines of the following courses "Pharmaceutical chemistry", " Technology of  drugs", "Toxicological and forensic chemistry", "</a:t>
            </a:r>
            <a:r>
              <a:rPr lang="en-US" sz="2800" dirty="0" err="1" smtClean="0">
                <a:solidFill>
                  <a:schemeClr val="tx2">
                    <a:lumMod val="50000"/>
                  </a:schemeClr>
                </a:solidFill>
                <a:latin typeface="+mn-lt"/>
              </a:rPr>
              <a:t>Pharmacognosy</a:t>
            </a:r>
            <a:r>
              <a:rPr lang="en-US" sz="2800" dirty="0" smtClean="0">
                <a:solidFill>
                  <a:schemeClr val="tx2">
                    <a:lumMod val="50000"/>
                  </a:schemeClr>
                </a:solidFill>
                <a:latin typeface="+mn-lt"/>
              </a:rPr>
              <a:t>", "Standardization of medicines", "</a:t>
            </a:r>
            <a:r>
              <a:rPr lang="en-US" sz="2800" dirty="0" err="1" smtClean="0">
                <a:solidFill>
                  <a:schemeClr val="tx2">
                    <a:lumMod val="50000"/>
                  </a:schemeClr>
                </a:solidFill>
                <a:latin typeface="+mn-lt"/>
              </a:rPr>
              <a:t>Physico</a:t>
            </a:r>
            <a:r>
              <a:rPr lang="en-US" sz="2800" dirty="0" smtClean="0">
                <a:solidFill>
                  <a:schemeClr val="tx2">
                    <a:lumMod val="50000"/>
                  </a:schemeClr>
                </a:solidFill>
                <a:latin typeface="+mn-lt"/>
              </a:rPr>
              <a:t>-chemical analysis in creating drugs.</a:t>
            </a:r>
            <a:endParaRPr lang="uk-UA" sz="2800" dirty="0" smtClean="0">
              <a:solidFill>
                <a:schemeClr val="tx2">
                  <a:lumMod val="50000"/>
                </a:schemeClr>
              </a:solidFill>
              <a:latin typeface="+mn-lt"/>
            </a:endParaRPr>
          </a:p>
          <a:p>
            <a:pPr marL="0" indent="0" algn="just">
              <a:buNone/>
            </a:pPr>
            <a:endParaRPr lang="ru-RU" sz="2800" dirty="0">
              <a:solidFill>
                <a:schemeClr val="tx2">
                  <a:lumMod val="75000"/>
                </a:schemeClr>
              </a:solidFill>
              <a:latin typeface="+mn-l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92696"/>
            <a:ext cx="8229600" cy="720080"/>
          </a:xfrm>
        </p:spPr>
        <p:txBody>
          <a:bodyPr/>
          <a:lstStyle/>
          <a:p>
            <a:r>
              <a:rPr lang="en-US" sz="3200" dirty="0" smtClean="0">
                <a:solidFill>
                  <a:schemeClr val="tx2">
                    <a:lumMod val="50000"/>
                  </a:schemeClr>
                </a:solidFill>
                <a:effectLst>
                  <a:outerShdw blurRad="38100" dist="38100" dir="2700000" algn="tl">
                    <a:srgbClr val="000000">
                      <a:alpha val="43137"/>
                    </a:srgbClr>
                  </a:outerShdw>
                </a:effectLst>
              </a:rPr>
              <a:t>The result of studying the discipline is:</a:t>
            </a:r>
            <a:endParaRPr lang="ru-RU" sz="3200" dirty="0" smtClean="0">
              <a:solidFill>
                <a:schemeClr val="tx2">
                  <a:lumMod val="50000"/>
                </a:schemeClr>
              </a:solidFill>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1412776"/>
            <a:ext cx="8229600" cy="4713387"/>
          </a:xfrm>
        </p:spPr>
        <p:txBody>
          <a:bodyPr>
            <a:normAutofit lnSpcReduction="10000"/>
          </a:bodyPr>
          <a:lstStyle/>
          <a:p>
            <a:pPr algn="just">
              <a:buNone/>
            </a:pPr>
            <a:r>
              <a:rPr lang="en-US" dirty="0" smtClean="0">
                <a:solidFill>
                  <a:schemeClr val="tx2">
                    <a:lumMod val="50000"/>
                  </a:schemeClr>
                </a:solidFill>
                <a:latin typeface="+mn-lt"/>
              </a:rPr>
              <a:t>• Ability to organize and control the quality of medicines in accordance with the requirements of the current State Pharmacopoeia of Ukraine and good pharmacy practices, identify sampling methods for control of medicines and standardize them in accordance with current requirements, prevent the spread of counterfeit medicines.</a:t>
            </a:r>
            <a:endParaRPr lang="ru-RU" dirty="0" smtClean="0">
              <a:solidFill>
                <a:schemeClr val="tx2">
                  <a:lumMod val="50000"/>
                </a:schemeClr>
              </a:solidFill>
              <a:latin typeface="+mn-lt"/>
            </a:endParaRPr>
          </a:p>
          <a:p>
            <a:pPr algn="just">
              <a:buNone/>
            </a:pPr>
            <a:r>
              <a:rPr lang="en-US" dirty="0" smtClean="0">
                <a:solidFill>
                  <a:schemeClr val="tx2">
                    <a:lumMod val="50000"/>
                  </a:schemeClr>
                </a:solidFill>
                <a:latin typeface="+mn-lt"/>
              </a:rPr>
              <a:t>• Ability to develop Quality Control Methods of drugs, including active pharmaceutical ingredients, medicinal plant raw materials and </a:t>
            </a:r>
            <a:r>
              <a:rPr lang="en-US" dirty="0" err="1" smtClean="0">
                <a:solidFill>
                  <a:schemeClr val="tx2">
                    <a:lumMod val="50000"/>
                  </a:schemeClr>
                </a:solidFill>
                <a:latin typeface="+mn-lt"/>
              </a:rPr>
              <a:t>excipients</a:t>
            </a:r>
            <a:r>
              <a:rPr lang="en-US" dirty="0" smtClean="0">
                <a:solidFill>
                  <a:schemeClr val="tx2">
                    <a:lumMod val="50000"/>
                  </a:schemeClr>
                </a:solidFill>
                <a:latin typeface="+mn-lt"/>
              </a:rPr>
              <a:t> using physical, chemical, physicochemical, biological, microbiological, </a:t>
            </a:r>
            <a:r>
              <a:rPr lang="en-US" dirty="0" err="1" smtClean="0">
                <a:solidFill>
                  <a:schemeClr val="tx2">
                    <a:lumMod val="50000"/>
                  </a:schemeClr>
                </a:solidFill>
                <a:latin typeface="+mn-lt"/>
              </a:rPr>
              <a:t>pharmacotechnological</a:t>
            </a:r>
            <a:r>
              <a:rPr lang="en-US" dirty="0" smtClean="0">
                <a:solidFill>
                  <a:schemeClr val="tx2">
                    <a:lumMod val="50000"/>
                  </a:schemeClr>
                </a:solidFill>
                <a:latin typeface="+mn-lt"/>
              </a:rPr>
              <a:t> and </a:t>
            </a:r>
            <a:r>
              <a:rPr lang="en-US" dirty="0" err="1" smtClean="0">
                <a:solidFill>
                  <a:schemeClr val="tx2">
                    <a:lumMod val="50000"/>
                  </a:schemeClr>
                </a:solidFill>
                <a:latin typeface="+mn-lt"/>
              </a:rPr>
              <a:t>pharmacoorganoleptic</a:t>
            </a:r>
            <a:r>
              <a:rPr lang="en-US" dirty="0" smtClean="0">
                <a:solidFill>
                  <a:schemeClr val="tx2">
                    <a:lumMod val="50000"/>
                  </a:schemeClr>
                </a:solidFill>
                <a:latin typeface="+mn-lt"/>
              </a:rPr>
              <a:t> control methods.</a:t>
            </a:r>
            <a:endParaRPr lang="ru-RU" dirty="0">
              <a:solidFill>
                <a:schemeClr val="tx2">
                  <a:lumMod val="50000"/>
                </a:schemeClr>
              </a:solidFill>
              <a:latin typeface="+mn-lt"/>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395536" y="228600"/>
            <a:ext cx="8568952" cy="1544216"/>
          </a:xfrm>
        </p:spPr>
        <p:txBody>
          <a:bodyPr/>
          <a:lstStyle/>
          <a:p>
            <a:r>
              <a:rPr lang="en-US" sz="2400" dirty="0" smtClean="0">
                <a:solidFill>
                  <a:schemeClr val="tx2">
                    <a:lumMod val="50000"/>
                  </a:schemeClr>
                </a:solidFill>
              </a:rPr>
              <a:t>In 2017, with the assistance of the university administration at the Department of Pharmaceutical Chemistry was established educational and research laboratory of chemical and </a:t>
            </a:r>
            <a:r>
              <a:rPr lang="en-US" sz="2400" dirty="0" err="1" smtClean="0">
                <a:solidFill>
                  <a:schemeClr val="tx2">
                    <a:lumMod val="50000"/>
                  </a:schemeClr>
                </a:solidFill>
              </a:rPr>
              <a:t>pharmacognostic</a:t>
            </a:r>
            <a:r>
              <a:rPr lang="en-US" sz="2400" dirty="0" smtClean="0">
                <a:solidFill>
                  <a:schemeClr val="tx2">
                    <a:lumMod val="50000"/>
                  </a:schemeClr>
                </a:solidFill>
              </a:rPr>
              <a:t> research.</a:t>
            </a:r>
            <a:endParaRPr lang="ru-RU" sz="2400" dirty="0">
              <a:solidFill>
                <a:schemeClr val="tx2">
                  <a:lumMod val="50000"/>
                </a:schemeClr>
              </a:solidFill>
              <a:effectLst/>
            </a:endParaRPr>
          </a:p>
        </p:txBody>
      </p:sp>
      <p:sp>
        <p:nvSpPr>
          <p:cNvPr id="3" name="Місце для вмісту 2"/>
          <p:cNvSpPr>
            <a:spLocks noGrp="1"/>
          </p:cNvSpPr>
          <p:nvPr>
            <p:ph type="body" sz="half" idx="2"/>
          </p:nvPr>
        </p:nvSpPr>
        <p:spPr>
          <a:xfrm>
            <a:off x="467544" y="5445224"/>
            <a:ext cx="8208912" cy="1152128"/>
          </a:xfrm>
        </p:spPr>
        <p:txBody>
          <a:bodyPr>
            <a:noAutofit/>
          </a:bodyPr>
          <a:lstStyle/>
          <a:p>
            <a:pPr algn="just"/>
            <a:r>
              <a:rPr lang="en-US" sz="2400" dirty="0" smtClean="0">
                <a:solidFill>
                  <a:schemeClr val="tx2">
                    <a:lumMod val="50000"/>
                  </a:schemeClr>
                </a:solidFill>
                <a:latin typeface="+mn-lt"/>
              </a:rPr>
              <a:t>During the practical classes students have the opportunity to get acquainted with the organization of work in the laboratory, as well as to conduct analytical research.</a:t>
            </a:r>
            <a:endParaRPr lang="uk-UA" sz="2400" b="1" dirty="0">
              <a:solidFill>
                <a:schemeClr val="tx2">
                  <a:lumMod val="50000"/>
                </a:schemeClr>
              </a:solidFill>
              <a:latin typeface="+mn-lt"/>
            </a:endParaRPr>
          </a:p>
        </p:txBody>
      </p:sp>
      <p:sp>
        <p:nvSpPr>
          <p:cNvPr id="3073" name="Rectangle 1"/>
          <p:cNvSpPr>
            <a:spLocks noChangeArrowheads="1"/>
          </p:cNvSpPr>
          <p:nvPr/>
        </p:nvSpPr>
        <p:spPr bwMode="auto">
          <a:xfrm>
            <a:off x="1" y="0"/>
            <a:ext cx="8786842"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0850" algn="l" defTabSz="914400" rtl="0" eaLnBrk="1" fontAlgn="base" latinLnBrk="0" hangingPunct="1">
              <a:lnSpc>
                <a:spcPct val="100000"/>
              </a:lnSpc>
              <a:spcBef>
                <a:spcPct val="0"/>
              </a:spcBef>
              <a:spcAft>
                <a:spcPct val="0"/>
              </a:spcAft>
              <a:buClrTx/>
              <a:buSzTx/>
              <a:buFontTx/>
              <a:buNone/>
              <a:tabLst/>
            </a:pPr>
            <a:endParaRPr kumimoji="0" lang="uk-UA"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450850" algn="l" defTabSz="914400" rtl="0" eaLnBrk="1" fontAlgn="base" latinLnBrk="0" hangingPunct="1">
              <a:lnSpc>
                <a:spcPct val="100000"/>
              </a:lnSpc>
              <a:spcBef>
                <a:spcPct val="0"/>
              </a:spcBef>
              <a:spcAft>
                <a:spcPct val="0"/>
              </a:spcAft>
              <a:buClrTx/>
              <a:buSzTx/>
              <a:buFontTx/>
              <a:buNone/>
              <a:tabLst/>
            </a:pPr>
            <a:endParaRPr lang="uk-UA" sz="1400" dirty="0" smtClean="0">
              <a:latin typeface="Times New Roman" pitchFamily="18" charset="0"/>
              <a:ea typeface="Calibri" pitchFamily="34" charset="0"/>
              <a:cs typeface="Times New Roman" pitchFamily="18" charset="0"/>
            </a:endParaRPr>
          </a:p>
          <a:p>
            <a:pPr marL="0" marR="0" lvl="0" indent="45085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8" name="Picture 4" descr="C:\Users\stalker\Downloads\IMG_6588.jpg"/>
          <p:cNvPicPr>
            <a:picLocks noChangeAspect="1" noChangeArrowheads="1"/>
          </p:cNvPicPr>
          <p:nvPr/>
        </p:nvPicPr>
        <p:blipFill>
          <a:blip r:embed="rId2" cstate="print"/>
          <a:srcRect/>
          <a:stretch>
            <a:fillRect/>
          </a:stretch>
        </p:blipFill>
        <p:spPr bwMode="auto">
          <a:xfrm>
            <a:off x="2267744" y="1916832"/>
            <a:ext cx="4680520" cy="3508450"/>
          </a:xfrm>
          <a:prstGeom prst="rect">
            <a:avLst/>
          </a:prstGeom>
          <a:noFill/>
        </p:spPr>
      </p:pic>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66"/>
            <a:ext cx="8229600" cy="1243034"/>
          </a:xfrm>
        </p:spPr>
        <p:txBody>
          <a:bodyPr/>
          <a:lstStyle/>
          <a:p>
            <a:r>
              <a:rPr lang="ru-RU" dirty="0" smtClean="0"/>
              <a:t/>
            </a:r>
            <a:br>
              <a:rPr lang="ru-RU" dirty="0" smtClean="0"/>
            </a:br>
            <a:r>
              <a:rPr lang="uk-UA" dirty="0" smtClean="0"/>
              <a:t> </a:t>
            </a:r>
            <a:r>
              <a:rPr lang="en-US" sz="3200" b="1" dirty="0" smtClean="0">
                <a:solidFill>
                  <a:schemeClr val="tx2">
                    <a:lumMod val="50000"/>
                  </a:schemeClr>
                </a:solidFill>
              </a:rPr>
              <a:t>The laboratory is equipped with modern devices:</a:t>
            </a:r>
            <a:endParaRPr lang="ru-RU" sz="3200" b="1" dirty="0">
              <a:solidFill>
                <a:schemeClr val="tx2">
                  <a:lumMod val="50000"/>
                </a:schemeClr>
              </a:solidFill>
              <a:effectLst/>
            </a:endParaRPr>
          </a:p>
        </p:txBody>
      </p:sp>
      <p:sp>
        <p:nvSpPr>
          <p:cNvPr id="3" name="Содержимое 2"/>
          <p:cNvSpPr>
            <a:spLocks noGrp="1"/>
          </p:cNvSpPr>
          <p:nvPr>
            <p:ph idx="1"/>
          </p:nvPr>
        </p:nvSpPr>
        <p:spPr/>
        <p:txBody>
          <a:bodyPr>
            <a:normAutofit/>
          </a:bodyPr>
          <a:lstStyle/>
          <a:p>
            <a:pPr>
              <a:buNone/>
            </a:pPr>
            <a:r>
              <a:rPr lang="en-US" dirty="0" smtClean="0">
                <a:solidFill>
                  <a:schemeClr val="tx2">
                    <a:lumMod val="50000"/>
                  </a:schemeClr>
                </a:solidFill>
                <a:latin typeface="+mn-lt"/>
              </a:rPr>
              <a:t>• Spectrophotometer Agilent Cary 60;</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Rotary evaporator RV8c;</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Binocular microscope LeikaDM750;</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ABBE laboratory refractometerAR4;</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a:t>
            </a:r>
            <a:r>
              <a:rPr lang="en-US" dirty="0" err="1" smtClean="0">
                <a:solidFill>
                  <a:schemeClr val="tx2">
                    <a:lumMod val="50000"/>
                  </a:schemeClr>
                </a:solidFill>
                <a:latin typeface="+mn-lt"/>
              </a:rPr>
              <a:t>Aquadistillator</a:t>
            </a:r>
            <a:r>
              <a:rPr lang="en-US" dirty="0" smtClean="0">
                <a:solidFill>
                  <a:schemeClr val="tx2">
                    <a:lumMod val="50000"/>
                  </a:schemeClr>
                </a:solidFill>
                <a:latin typeface="+mn-lt"/>
              </a:rPr>
              <a:t> electric DE-10M;</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Analytical scales VIBRA series HTR-220CE;</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Drying cabinet;</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Muffle furnace;</a:t>
            </a:r>
            <a:endParaRPr lang="ru-RU" dirty="0" smtClean="0">
              <a:solidFill>
                <a:schemeClr val="tx2">
                  <a:lumMod val="50000"/>
                </a:schemeClr>
              </a:solidFill>
              <a:latin typeface="+mn-lt"/>
            </a:endParaRPr>
          </a:p>
          <a:p>
            <a:pPr>
              <a:buNone/>
            </a:pPr>
            <a:r>
              <a:rPr lang="en-US" dirty="0" smtClean="0">
                <a:solidFill>
                  <a:schemeClr val="tx2">
                    <a:lumMod val="50000"/>
                  </a:schemeClr>
                </a:solidFill>
                <a:latin typeface="+mn-lt"/>
              </a:rPr>
              <a:t>• Colorimeter photoelectric concentration KFK-2.</a:t>
            </a:r>
            <a:endParaRPr lang="ru-RU" dirty="0">
              <a:solidFill>
                <a:schemeClr val="tx2">
                  <a:lumMod val="50000"/>
                </a:schemeClr>
              </a:solidFill>
              <a:latin typeface="+mn-lt"/>
            </a:endParaRPr>
          </a:p>
        </p:txBody>
      </p:sp>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260648"/>
            <a:ext cx="8229600" cy="2520280"/>
          </a:xfrm>
        </p:spPr>
        <p:txBody>
          <a:bodyPr/>
          <a:lstStyle/>
          <a:p>
            <a:pPr>
              <a:lnSpc>
                <a:spcPct val="100000"/>
              </a:lnSpc>
            </a:pPr>
            <a:r>
              <a:rPr lang="en-US" sz="3600" b="1" dirty="0" smtClean="0">
                <a:solidFill>
                  <a:schemeClr val="tx2">
                    <a:lumMod val="50000"/>
                  </a:schemeClr>
                </a:solidFill>
              </a:rPr>
              <a:t>Research methods offered by the laboratory:</a:t>
            </a:r>
            <a:r>
              <a:rPr lang="ru-RU" sz="3600" dirty="0" smtClean="0">
                <a:solidFill>
                  <a:schemeClr val="tx2">
                    <a:lumMod val="50000"/>
                  </a:schemeClr>
                </a:solidFill>
              </a:rPr>
              <a:t/>
            </a:r>
            <a:br>
              <a:rPr lang="ru-RU" sz="3600" dirty="0" smtClean="0">
                <a:solidFill>
                  <a:schemeClr val="tx2">
                    <a:lumMod val="50000"/>
                  </a:schemeClr>
                </a:solidFill>
              </a:rPr>
            </a:br>
            <a:r>
              <a:rPr lang="en-US" sz="2400" dirty="0" smtClean="0">
                <a:solidFill>
                  <a:schemeClr val="tx2">
                    <a:lumMod val="50000"/>
                  </a:schemeClr>
                </a:solidFill>
              </a:rPr>
              <a:t>- extraction of biologically active substances from medicinal plant raw materials with subsequent removal of the </a:t>
            </a:r>
            <a:r>
              <a:rPr lang="en-US" sz="2400" dirty="0" err="1" smtClean="0">
                <a:solidFill>
                  <a:schemeClr val="tx2">
                    <a:lumMod val="50000"/>
                  </a:schemeClr>
                </a:solidFill>
              </a:rPr>
              <a:t>extractant</a:t>
            </a:r>
            <a:r>
              <a:rPr lang="en-US" sz="2400" dirty="0" smtClean="0">
                <a:solidFill>
                  <a:schemeClr val="tx2">
                    <a:lumMod val="50000"/>
                  </a:schemeClr>
                </a:solidFill>
              </a:rPr>
              <a:t> under vacuum;</a:t>
            </a:r>
            <a:r>
              <a:rPr lang="ru-RU" sz="2400" dirty="0" smtClean="0">
                <a:solidFill>
                  <a:schemeClr val="tx2">
                    <a:lumMod val="50000"/>
                  </a:schemeClr>
                </a:solidFill>
              </a:rPr>
              <a:t/>
            </a:r>
            <a:br>
              <a:rPr lang="ru-RU" sz="2400" dirty="0" smtClean="0">
                <a:solidFill>
                  <a:schemeClr val="tx2">
                    <a:lumMod val="50000"/>
                  </a:schemeClr>
                </a:solidFill>
              </a:rPr>
            </a:br>
            <a:r>
              <a:rPr lang="en-US" sz="2400" dirty="0" smtClean="0">
                <a:solidFill>
                  <a:schemeClr val="tx2">
                    <a:lumMod val="50000"/>
                  </a:schemeClr>
                </a:solidFill>
              </a:rPr>
              <a:t>- microscopic analysis;</a:t>
            </a:r>
            <a:endParaRPr lang="ru-RU" sz="2400" dirty="0">
              <a:solidFill>
                <a:schemeClr val="tx2">
                  <a:lumMod val="50000"/>
                </a:schemeClr>
              </a:solidFill>
            </a:endParaRPr>
          </a:p>
        </p:txBody>
      </p:sp>
      <p:pic>
        <p:nvPicPr>
          <p:cNvPr id="7" name="Picture 2" descr="C:\Users\stalker\Downloads\IMG_6264.jpg"/>
          <p:cNvPicPr>
            <a:picLocks noGrp="1" noChangeAspect="1" noChangeArrowheads="1"/>
          </p:cNvPicPr>
          <p:nvPr>
            <p:ph sz="quarter" idx="13"/>
          </p:nvPr>
        </p:nvPicPr>
        <p:blipFill>
          <a:blip r:embed="rId2" cstate="print"/>
          <a:srcRect/>
          <a:stretch>
            <a:fillRect/>
          </a:stretch>
        </p:blipFill>
        <p:spPr bwMode="auto">
          <a:xfrm>
            <a:off x="5004048" y="2780928"/>
            <a:ext cx="3287684" cy="3476070"/>
          </a:xfrm>
          <a:prstGeom prst="roundRect">
            <a:avLst/>
          </a:prstGeom>
          <a:noFill/>
        </p:spPr>
      </p:pic>
      <p:pic>
        <p:nvPicPr>
          <p:cNvPr id="8" name="Picture 3" descr="C:\Users\stalker\Downloads\IMG_6259.jpg"/>
          <p:cNvPicPr>
            <a:picLocks noGrp="1" noChangeAspect="1" noChangeArrowheads="1"/>
          </p:cNvPicPr>
          <p:nvPr>
            <p:ph sz="half" idx="2"/>
          </p:nvPr>
        </p:nvPicPr>
        <p:blipFill>
          <a:blip r:embed="rId3" cstate="print"/>
          <a:srcRect/>
          <a:stretch>
            <a:fillRect/>
          </a:stretch>
        </p:blipFill>
        <p:spPr bwMode="auto">
          <a:xfrm>
            <a:off x="827584" y="2780928"/>
            <a:ext cx="3312368" cy="3460544"/>
          </a:xfrm>
          <a:prstGeom prst="round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980728"/>
            <a:ext cx="8229600" cy="1296144"/>
          </a:xfrm>
        </p:spPr>
        <p:txBody>
          <a:bodyPr/>
          <a:lstStyle/>
          <a:p>
            <a:pPr>
              <a:lnSpc>
                <a:spcPct val="100000"/>
              </a:lnSpc>
            </a:pPr>
            <a:r>
              <a:rPr lang="en-US" sz="2800" dirty="0" smtClean="0">
                <a:solidFill>
                  <a:schemeClr val="tx2">
                    <a:lumMod val="50000"/>
                  </a:schemeClr>
                </a:solidFill>
              </a:rPr>
              <a:t>- </a:t>
            </a:r>
            <a:r>
              <a:rPr lang="en-US" sz="2800" dirty="0" err="1" smtClean="0">
                <a:solidFill>
                  <a:schemeClr val="tx2">
                    <a:lumMod val="50000"/>
                  </a:schemeClr>
                </a:solidFill>
              </a:rPr>
              <a:t>spectrophotometric</a:t>
            </a:r>
            <a:r>
              <a:rPr lang="en-US" sz="2800" dirty="0" smtClean="0">
                <a:solidFill>
                  <a:schemeClr val="tx2">
                    <a:lumMod val="50000"/>
                  </a:schemeClr>
                </a:solidFill>
              </a:rPr>
              <a:t> studies (spectral range 190-1100 nm);</a:t>
            </a:r>
            <a:r>
              <a:rPr lang="ru-RU" sz="2800" dirty="0" smtClean="0">
                <a:solidFill>
                  <a:schemeClr val="tx2">
                    <a:lumMod val="50000"/>
                  </a:schemeClr>
                </a:solidFill>
              </a:rPr>
              <a:t/>
            </a:r>
            <a:br>
              <a:rPr lang="ru-RU" sz="2800" dirty="0" smtClean="0">
                <a:solidFill>
                  <a:schemeClr val="tx2">
                    <a:lumMod val="50000"/>
                  </a:schemeClr>
                </a:solidFill>
              </a:rPr>
            </a:br>
            <a:r>
              <a:rPr lang="en-US" sz="2800" dirty="0" smtClean="0">
                <a:solidFill>
                  <a:schemeClr val="tx2">
                    <a:lumMod val="50000"/>
                  </a:schemeClr>
                </a:solidFill>
              </a:rPr>
              <a:t>- </a:t>
            </a:r>
            <a:r>
              <a:rPr lang="en-US" sz="2800" dirty="0" err="1" smtClean="0">
                <a:solidFill>
                  <a:schemeClr val="tx2">
                    <a:lumMod val="50000"/>
                  </a:schemeClr>
                </a:solidFill>
              </a:rPr>
              <a:t>photoelectrocolorimetry</a:t>
            </a:r>
            <a:r>
              <a:rPr lang="en-US" sz="2800" dirty="0" smtClean="0">
                <a:solidFill>
                  <a:schemeClr val="tx2">
                    <a:lumMod val="50000"/>
                  </a:schemeClr>
                </a:solidFill>
              </a:rPr>
              <a:t>;</a:t>
            </a:r>
            <a:endParaRPr lang="ru-RU" sz="2800" dirty="0">
              <a:solidFill>
                <a:schemeClr val="tx2">
                  <a:lumMod val="50000"/>
                </a:schemeClr>
              </a:solidFill>
            </a:endParaRPr>
          </a:p>
        </p:txBody>
      </p:sp>
      <p:pic>
        <p:nvPicPr>
          <p:cNvPr id="8" name="Picture 2" descr="C:\Users\stalker\Downloads\IMG_6260.jpg"/>
          <p:cNvPicPr>
            <a:picLocks noGrp="1" noChangeAspect="1" noChangeArrowheads="1"/>
          </p:cNvPicPr>
          <p:nvPr>
            <p:ph sz="quarter" idx="13"/>
          </p:nvPr>
        </p:nvPicPr>
        <p:blipFill>
          <a:blip r:embed="rId2" cstate="print"/>
          <a:srcRect t="-309" r="1856"/>
          <a:stretch>
            <a:fillRect/>
          </a:stretch>
        </p:blipFill>
        <p:spPr bwMode="auto">
          <a:xfrm>
            <a:off x="456540" y="2933448"/>
            <a:ext cx="3858944" cy="1859466"/>
          </a:xfrm>
          <a:prstGeom prst="roundRect">
            <a:avLst/>
          </a:prstGeom>
          <a:noFill/>
        </p:spPr>
      </p:pic>
      <p:pic>
        <p:nvPicPr>
          <p:cNvPr id="9" name="Picture 3" descr="C:\Users\stalker\Downloads\IMG_6262.jpg"/>
          <p:cNvPicPr>
            <a:picLocks noGrp="1" noChangeAspect="1" noChangeArrowheads="1"/>
          </p:cNvPicPr>
          <p:nvPr>
            <p:ph sz="half" idx="2"/>
          </p:nvPr>
        </p:nvPicPr>
        <p:blipFill>
          <a:blip r:embed="rId3" cstate="print"/>
          <a:srcRect t="6227"/>
          <a:stretch>
            <a:fillRect/>
          </a:stretch>
        </p:blipFill>
        <p:spPr bwMode="auto">
          <a:xfrm>
            <a:off x="4738947" y="2970643"/>
            <a:ext cx="3857105" cy="1785077"/>
          </a:xfrm>
          <a:prstGeom prst="round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20688"/>
            <a:ext cx="8229600" cy="1296144"/>
          </a:xfrm>
        </p:spPr>
        <p:txBody>
          <a:bodyPr/>
          <a:lstStyle/>
          <a:p>
            <a:pPr>
              <a:lnSpc>
                <a:spcPct val="100000"/>
              </a:lnSpc>
            </a:pPr>
            <a:r>
              <a:rPr lang="en-US" sz="2800" dirty="0" smtClean="0">
                <a:solidFill>
                  <a:schemeClr val="tx2">
                    <a:lumMod val="50000"/>
                  </a:schemeClr>
                </a:solidFill>
              </a:rPr>
              <a:t>- </a:t>
            </a:r>
            <a:r>
              <a:rPr lang="en-US" sz="2800" dirty="0" err="1" smtClean="0">
                <a:solidFill>
                  <a:schemeClr val="tx2">
                    <a:lumMod val="50000"/>
                  </a:schemeClr>
                </a:solidFill>
              </a:rPr>
              <a:t>refractometry</a:t>
            </a:r>
            <a:r>
              <a:rPr lang="en-US" sz="2800" dirty="0" smtClean="0">
                <a:solidFill>
                  <a:schemeClr val="tx2">
                    <a:lumMod val="50000"/>
                  </a:schemeClr>
                </a:solidFill>
              </a:rPr>
              <a:t>;</a:t>
            </a:r>
            <a:r>
              <a:rPr lang="ru-RU" sz="2800" dirty="0" smtClean="0">
                <a:solidFill>
                  <a:schemeClr val="tx2">
                    <a:lumMod val="50000"/>
                  </a:schemeClr>
                </a:solidFill>
              </a:rPr>
              <a:t/>
            </a:r>
            <a:br>
              <a:rPr lang="ru-RU" sz="2800" dirty="0" smtClean="0">
                <a:solidFill>
                  <a:schemeClr val="tx2">
                    <a:lumMod val="50000"/>
                  </a:schemeClr>
                </a:solidFill>
              </a:rPr>
            </a:br>
            <a:r>
              <a:rPr lang="en-US" sz="2800" dirty="0" smtClean="0">
                <a:solidFill>
                  <a:schemeClr val="tx2">
                    <a:lumMod val="50000"/>
                  </a:schemeClr>
                </a:solidFill>
              </a:rPr>
              <a:t>- determination loss in mass during drying;</a:t>
            </a:r>
            <a:r>
              <a:rPr lang="ru-RU" sz="2800" dirty="0" smtClean="0">
                <a:solidFill>
                  <a:schemeClr val="tx2">
                    <a:lumMod val="50000"/>
                  </a:schemeClr>
                </a:solidFill>
              </a:rPr>
              <a:t/>
            </a:r>
            <a:br>
              <a:rPr lang="ru-RU" sz="2800" dirty="0" smtClean="0">
                <a:solidFill>
                  <a:schemeClr val="tx2">
                    <a:lumMod val="50000"/>
                  </a:schemeClr>
                </a:solidFill>
              </a:rPr>
            </a:br>
            <a:r>
              <a:rPr lang="en-US" sz="2800" dirty="0" smtClean="0">
                <a:solidFill>
                  <a:schemeClr val="tx2">
                    <a:lumMod val="50000"/>
                  </a:schemeClr>
                </a:solidFill>
              </a:rPr>
              <a:t>- dry </a:t>
            </a:r>
            <a:r>
              <a:rPr lang="en-US" sz="2800" dirty="0" err="1" smtClean="0">
                <a:solidFill>
                  <a:schemeClr val="tx2">
                    <a:lumMod val="50000"/>
                  </a:schemeClr>
                </a:solidFill>
              </a:rPr>
              <a:t>ashing</a:t>
            </a:r>
            <a:r>
              <a:rPr lang="en-US" sz="2800" dirty="0" smtClean="0">
                <a:solidFill>
                  <a:schemeClr val="tx2">
                    <a:lumMod val="50000"/>
                  </a:schemeClr>
                </a:solidFill>
              </a:rPr>
              <a:t>.</a:t>
            </a:r>
            <a:endParaRPr lang="ru-RU" dirty="0">
              <a:solidFill>
                <a:schemeClr val="tx2">
                  <a:lumMod val="50000"/>
                </a:schemeClr>
              </a:solidFill>
            </a:endParaRPr>
          </a:p>
        </p:txBody>
      </p:sp>
      <p:pic>
        <p:nvPicPr>
          <p:cNvPr id="5" name="Picture 3" descr="C:\Users\stalker\Downloads\IMG_6261 (1).jpg"/>
          <p:cNvPicPr>
            <a:picLocks noGrp="1" noChangeAspect="1" noChangeArrowheads="1"/>
          </p:cNvPicPr>
          <p:nvPr>
            <p:ph sz="quarter" idx="13"/>
          </p:nvPr>
        </p:nvPicPr>
        <p:blipFill>
          <a:blip r:embed="rId2" cstate="print"/>
          <a:srcRect/>
          <a:stretch>
            <a:fillRect/>
          </a:stretch>
        </p:blipFill>
        <p:spPr bwMode="auto">
          <a:xfrm>
            <a:off x="1064289" y="2102961"/>
            <a:ext cx="2643447" cy="3520440"/>
          </a:xfrm>
          <a:prstGeom prst="roundRect">
            <a:avLst/>
          </a:prstGeom>
          <a:noFill/>
        </p:spPr>
      </p:pic>
      <p:pic>
        <p:nvPicPr>
          <p:cNvPr id="6" name="Picture 5" descr="ÐÐ°ÑÑÐ¸Ð½ÐºÐ¸ Ð¿Ð¾ Ð·Ð°Ð¿ÑÐ¾ÑÑ Ð¼ÑÑÐµÐ»ÑÐ½Ð° Ð¿ÑÑ"/>
          <p:cNvPicPr>
            <a:picLocks noGrp="1" noChangeAspect="1" noChangeArrowheads="1"/>
          </p:cNvPicPr>
          <p:nvPr>
            <p:ph sz="half" idx="2"/>
          </p:nvPr>
        </p:nvPicPr>
        <p:blipFill>
          <a:blip r:embed="rId3" cstate="print"/>
          <a:srcRect/>
          <a:stretch>
            <a:fillRect/>
          </a:stretch>
        </p:blipFill>
        <p:spPr bwMode="auto">
          <a:xfrm>
            <a:off x="4648200" y="2348706"/>
            <a:ext cx="4038600" cy="302895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0648"/>
            <a:ext cx="8229600" cy="1944216"/>
          </a:xfrm>
        </p:spPr>
        <p:txBody>
          <a:bodyPr/>
          <a:lstStyle/>
          <a:p>
            <a:pPr>
              <a:lnSpc>
                <a:spcPct val="100000"/>
              </a:lnSpc>
            </a:pPr>
            <a:r>
              <a:rPr lang="en-US" sz="3200" dirty="0" smtClean="0">
                <a:solidFill>
                  <a:schemeClr val="tx2">
                    <a:lumMod val="50000"/>
                  </a:schemeClr>
                </a:solidFill>
              </a:rPr>
              <a:t>During the study of the discipline students have the opportunity to visit the enterprise Private Joint Stock Company "Infusion" (</a:t>
            </a:r>
            <a:r>
              <a:rPr lang="en-US" sz="3200" dirty="0" err="1" smtClean="0">
                <a:solidFill>
                  <a:schemeClr val="tx2">
                    <a:lumMod val="50000"/>
                  </a:schemeClr>
                </a:solidFill>
              </a:rPr>
              <a:t>Vinnytsia</a:t>
            </a:r>
            <a:r>
              <a:rPr lang="en-US" sz="3200" dirty="0" smtClean="0">
                <a:solidFill>
                  <a:schemeClr val="tx2">
                    <a:lumMod val="50000"/>
                  </a:schemeClr>
                </a:solidFill>
              </a:rPr>
              <a:t>).</a:t>
            </a:r>
            <a:endParaRPr lang="ru-RU" sz="3200" dirty="0">
              <a:solidFill>
                <a:schemeClr val="tx2">
                  <a:lumMod val="50000"/>
                </a:schemeClr>
              </a:solidFill>
              <a:effectLst/>
            </a:endParaRPr>
          </a:p>
        </p:txBody>
      </p:sp>
      <p:pic>
        <p:nvPicPr>
          <p:cNvPr id="3076" name="Picture 4" descr="C:\Users\Zver\Desktop\Анотація САЛП\Рисунок3.jpg"/>
          <p:cNvPicPr>
            <a:picLocks noGrp="1" noChangeAspect="1" noChangeArrowheads="1"/>
          </p:cNvPicPr>
          <p:nvPr>
            <p:ph sz="quarter" idx="13"/>
          </p:nvPr>
        </p:nvPicPr>
        <p:blipFill>
          <a:blip r:embed="rId2" cstate="print"/>
          <a:srcRect/>
          <a:stretch>
            <a:fillRect/>
          </a:stretch>
        </p:blipFill>
        <p:spPr bwMode="auto">
          <a:xfrm>
            <a:off x="365125" y="2346304"/>
            <a:ext cx="4041775" cy="3033754"/>
          </a:xfrm>
          <a:prstGeom prst="rect">
            <a:avLst/>
          </a:prstGeom>
          <a:noFill/>
        </p:spPr>
      </p:pic>
      <p:pic>
        <p:nvPicPr>
          <p:cNvPr id="10" name="Picture 2" descr="C:\Users\Zver\Desktop\Анотація САЛП\nVDxe9ez8q4.jpg"/>
          <p:cNvPicPr>
            <a:picLocks noGrp="1" noChangeAspect="1" noChangeArrowheads="1"/>
          </p:cNvPicPr>
          <p:nvPr>
            <p:ph sz="half" idx="2"/>
          </p:nvPr>
        </p:nvPicPr>
        <p:blipFill>
          <a:blip r:embed="rId3" cstate="print"/>
          <a:srcRect/>
          <a:stretch>
            <a:fillRect/>
          </a:stretch>
        </p:blipFill>
        <p:spPr bwMode="auto">
          <a:xfrm>
            <a:off x="4648200" y="2348706"/>
            <a:ext cx="4038600" cy="302895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620688"/>
            <a:ext cx="8352928" cy="1728192"/>
          </a:xfrm>
        </p:spPr>
        <p:txBody>
          <a:bodyPr/>
          <a:lstStyle/>
          <a:p>
            <a:pPr>
              <a:lnSpc>
                <a:spcPct val="150000"/>
              </a:lnSpc>
            </a:pPr>
            <a:r>
              <a:rPr lang="en-US" sz="2400" dirty="0" smtClean="0">
                <a:solidFill>
                  <a:schemeClr val="tx2">
                    <a:lumMod val="50000"/>
                  </a:schemeClr>
                </a:solidFill>
              </a:rPr>
              <a:t>At the production plant, students can get acquainted with modern methods used by analytical and microbiological laboratories of quality control PJSC "Infusion".</a:t>
            </a:r>
            <a:endParaRPr lang="ru-RU" sz="2400" dirty="0">
              <a:solidFill>
                <a:schemeClr val="tx2">
                  <a:lumMod val="50000"/>
                </a:schemeClr>
              </a:solidFill>
            </a:endParaRPr>
          </a:p>
        </p:txBody>
      </p:sp>
      <p:pic>
        <p:nvPicPr>
          <p:cNvPr id="4099" name="Picture 3" descr="C:\Users\Zver\Desktop\Анотація САЛП\1555.jpg"/>
          <p:cNvPicPr>
            <a:picLocks noGrp="1" noChangeAspect="1" noChangeArrowheads="1"/>
          </p:cNvPicPr>
          <p:nvPr>
            <p:ph sz="half" idx="2"/>
          </p:nvPr>
        </p:nvPicPr>
        <p:blipFill>
          <a:blip r:embed="rId2" cstate="print"/>
          <a:srcRect/>
          <a:stretch>
            <a:fillRect/>
          </a:stretch>
        </p:blipFill>
        <p:spPr bwMode="auto">
          <a:xfrm>
            <a:off x="4648200" y="2348706"/>
            <a:ext cx="4038600" cy="3028950"/>
          </a:xfrm>
          <a:prstGeom prst="rect">
            <a:avLst/>
          </a:prstGeom>
          <a:noFill/>
        </p:spPr>
      </p:pic>
      <p:pic>
        <p:nvPicPr>
          <p:cNvPr id="9" name="Picture 3" descr="C:\Users\Zver\Desktop\Анотація САЛП\выиы.jpg"/>
          <p:cNvPicPr>
            <a:picLocks noGrp="1" noChangeAspect="1" noChangeArrowheads="1"/>
          </p:cNvPicPr>
          <p:nvPr>
            <p:ph sz="quarter" idx="13"/>
          </p:nvPr>
        </p:nvPicPr>
        <p:blipFill>
          <a:blip r:embed="rId3" cstate="print"/>
          <a:srcRect/>
          <a:stretch>
            <a:fillRect/>
          </a:stretch>
        </p:blipFill>
        <p:spPr bwMode="auto">
          <a:xfrm>
            <a:off x="365125" y="2347516"/>
            <a:ext cx="4041775" cy="3031331"/>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457200" y="620688"/>
            <a:ext cx="8229600" cy="5505475"/>
          </a:xfrm>
        </p:spPr>
        <p:txBody>
          <a:bodyPr>
            <a:normAutofit/>
          </a:bodyPr>
          <a:lstStyle/>
          <a:p>
            <a:pPr marL="0" indent="0" algn="just">
              <a:lnSpc>
                <a:spcPct val="150000"/>
              </a:lnSpc>
              <a:buNone/>
            </a:pPr>
            <a:r>
              <a:rPr lang="en-US" dirty="0" smtClean="0">
                <a:solidFill>
                  <a:schemeClr val="tx2">
                    <a:lumMod val="50000"/>
                  </a:schemeClr>
                </a:solidFill>
                <a:latin typeface="+mn-lt"/>
              </a:rPr>
              <a:t>The study of the discipline "Modern analytical laboratory practice" helps students to master the basic principles of organization and equipment of chemical analytical laboratories, modern methods of analysis and research in laboratory practice and the use of professional knowledge in solving practical problems.</a:t>
            </a:r>
            <a:endParaRPr lang="ru-RU" dirty="0" smtClean="0">
              <a:solidFill>
                <a:schemeClr val="tx2">
                  <a:lumMod val="50000"/>
                </a:schemeClr>
              </a:solidFill>
              <a:latin typeface="+mn-lt"/>
            </a:endParaRPr>
          </a:p>
          <a:p>
            <a:pPr marL="0" indent="0" algn="just">
              <a:lnSpc>
                <a:spcPct val="150000"/>
              </a:lnSpc>
              <a:buNone/>
            </a:pPr>
            <a:endParaRPr lang="ru-RU" dirty="0" smtClean="0">
              <a:solidFill>
                <a:schemeClr val="tx2">
                  <a:lumMod val="50000"/>
                </a:schemeClr>
              </a:solidFill>
              <a:latin typeface="+mn-lt"/>
            </a:endParaRPr>
          </a:p>
          <a:p>
            <a:pPr marL="0" indent="0" algn="ctr">
              <a:lnSpc>
                <a:spcPct val="150000"/>
              </a:lnSpc>
              <a:buNone/>
            </a:pPr>
            <a:r>
              <a:rPr lang="en-US" b="1" dirty="0" smtClean="0">
                <a:solidFill>
                  <a:schemeClr val="tx2">
                    <a:lumMod val="50000"/>
                  </a:schemeClr>
                </a:solidFill>
                <a:latin typeface="+mn-lt"/>
              </a:rPr>
              <a:t>Discipline is important in the training of a chemist-analyst and an expert-toxicologist!</a:t>
            </a:r>
            <a:endParaRPr lang="uk-UA" b="1" dirty="0" smtClean="0">
              <a:solidFill>
                <a:schemeClr val="tx2">
                  <a:lumMod val="50000"/>
                </a:schemeClr>
              </a:solidFill>
              <a:latin typeface="+mn-lt"/>
            </a:endParaRPr>
          </a:p>
          <a:p>
            <a:pPr lvl="0"/>
            <a:endParaRPr lang="ru-RU"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иконавча">
  <a:themeElements>
    <a:clrScheme name="Виконавча">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Виконавча">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Виконавча">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Executive</Template>
  <TotalTime>1156</TotalTime>
  <Words>420</Words>
  <Application>Microsoft Office PowerPoint</Application>
  <PresentationFormat>Экран (4:3)</PresentationFormat>
  <Paragraphs>31</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Виконавча</vt:lpstr>
      <vt:lpstr>Modern analytical laboratory practice  Department of Pharmaceutical Chemistry  https://www.vnmu.edu.ua/en/department/department/8 </vt:lpstr>
      <vt:lpstr>Слайд 2</vt:lpstr>
      <vt:lpstr>Слайд 3</vt:lpstr>
      <vt:lpstr>Слайд 4</vt:lpstr>
      <vt:lpstr>Слайд 5</vt:lpstr>
      <vt:lpstr>The result of studying the discipline is:</vt:lpstr>
      <vt:lpstr>In 2017, with the assistance of the university administration at the Department of Pharmaceutical Chemistry was established educational and research laboratory of chemical and pharmacognostic research.</vt:lpstr>
      <vt:lpstr>  The laboratory is equipped with modern devices:</vt:lpstr>
      <vt:lpstr>Research methods offered by the laboratory: - extraction of biologically active substances from medicinal plant raw materials with subsequent removal of the extractant under vacuum; - microscopic analysis;</vt:lpstr>
      <vt:lpstr>- spectrophotometric studies (spectral range 190-1100 nm); - photoelectrocolorimetry;</vt:lpstr>
      <vt:lpstr>- refractometry; - determination loss in mass during drying; - dry ashing.</vt:lpstr>
      <vt:lpstr>During the study of the discipline students have the opportunity to visit the enterprise Private Joint Stock Company "Infusion" (Vinnytsia).</vt:lpstr>
      <vt:lpstr>At the production plant, students can get acquainted with modern methods used by analytical and microbiological laboratories of quality control PJSC "Infusion".</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  організацію та проведення виробничої практики</dc:title>
  <dc:creator>stalker</dc:creator>
  <cp:lastModifiedBy>Zver</cp:lastModifiedBy>
  <cp:revision>104</cp:revision>
  <dcterms:created xsi:type="dcterms:W3CDTF">2016-11-08T12:38:58Z</dcterms:created>
  <dcterms:modified xsi:type="dcterms:W3CDTF">2021-05-06T13:12:37Z</dcterms:modified>
</cp:coreProperties>
</file>