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980728"/>
            <a:ext cx="8458200" cy="1830065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Методи </a:t>
            </a:r>
            <a:r>
              <a:rPr lang="uk-UA" dirty="0"/>
              <a:t>рентген діагностики в клініці ортопедичної стоматології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4293096"/>
            <a:ext cx="7992888" cy="1752600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Кафедра ортопедичної стоматології</a:t>
            </a:r>
          </a:p>
          <a:p>
            <a:endParaRPr lang="uk-UA" dirty="0">
              <a:solidFill>
                <a:schemeClr val="tx1"/>
              </a:solidFill>
            </a:endParaRPr>
          </a:p>
          <a:p>
            <a:pPr algn="ctr"/>
            <a:r>
              <a:rPr lang="uk-UA" dirty="0">
                <a:solidFill>
                  <a:schemeClr val="tx1"/>
                </a:solidFill>
              </a:rPr>
              <a:t>Вибіркова дисципліна для підготовки здобувачів освіти </a:t>
            </a:r>
            <a:r>
              <a:rPr lang="uk-UA" dirty="0" smtClean="0">
                <a:solidFill>
                  <a:schemeClr val="tx1"/>
                </a:solidFill>
              </a:rPr>
              <a:t>4 </a:t>
            </a:r>
            <a:r>
              <a:rPr lang="uk-UA" dirty="0">
                <a:solidFill>
                  <a:schemeClr val="tx1"/>
                </a:solidFill>
              </a:rPr>
              <a:t>курсу </a:t>
            </a:r>
            <a:r>
              <a:rPr lang="uk-UA" dirty="0" smtClean="0">
                <a:solidFill>
                  <a:schemeClr val="tx1"/>
                </a:solidFill>
              </a:rPr>
              <a:t>спеціальності </a:t>
            </a:r>
            <a:r>
              <a:rPr lang="uk-UA" dirty="0">
                <a:solidFill>
                  <a:schemeClr val="tx1"/>
                </a:solidFill>
              </a:rPr>
              <a:t>221 «Стоматологія»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572138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3610744" cy="845840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Актуальність: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3872" y="1178496"/>
            <a:ext cx="8270576" cy="2322512"/>
          </a:xfrm>
        </p:spPr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uk-UA" dirty="0"/>
              <a:t>	Рентгенологічне дослідження є провідним методом діагностики в стоматологічній практиці. Без його застосування важко уявити розпізнавання й лікування різних захворювань органів щелепно-лицьової ділянки, оскільки воно є загальнодоступне, просте, відносно недороге, високоінформативне.</a:t>
            </a:r>
          </a:p>
        </p:txBody>
      </p:sp>
      <p:pic>
        <p:nvPicPr>
          <p:cNvPr id="2050" name="Picture 2" descr="3D комп'ютерна томографія (КТ): знімок зубів, щелепи | Клініка  «Стоматологія на Галана»">
            <a:extLst>
              <a:ext uri="{FF2B5EF4-FFF2-40B4-BE49-F238E27FC236}">
                <a16:creationId xmlns:a16="http://schemas.microsoft.com/office/drawing/2014/main" xmlns="" id="{57367561-1AC4-4627-AA5C-B0A1F968AC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689"/>
          <a:stretch/>
        </p:blipFill>
        <p:spPr bwMode="auto">
          <a:xfrm>
            <a:off x="590872" y="3429000"/>
            <a:ext cx="745232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55505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49345"/>
            <a:ext cx="1882552" cy="869032"/>
          </a:xfrm>
        </p:spPr>
        <p:txBody>
          <a:bodyPr/>
          <a:lstStyle/>
          <a:p>
            <a:r>
              <a:rPr lang="uk-UA" dirty="0"/>
              <a:t>Мета: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4436"/>
            <a:ext cx="8229600" cy="1946532"/>
          </a:xfrm>
        </p:spPr>
        <p:txBody>
          <a:bodyPr>
            <a:normAutofit fontScale="85000" lnSpcReduction="20000"/>
          </a:bodyPr>
          <a:lstStyle/>
          <a:p>
            <a:r>
              <a:rPr lang="uk-UA" dirty="0"/>
              <a:t>Оволодіння теоретичними знаннями і практичними навиками в діагностиці стоматологічних патологій за допомогою сучасних методів рентгенологічного дослідження для складання коректного плану підготовки порожнини рота пацієнта до протезування.</a:t>
            </a:r>
          </a:p>
        </p:txBody>
      </p:sp>
      <p:pic>
        <p:nvPicPr>
          <p:cNvPr id="3074" name="Picture 2" descr="Компьютерная томография зубов (дентальная)">
            <a:extLst>
              <a:ext uri="{FF2B5EF4-FFF2-40B4-BE49-F238E27FC236}">
                <a16:creationId xmlns:a16="http://schemas.microsoft.com/office/drawing/2014/main" xmlns="" id="{5C4546F9-1AA1-4399-8CE4-1D89159939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64668" y="3140968"/>
            <a:ext cx="4814664" cy="359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3091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243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uk-UA" dirty="0"/>
              <a:t>Завдання </a:t>
            </a:r>
            <a:r>
              <a:rPr lang="uk-UA" dirty="0" err="1"/>
              <a:t>рентгендіагностики</a:t>
            </a:r>
            <a:r>
              <a:rPr lang="uk-UA" dirty="0"/>
              <a:t> в клініці ортопедичної стоматології: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28800"/>
            <a:ext cx="3851920" cy="4945736"/>
          </a:xfrm>
        </p:spPr>
        <p:txBody>
          <a:bodyPr>
            <a:normAutofit fontScale="70000" lnSpcReduction="20000"/>
          </a:bodyPr>
          <a:lstStyle/>
          <a:p>
            <a:r>
              <a:rPr lang="ru-RU" dirty="0" err="1"/>
              <a:t>виявлення</a:t>
            </a:r>
            <a:r>
              <a:rPr lang="ru-RU" dirty="0"/>
              <a:t> </a:t>
            </a:r>
            <a:r>
              <a:rPr lang="ru-RU" dirty="0" err="1"/>
              <a:t>апроксимальних</a:t>
            </a:r>
            <a:r>
              <a:rPr lang="ru-RU" dirty="0"/>
              <a:t> і </a:t>
            </a:r>
            <a:r>
              <a:rPr lang="ru-RU" dirty="0" err="1"/>
              <a:t>під'ясенних</a:t>
            </a:r>
            <a:r>
              <a:rPr lang="ru-RU" dirty="0"/>
              <a:t> </a:t>
            </a:r>
            <a:r>
              <a:rPr lang="ru-RU" dirty="0" err="1"/>
              <a:t>каріозних</a:t>
            </a:r>
            <a:r>
              <a:rPr lang="ru-RU" dirty="0"/>
              <a:t> </a:t>
            </a:r>
            <a:r>
              <a:rPr lang="ru-RU" dirty="0" err="1"/>
              <a:t>уражень</a:t>
            </a:r>
            <a:r>
              <a:rPr lang="ru-RU" dirty="0"/>
              <a:t>, </a:t>
            </a:r>
            <a:r>
              <a:rPr lang="ru-RU" dirty="0" err="1"/>
              <a:t>вторинного</a:t>
            </a:r>
            <a:r>
              <a:rPr lang="ru-RU" dirty="0"/>
              <a:t> </a:t>
            </a:r>
            <a:r>
              <a:rPr lang="ru-RU" dirty="0" err="1"/>
              <a:t>карієсу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пломбами та коронками;</a:t>
            </a:r>
          </a:p>
          <a:p>
            <a:r>
              <a:rPr lang="ru-RU" dirty="0" err="1"/>
              <a:t>діагностика</a:t>
            </a:r>
            <a:r>
              <a:rPr lang="ru-RU" dirty="0"/>
              <a:t> </a:t>
            </a:r>
            <a:r>
              <a:rPr lang="uk-UA" dirty="0"/>
              <a:t>ускладнень </a:t>
            </a:r>
            <a:r>
              <a:rPr lang="uk-UA" dirty="0" err="1"/>
              <a:t>карієсу-</a:t>
            </a:r>
            <a:r>
              <a:rPr lang="uk-UA" dirty="0"/>
              <a:t> пульпіту й </a:t>
            </a:r>
            <a:r>
              <a:rPr lang="uk-UA" dirty="0" err="1"/>
              <a:t>періодонтиту</a:t>
            </a:r>
            <a:r>
              <a:rPr lang="uk-UA" dirty="0"/>
              <a:t>;</a:t>
            </a:r>
          </a:p>
          <a:p>
            <a:r>
              <a:rPr lang="uk-UA" dirty="0"/>
              <a:t>діагностика захворювань </a:t>
            </a:r>
            <a:r>
              <a:rPr lang="ru-RU" dirty="0"/>
              <a:t>пародонту, характеру та </a:t>
            </a:r>
            <a:r>
              <a:rPr lang="ru-RU" dirty="0" err="1"/>
              <a:t>важкості</a:t>
            </a:r>
            <a:r>
              <a:rPr lang="ru-RU" dirty="0"/>
              <a:t> </a:t>
            </a:r>
            <a:r>
              <a:rPr lang="uk-UA" dirty="0"/>
              <a:t>процесу</a:t>
            </a:r>
            <a:r>
              <a:rPr lang="ru-RU" dirty="0"/>
              <a:t> в </a:t>
            </a:r>
            <a:r>
              <a:rPr lang="ru-RU" dirty="0" err="1"/>
              <a:t>його</a:t>
            </a:r>
            <a:r>
              <a:rPr lang="ru-RU" dirty="0"/>
              <a:t> тканинах, </a:t>
            </a:r>
            <a:r>
              <a:rPr lang="ru-RU" dirty="0" err="1"/>
              <a:t>ступінь</a:t>
            </a:r>
            <a:r>
              <a:rPr lang="ru-RU" dirty="0"/>
              <a:t> </a:t>
            </a:r>
            <a:r>
              <a:rPr lang="ru-RU" dirty="0" err="1"/>
              <a:t>резорбції</a:t>
            </a:r>
            <a:r>
              <a:rPr lang="ru-RU" dirty="0"/>
              <a:t> </a:t>
            </a:r>
            <a:r>
              <a:rPr lang="uk-UA" dirty="0"/>
              <a:t>кісткової тканини</a:t>
            </a:r>
            <a:r>
              <a:rPr lang="ru-RU" dirty="0"/>
              <a:t>;</a:t>
            </a:r>
          </a:p>
          <a:p>
            <a:r>
              <a:rPr lang="ru-RU" dirty="0"/>
              <a:t>п</a:t>
            </a:r>
            <a:r>
              <a:rPr lang="uk-UA" dirty="0" err="1"/>
              <a:t>рогнозування</a:t>
            </a:r>
            <a:r>
              <a:rPr lang="ru-RU" dirty="0"/>
              <a:t> </a:t>
            </a:r>
            <a:r>
              <a:rPr lang="uk-UA" dirty="0"/>
              <a:t>проведення дентальної імплантації.</a:t>
            </a:r>
          </a:p>
        </p:txBody>
      </p:sp>
      <p:pic>
        <p:nvPicPr>
          <p:cNvPr id="1028" name="Picture 4" descr="Комп'ютерна томограма 2-х щелеп - Комп'ютерне обстеження - EcoSvit Черкаси">
            <a:extLst>
              <a:ext uri="{FF2B5EF4-FFF2-40B4-BE49-F238E27FC236}">
                <a16:creationId xmlns:a16="http://schemas.microsoft.com/office/drawing/2014/main" xmlns="" id="{D313C134-5F26-4FCD-9E85-18ACA22C4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72816"/>
            <a:ext cx="5273667" cy="3905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23120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792088"/>
          </a:xfrm>
        </p:spPr>
        <p:txBody>
          <a:bodyPr/>
          <a:lstStyle/>
          <a:p>
            <a:r>
              <a:rPr lang="uk-UA" dirty="0"/>
              <a:t>Зміст курсу: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>
            <a:normAutofit fontScale="92500" lnSpcReduction="20000"/>
          </a:bodyPr>
          <a:lstStyle/>
          <a:p>
            <a:r>
              <a:rPr lang="uk-UA" dirty="0"/>
              <a:t>Покази до проведення рентгенологічного дослідження в ортопедичній стоматології.</a:t>
            </a:r>
          </a:p>
          <a:p>
            <a:r>
              <a:rPr lang="uk-UA" dirty="0"/>
              <a:t>Вивчення основних методів рентгенологічного дослідження (внутрішня та </a:t>
            </a:r>
            <a:r>
              <a:rPr lang="uk-UA" dirty="0" err="1"/>
              <a:t>позаротова</a:t>
            </a:r>
            <a:r>
              <a:rPr lang="uk-UA" dirty="0"/>
              <a:t> рентгенографія);</a:t>
            </a:r>
          </a:p>
          <a:p>
            <a:r>
              <a:rPr lang="uk-UA" dirty="0"/>
              <a:t>Вивчення додаткових методів рентгенологічного дослідження (</a:t>
            </a:r>
            <a:r>
              <a:rPr lang="uk-UA" dirty="0" err="1"/>
              <a:t>радіовізіографія</a:t>
            </a:r>
            <a:r>
              <a:rPr lang="uk-UA" dirty="0"/>
              <a:t>, томографія, комп'ютерна </a:t>
            </a:r>
            <a:r>
              <a:rPr lang="uk-UA" dirty="0" err="1"/>
              <a:t>томорентгенографія</a:t>
            </a:r>
            <a:r>
              <a:rPr lang="uk-UA" dirty="0"/>
              <a:t>, телерентгенографія, електрорентгенографія та інші).</a:t>
            </a:r>
          </a:p>
          <a:p>
            <a:r>
              <a:rPr lang="uk-UA" dirty="0"/>
              <a:t>Детальний аналіз рентгенівських знімків;</a:t>
            </a:r>
          </a:p>
          <a:p>
            <a:r>
              <a:rPr lang="uk-UA" dirty="0"/>
              <a:t>Особливості проведення рентгенологічного дослідження вагітним жінкам, дітям і пацієнтам з тяжкими супутніми патологіями.</a:t>
            </a:r>
          </a:p>
        </p:txBody>
      </p:sp>
    </p:spTree>
    <p:extLst>
      <p:ext uri="{BB962C8B-B14F-4D97-AF65-F5344CB8AC3E}">
        <p14:creationId xmlns:p14="http://schemas.microsoft.com/office/powerpoint/2010/main" xmlns="" val="3418823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36</TotalTime>
  <Words>167</Words>
  <Application>Microsoft Office PowerPoint</Application>
  <PresentationFormat>Экран (4:3)</PresentationFormat>
  <Paragraphs>19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Городская</vt:lpstr>
      <vt:lpstr>Методи рентген діагностики в клініці ортопедичної стоматології</vt:lpstr>
      <vt:lpstr>Актуальність: </vt:lpstr>
      <vt:lpstr>Мета:</vt:lpstr>
      <vt:lpstr>Завдання рентгендіагностики в клініці ортопедичної стоматології:</vt:lpstr>
      <vt:lpstr>Зміст курсу: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Сучасні методи рентгендіагностики в клініці ортопедичної стоматології</dc:title>
  <dc:creator>Арина</dc:creator>
  <cp:lastModifiedBy>user</cp:lastModifiedBy>
  <cp:revision>8</cp:revision>
  <dcterms:created xsi:type="dcterms:W3CDTF">2020-12-17T19:18:36Z</dcterms:created>
  <dcterms:modified xsi:type="dcterms:W3CDTF">2022-05-24T19:34:02Z</dcterms:modified>
</cp:coreProperties>
</file>