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64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148" autoAdjust="0"/>
  </p:normalViewPr>
  <p:slideViewPr>
    <p:cSldViewPr snapToGrid="0">
      <p:cViewPr varScale="1">
        <p:scale>
          <a:sx n="71" d="100"/>
          <a:sy n="71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B5383-C373-4AC0-AE27-CA7C9AF7B25C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B173B-7292-479F-91B0-6757043D5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603A9-2D05-43B0-9469-E56F1B934155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CC573-5FDB-4FA8-9F1E-E036F6E6E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B28BD-4B53-479A-977A-A0C074F5E6F8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A4B21-FECD-4C38-98F7-0811327E7D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B43D4-0BE1-45C9-8B60-EF08FFAA8277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2E151-BAEF-44CB-92D6-FDB65E3C7F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ADD96-1A63-405A-8419-79C3A9DEB5AF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1DBC2-F2EC-42EB-BCA8-0603AB2572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451E0-0BCB-49FE-8142-237F2DFB4707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AC325-DDD6-46AF-808F-A80A7469BC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246F4-0B09-4115-9389-DFE31B690CB0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9258A-10C8-47B7-A10F-48F994AAF0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D33CD-D63A-45BB-A0F7-FA1CF0FC7E9C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DD8D6-51BE-434B-9A61-387A8D1648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8137E1EA-3CAF-4785-B540-549B79F0CCFF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EEC43-9CF0-424F-81B4-2F702890B8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07BC4-3A8C-4D65-9660-119381260305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57F5B-7DF9-4912-BC9C-C661764467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2E2DF-1A9C-4FC4-9CEC-4F20C7931AE1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05804-6A87-405D-976F-1373A15BC8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F39CA5-F1A8-416E-8289-BE1FD563E0C5}" type="datetimeFigureOut">
              <a:rPr lang="en-US"/>
              <a:pPr>
                <a:defRPr/>
              </a:pPr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FFA7F5-7C82-4A98-B34E-BAA497291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2701925" y="244475"/>
            <a:ext cx="80470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</a:t>
            </a:r>
            <a:r>
              <a:rPr lang="ru-RU" sz="2400">
                <a:solidFill>
                  <a:srgbClr val="002060"/>
                </a:solidFill>
                <a:cs typeface="Calibri" pitchFamily="34" charset="0"/>
              </a:rPr>
              <a:t> </a:t>
            </a:r>
            <a:r>
              <a:rPr lang="uk-UA" sz="2400">
                <a:solidFill>
                  <a:srgbClr val="002060"/>
                </a:solidFill>
                <a:cs typeface="Calibri" pitchFamily="34" charset="0"/>
              </a:rPr>
              <a:t>ЛАТИНСЬКОЇ МОВИ ТА МЕДИЧНОЇ ТЕРМІНОЛОГІЇ</a:t>
            </a:r>
            <a:endParaRPr lang="ru-RU" sz="2400">
              <a:solidFill>
                <a:srgbClr val="002060"/>
              </a:solidFill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244725" y="4362450"/>
            <a:ext cx="86852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cs typeface="Calibri" pitchFamily="34" charset="0"/>
              </a:rPr>
              <a:t>222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cs typeface="Calibri" pitchFamily="34" charset="0"/>
              </a:rPr>
              <a:t>22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ОХОРОНА ЗДОРОВ’Я 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6487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3.11.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СУЧАСНА МЕДИЧНА ЛАТИНА </a:t>
            </a:r>
            <a:b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(практико-орієнтований курс)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263" y="407988"/>
            <a:ext cx="9636125" cy="1543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ВК 3.11 «СУЧАСНА МЕДИЧНА ЛАТИНА </a:t>
            </a:r>
            <a:b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(практико-орієнтований курс»  </a:t>
            </a:r>
            <a:endParaRPr lang="en-US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443038" y="2138363"/>
            <a:ext cx="10090150" cy="443071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sz="2800" smtClean="0">
                <a:latin typeface="Arial" charset="0"/>
                <a:cs typeface="Calibri" pitchFamily="34" charset="0"/>
              </a:rPr>
              <a:t>222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 Медицина</a:t>
            </a:r>
          </a:p>
          <a:p>
            <a:pPr eaLnBrk="1" hangingPunct="1"/>
            <a:r>
              <a:rPr lang="en-US" sz="2800" smtClean="0">
                <a:latin typeface="Calibri" pitchFamily="34" charset="0"/>
                <a:cs typeface="Calibri" pitchFamily="34" charset="0"/>
              </a:rPr>
              <a:t>Курс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3-й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en-US" sz="2800" smtClean="0">
                <a:latin typeface="Calibri" pitchFamily="34" charset="0"/>
                <a:cs typeface="Calibri" pitchFamily="34" charset="0"/>
              </a:rPr>
              <a:t>Кредити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3,0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en-US" sz="2800" smtClean="0">
                <a:latin typeface="Calibri" pitchFamily="34" charset="0"/>
                <a:cs typeface="Calibri" pitchFamily="34" charset="0"/>
              </a:rPr>
              <a:t>Форма контролю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залік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r>
              <a:rPr lang="en-US" sz="2800" smtClean="0">
                <a:latin typeface="Calibri" pitchFamily="34" charset="0"/>
                <a:cs typeface="Calibri" pitchFamily="34" charset="0"/>
              </a:rPr>
              <a:t>Мова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: українська, англійська</a:t>
            </a:r>
          </a:p>
          <a:p>
            <a:pPr eaLnBrk="1" hangingPunct="1"/>
            <a:r>
              <a:rPr lang="uk-UA" sz="2000" smtClean="0">
                <a:latin typeface="Calibri" pitchFamily="34" charset="0"/>
                <a:cs typeface="Calibri" pitchFamily="34" charset="0"/>
              </a:rPr>
              <a:t>Пререквізити: </a:t>
            </a:r>
            <a:r>
              <a:rPr lang="uk-UA" sz="2000" smtClean="0">
                <a:solidFill>
                  <a:schemeClr val="tx1"/>
                </a:solidFill>
                <a:latin typeface="Calibri" pitchFamily="34" charset="0"/>
              </a:rPr>
              <a:t>«Латинська мова та медична термінологія», «Англійська мова», «Англійська мова за професійним спрямуванням», термінологічний кейс дисциплін: «Медична біологія», «Медична хімія», Анатомія людини», «Гістологія, цитологія та ембріологія», «Мікробіологія, вірусологія та імунологія», «Фізіологія», «Клінічна анатомія та оперативна хірургія». </a:t>
            </a:r>
            <a:r>
              <a:rPr lang="uk-UA" sz="200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eaLnBrk="1" hangingPunct="1">
              <a:buFont typeface="Arial" charset="0"/>
              <a:buNone/>
            </a:pPr>
            <a:endParaRPr lang="en-US" sz="2000" i="1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82625" y="755650"/>
            <a:ext cx="5018088" cy="1285875"/>
          </a:xfrm>
        </p:spPr>
        <p:txBody>
          <a:bodyPr wrap="square" numCol="1" anchorCtr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ЦЕЙ КУРС</a:t>
            </a:r>
            <a:endParaRPr lang="en-US" sz="32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362" name="Объект 4"/>
          <p:cNvSpPr>
            <a:spLocks noGrp="1"/>
          </p:cNvSpPr>
          <p:nvPr>
            <p:ph idx="4294967295"/>
          </p:nvPr>
        </p:nvSpPr>
        <p:spPr>
          <a:xfrm>
            <a:off x="682625" y="2232025"/>
            <a:ext cx="5356225" cy="18288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000" b="1" smtClean="0">
                <a:latin typeface="Calibri" pitchFamily="34" charset="0"/>
              </a:rPr>
              <a:t>Латина медична – мова “логос”:</a:t>
            </a:r>
            <a:r>
              <a:rPr lang="uk-UA" sz="2000" smtClean="0">
                <a:latin typeface="Calibri" pitchFamily="34" charset="0"/>
              </a:rPr>
              <a:t> </a:t>
            </a:r>
            <a:r>
              <a:rPr lang="uk-UA" sz="2000" b="1" smtClean="0">
                <a:latin typeface="Calibri" pitchFamily="34" charset="0"/>
              </a:rPr>
              <a:t>знання терміна </a:t>
            </a:r>
            <a:r>
              <a:rPr lang="ru-RU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означає </a:t>
            </a:r>
            <a:r>
              <a:rPr lang="uk-UA" sz="2000" b="1" smtClean="0">
                <a:latin typeface="Calibri" pitchFamily="34" charset="0"/>
              </a:rPr>
              <a:t> </a:t>
            </a:r>
            <a:r>
              <a:rPr lang="ru-RU" sz="2000" b="1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розуміння</a:t>
            </a:r>
            <a:r>
              <a:rPr lang="uk-UA" sz="2000" b="1" smtClean="0">
                <a:latin typeface="Calibri" pitchFamily="34" charset="0"/>
              </a:rPr>
              <a:t> змісту предмета, що  в медицині трансформується у здатність точно діагностувати та приборкувати хворобу.</a:t>
            </a:r>
            <a:r>
              <a:rPr lang="uk-UA" sz="2000" smtClean="0">
                <a:latin typeface="Gill Sans MT" pitchFamily="34" charset="0"/>
              </a:rPr>
              <a:t> 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4294967295"/>
          </p:nvPr>
        </p:nvSpPr>
        <p:spPr>
          <a:xfrm>
            <a:off x="6656388" y="765175"/>
            <a:ext cx="4856162" cy="5434013"/>
          </a:xfrm>
        </p:spPr>
        <p:txBody>
          <a:bodyPr anchorCtr="1"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1400" smtClean="0">
                <a:solidFill>
                  <a:schemeClr val="tx1"/>
                </a:solidFill>
                <a:latin typeface="Arial" charset="0"/>
              </a:rPr>
              <a:t>-</a:t>
            </a:r>
          </a:p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uk-UA" sz="3200" smtClean="0">
                <a:solidFill>
                  <a:schemeClr val="tx1"/>
                </a:solidFill>
                <a:latin typeface="Calibri" pitchFamily="34" charset="0"/>
              </a:rPr>
              <a:t>Підвищує рівень практичних навичок і вмінь перекладу та вільного володіння лексичним матеріалом сучасних міжнародних номенклатур в процесі засвоєння професійних дисциплін, опрацюванні фахової літератури, здійсненні професійної діяльності. </a:t>
            </a:r>
            <a:endParaRPr lang="uk-UA" sz="32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endParaRPr lang="uk-UA" sz="320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5364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5975" y="4084638"/>
            <a:ext cx="5037138" cy="2449512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439738"/>
            <a:ext cx="4837112" cy="23272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140450" y="423863"/>
            <a:ext cx="5848350" cy="561816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Лексичний, граматичний  матеріал,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о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сновні моделі термінів та номенклатурних найменувань: </a:t>
            </a:r>
          </a:p>
          <a:p>
            <a:pPr eaLnBrk="1" hangingPunct="1">
              <a:buFontTx/>
              <a:buChar char="-"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клінічної термінології (переклад багатослівних термінів, назв синдромів на симптомів, клінічних діагнозів основних розділів медицини, спеціальних медичних висловів; структурний та лексико-семантичний аналіз та конструювання термінів-композитів); </a:t>
            </a:r>
          </a:p>
          <a:p>
            <a:pPr eaLnBrk="1" hangingPunct="1">
              <a:buFontTx/>
              <a:buChar char="-"/>
            </a:pP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фармацевтичної термінології (граматичне оформлення фармацевтичних термінів, назв лікарських засобів на частотні відрізки, рекомендовані ВООЗ для міжнародних непатентованих назв (INN); номенклатура лікарських форм та оформлення їх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за 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заданим складом, в тому числі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 </a:t>
            </a:r>
            <a:r>
              <a:rPr lang="uk-UA" sz="2000" smtClean="0">
                <a:solidFill>
                  <a:srgbClr val="262626"/>
                </a:solidFill>
                <a:latin typeface="Arial" charset="0"/>
              </a:rPr>
              <a:t>в </a:t>
            </a:r>
            <a:r>
              <a:rPr lang="ru-RU" sz="2000" smtClean="0">
                <a:solidFill>
                  <a:srgbClr val="262626"/>
                </a:solidFill>
                <a:latin typeface="Arial" charset="0"/>
              </a:rPr>
              <a:t>рецептах).</a:t>
            </a:r>
            <a:r>
              <a:rPr lang="ru-RU" sz="2000" smtClean="0">
                <a:solidFill>
                  <a:srgbClr val="262626"/>
                </a:solidFill>
                <a:latin typeface="Calibri" pitchFamily="34" charset="0"/>
              </a:rPr>
              <a:t> </a:t>
            </a:r>
            <a:endParaRPr lang="en-US" sz="2000" smtClean="0">
              <a:solidFill>
                <a:srgbClr val="262626"/>
              </a:solidFill>
              <a:latin typeface="Calibri" pitchFamily="34" charset="0"/>
            </a:endParaRPr>
          </a:p>
        </p:txBody>
      </p:sp>
      <p:pic>
        <p:nvPicPr>
          <p:cNvPr id="16387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3349625"/>
            <a:ext cx="4899025" cy="27336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69900"/>
            <a:ext cx="4879975" cy="297656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024563" y="239713"/>
            <a:ext cx="5545137" cy="6022975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Calibri" pitchFamily="34" charset="0"/>
              </a:rPr>
              <a:t>вільно перекладати та конструювати медичні терміни сучасних міжнародних номенклатур, клінічні діагнози різних галузей медицини; </a:t>
            </a:r>
          </a:p>
          <a:p>
            <a:pPr eaLnBrk="1" hangingPunct="1"/>
            <a:r>
              <a:rPr lang="uk-UA" sz="2400" smtClean="0">
                <a:latin typeface="Calibri" pitchFamily="34" charset="0"/>
              </a:rPr>
              <a:t>вести пошук, опрацьовувати і аналізувати фахову літературу та бази даних інших джерел;</a:t>
            </a:r>
          </a:p>
          <a:p>
            <a:pPr eaLnBrk="1" hangingPunct="1"/>
            <a:r>
              <a:rPr lang="uk-UA" sz="2400" smtClean="0">
                <a:latin typeface="Calibri" pitchFamily="34" charset="0"/>
              </a:rPr>
              <a:t>коректно</a:t>
            </a:r>
            <a:r>
              <a:rPr lang="uk-UA" sz="2400" b="1" i="1" smtClean="0">
                <a:latin typeface="Calibri" pitchFamily="34" charset="0"/>
              </a:rPr>
              <a:t> </a:t>
            </a:r>
            <a:r>
              <a:rPr lang="uk-UA" sz="2400" smtClean="0">
                <a:latin typeface="Calibri" pitchFamily="34" charset="0"/>
              </a:rPr>
              <a:t>застосовувати  усно і письмово необхідну інформацію у здійсненні професійної діяльності;</a:t>
            </a:r>
          </a:p>
          <a:p>
            <a:pPr eaLnBrk="1" hangingPunct="1"/>
            <a:r>
              <a:rPr lang="uk-UA" sz="2400" smtClean="0">
                <a:latin typeface="Calibri" pitchFamily="34" charset="0"/>
              </a:rPr>
              <a:t>з</a:t>
            </a:r>
            <a:r>
              <a:rPr lang="ru-RU" sz="2400" smtClean="0">
                <a:latin typeface="Calibri" pitchFamily="34" charset="0"/>
              </a:rPr>
              <a:t>розуміло і однозначно доносити власні знання, висновки та аргументацію з проблем охорони здоров’я та дотичних питань до фахівців і нефахівців</a:t>
            </a:r>
            <a:r>
              <a:rPr lang="uk-UA" sz="2400" smtClean="0">
                <a:latin typeface="Calibri" pitchFamily="34" charset="0"/>
              </a:rPr>
              <a:t>, у роботі в команді.</a:t>
            </a:r>
          </a:p>
        </p:txBody>
      </p:sp>
      <p:pic>
        <p:nvPicPr>
          <p:cNvPr id="17411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63" y="3614738"/>
            <a:ext cx="4899025" cy="27368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  <a:endParaRPr lang="en-US" sz="29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1920875"/>
            <a:ext cx="4816475" cy="2300288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заняття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Консультації</a:t>
            </a:r>
            <a:endParaRPr lang="en-US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  <p:pic>
        <p:nvPicPr>
          <p:cNvPr id="18437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7588" y="4160838"/>
            <a:ext cx="4973637" cy="214788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  <a:endParaRPr lang="en-US" sz="29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146175" y="4068763"/>
            <a:ext cx="5370513" cy="1589087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3200" smtClean="0">
                <a:latin typeface="Calibri" pitchFamily="34" charset="0"/>
                <a:cs typeface="Calibri" pitchFamily="34" charset="0"/>
              </a:rPr>
              <a:t>Ст. викладач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eaLnBrk="1" hangingPunct="1">
              <a:buFont typeface="Arial" charset="0"/>
              <a:buNone/>
            </a:pPr>
            <a:r>
              <a:rPr lang="ru-RU" sz="3200" smtClean="0">
                <a:latin typeface="Calibri" pitchFamily="34" charset="0"/>
                <a:cs typeface="Calibri" pitchFamily="34" charset="0"/>
              </a:rPr>
              <a:t>МИХАЙЛЮК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3200" smtClean="0">
                <a:latin typeface="Calibri" pitchFamily="34" charset="0"/>
                <a:cs typeface="Calibri" pitchFamily="34" charset="0"/>
              </a:rPr>
              <a:t>Галина Тадеївна</a:t>
            </a:r>
            <a:r>
              <a:rPr lang="ru-RU" sz="2800" smtClean="0"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1165225" y="4191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1166813" y="1889125"/>
            <a:ext cx="4841875" cy="1963738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2800">
                <a:latin typeface="Calibri" pitchFamily="34" charset="0"/>
              </a:rPr>
              <a:t>Завідувач кафедри, </a:t>
            </a:r>
          </a:p>
          <a:p>
            <a:pPr algn="ctr" defTabSz="914400">
              <a:lnSpc>
                <a:spcPct val="90000"/>
              </a:lnSpc>
            </a:pPr>
            <a:r>
              <a:rPr lang="uk-UA" sz="2800">
                <a:latin typeface="Calibri" pitchFamily="34" charset="0"/>
              </a:rPr>
              <a:t>канд. пед. наук, доцент ТИХОЛАЗ  Софія Іванівна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8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8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</a:t>
            </a:r>
            <a:r>
              <a:rPr lang="en-US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Пирогова, 56</a:t>
            </a:r>
          </a:p>
          <a:p>
            <a:r>
              <a:rPr lang="uk-UA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латинської мови та медичної термінології </a:t>
            </a:r>
          </a:p>
          <a:p>
            <a:endParaRPr lang="uk-UA" sz="28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8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latmova@vnmu.edu.ua</a:t>
            </a:r>
            <a:endParaRPr lang="uk-UA" sz="28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204</TotalTime>
  <Words>355</Words>
  <Application>Microsoft Office PowerPoint</Application>
  <PresentationFormat>Произвольный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Gill Sans MT</vt:lpstr>
      <vt:lpstr>Calibri</vt:lpstr>
      <vt:lpstr>Corbel</vt:lpstr>
      <vt:lpstr>Parcel</vt:lpstr>
      <vt:lpstr>Parcel</vt:lpstr>
      <vt:lpstr>Parcel</vt:lpstr>
      <vt:lpstr>ВК 3.11. СУЧАСНА МЕДИЧНА ЛАТИНА  (практико-орієнтований курс)</vt:lpstr>
      <vt:lpstr>ПАСПОРТ ОСВІТНЬОГО КОМПОНЕНТА   ВК 3.11 «СУЧАСНА МЕДИЧНА ЛАТИНА  (практико-орієнтований курс» 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</cp:revision>
  <dcterms:created xsi:type="dcterms:W3CDTF">2026-04-08T10:22:59Z</dcterms:created>
  <dcterms:modified xsi:type="dcterms:W3CDTF">2026-05-26T13:49:43Z</dcterms:modified>
</cp:coreProperties>
</file>