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67" r:id="rId5"/>
    <p:sldId id="265" r:id="rId6"/>
    <p:sldId id="266" r:id="rId7"/>
    <p:sldId id="268" r:id="rId8"/>
    <p:sldId id="259" r:id="rId9"/>
    <p:sldId id="260" r:id="rId10"/>
    <p:sldId id="261" r:id="rId11"/>
    <p:sldId id="269" r:id="rId12"/>
    <p:sldId id="263"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70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06.05.2021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06.05.2021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06.05.2021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06.05.2021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4.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p:spPr>
        <p:style>
          <a:lnRef idx="1">
            <a:schemeClr val="dk1"/>
          </a:lnRef>
          <a:fillRef idx="2">
            <a:schemeClr val="dk1"/>
          </a:fillRef>
          <a:effectRef idx="1">
            <a:schemeClr val="dk1"/>
          </a:effectRef>
          <a:fontRef idx="minor">
            <a:schemeClr val="dk1"/>
          </a:fontRef>
        </p:style>
        <p:txBody>
          <a:bodyPr>
            <a:normAutofit/>
          </a:bodyPr>
          <a:lstStyle/>
          <a:p>
            <a:r>
              <a:rPr lang="de-DE" sz="5400" b="1" i="1" dirty="0" err="1">
                <a:solidFill>
                  <a:srgbClr val="002060"/>
                </a:solidFill>
              </a:rPr>
              <a:t>Good</a:t>
            </a:r>
            <a:r>
              <a:rPr lang="de-DE" sz="5400" b="1" i="1" dirty="0">
                <a:solidFill>
                  <a:srgbClr val="002060"/>
                </a:solidFill>
              </a:rPr>
              <a:t> </a:t>
            </a:r>
            <a:r>
              <a:rPr lang="en-US" sz="5400" b="1" i="1" dirty="0" err="1" smtClean="0">
                <a:solidFill>
                  <a:srgbClr val="002060"/>
                </a:solidFill>
              </a:rPr>
              <a:t>P</a:t>
            </a:r>
            <a:r>
              <a:rPr lang="de-DE" sz="5400" b="1" i="1" dirty="0" err="1" smtClean="0">
                <a:solidFill>
                  <a:srgbClr val="002060"/>
                </a:solidFill>
              </a:rPr>
              <a:t>ractices</a:t>
            </a:r>
            <a:r>
              <a:rPr lang="de-DE" sz="5400" b="1" i="1" dirty="0" smtClean="0">
                <a:solidFill>
                  <a:srgbClr val="002060"/>
                </a:solidFill>
              </a:rPr>
              <a:t> </a:t>
            </a:r>
            <a:r>
              <a:rPr lang="de-DE" sz="5400" b="1" i="1" dirty="0">
                <a:solidFill>
                  <a:srgbClr val="002060"/>
                </a:solidFill>
              </a:rPr>
              <a:t>in </a:t>
            </a:r>
            <a:r>
              <a:rPr lang="de-DE" sz="5400" b="1" i="1" dirty="0" err="1" smtClean="0">
                <a:solidFill>
                  <a:srgbClr val="002060"/>
                </a:solidFill>
              </a:rPr>
              <a:t>Pharmacy</a:t>
            </a:r>
            <a:r>
              <a:rPr lang="uk-UA" sz="5400" b="1" i="1" dirty="0" smtClean="0">
                <a:solidFill>
                  <a:srgbClr val="002060"/>
                </a:solidFill>
              </a:rPr>
              <a:t/>
            </a:r>
            <a:br>
              <a:rPr lang="uk-UA" sz="5400" b="1" i="1" dirty="0" smtClean="0">
                <a:solidFill>
                  <a:srgbClr val="002060"/>
                </a:solidFill>
              </a:rPr>
            </a:br>
            <a:r>
              <a:rPr lang="de-DE" sz="2000" b="1" i="1" dirty="0">
                <a:solidFill>
                  <a:srgbClr val="002060"/>
                </a:solidFill>
              </a:rPr>
              <a:t>DEPARTMENT OF PHARMACEUTICAL CHEMISTRY</a:t>
            </a:r>
            <a:r>
              <a:rPr lang="uk-UA" sz="2000" b="1" i="1" dirty="0" smtClean="0">
                <a:solidFill>
                  <a:srgbClr val="002060"/>
                </a:solidFill>
              </a:rPr>
              <a:t/>
            </a:r>
            <a:br>
              <a:rPr lang="uk-UA" sz="2000" b="1" i="1" dirty="0" smtClean="0">
                <a:solidFill>
                  <a:srgbClr val="002060"/>
                </a:solidFill>
              </a:rPr>
            </a:br>
            <a:r>
              <a:rPr lang="de-DE" sz="2400" b="1" i="1" dirty="0">
                <a:solidFill>
                  <a:srgbClr val="002060"/>
                </a:solidFill>
              </a:rPr>
              <a:t>https://vnmu.edu.ua/en/department/department/8</a:t>
            </a:r>
            <a:endParaRPr lang="ru-RU" sz="2400" b="1" i="1" dirty="0">
              <a:solidFill>
                <a:srgbClr val="002060"/>
              </a:solidFill>
            </a:endParaRPr>
          </a:p>
        </p:txBody>
      </p:sp>
    </p:spTree>
    <p:extLst>
      <p:ext uri="{BB962C8B-B14F-4D97-AF65-F5344CB8AC3E}">
        <p14:creationId xmlns:p14="http://schemas.microsoft.com/office/powerpoint/2010/main" val="743121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71" y="0"/>
            <a:ext cx="9144000" cy="6858000"/>
          </a:xfrm>
        </p:spPr>
        <p:style>
          <a:lnRef idx="1">
            <a:schemeClr val="dk1"/>
          </a:lnRef>
          <a:fillRef idx="2">
            <a:schemeClr val="dk1"/>
          </a:fillRef>
          <a:effectRef idx="1">
            <a:schemeClr val="dk1"/>
          </a:effectRef>
          <a:fontRef idx="minor">
            <a:schemeClr val="dk1"/>
          </a:fontRef>
        </p:style>
        <p:txBody>
          <a:bodyPr>
            <a:noAutofit/>
          </a:bodyPr>
          <a:lstStyle/>
          <a:p>
            <a:r>
              <a:rPr lang="en-US" sz="2400" b="1" u="sng" dirty="0" smtClean="0">
                <a:solidFill>
                  <a:srgbClr val="002060"/>
                </a:solidFill>
                <a:effectLst>
                  <a:outerShdw blurRad="38100" dist="38100" dir="2700000" algn="tl">
                    <a:srgbClr val="000000">
                      <a:alpha val="43137"/>
                    </a:srgbClr>
                  </a:outerShdw>
                </a:effectLst>
              </a:rPr>
              <a:t>Annotation.</a:t>
            </a:r>
            <a:r>
              <a:rPr lang="en-US" sz="2400" dirty="0" smtClean="0">
                <a:solidFill>
                  <a:srgbClr val="002060"/>
                </a:solidFill>
                <a:effectLst>
                  <a:outerShdw blurRad="38100" dist="38100" dir="2700000" algn="tl">
                    <a:srgbClr val="000000">
                      <a:alpha val="43137"/>
                    </a:srgbClr>
                  </a:outerShdw>
                </a:effectLst>
              </a:rPr>
              <a:t> </a:t>
            </a:r>
            <a:r>
              <a:rPr lang="en-US" sz="2400" dirty="0">
                <a:solidFill>
                  <a:srgbClr val="002060"/>
                </a:solidFill>
                <a:effectLst>
                  <a:outerShdw blurRad="38100" dist="38100" dir="2700000" algn="tl">
                    <a:srgbClr val="000000">
                      <a:alpha val="43137"/>
                    </a:srgbClr>
                  </a:outerShdw>
                </a:effectLst>
              </a:rPr>
              <a:t>The modern concept of pharmaceutical education is based on the principle of expanding the scope of scientific and practical knowledge of a pharmaceutical specialist, taking into account the multifaceted pharmaceutical activities (development, production, storage of drugs, wholesale and retail drugs) and its close connection with preclinical studies and clinical trials. drugs, pharmacovigilance. Reflecting different aspects of a single concept of quality, efficacy and safety of a medicinal product, the standards of good practice are closely linked; they are based on a comprehensive consideration and prevention of those factors that can adversely affect the quality of the drug at any stage of the life cycle.</a:t>
            </a:r>
            <a:endParaRPr lang="ru-RU" sz="2600" dirty="0">
              <a:solidFill>
                <a:srgbClr val="002060"/>
              </a:solidFill>
            </a:endParaRPr>
          </a:p>
        </p:txBody>
      </p:sp>
    </p:spTree>
    <p:extLst>
      <p:ext uri="{BB962C8B-B14F-4D97-AF65-F5344CB8AC3E}">
        <p14:creationId xmlns:p14="http://schemas.microsoft.com/office/powerpoint/2010/main" val="75378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132856"/>
          </a:xfrm>
        </p:spPr>
        <p:style>
          <a:lnRef idx="1">
            <a:schemeClr val="dk1"/>
          </a:lnRef>
          <a:fillRef idx="2">
            <a:schemeClr val="dk1"/>
          </a:fillRef>
          <a:effectRef idx="1">
            <a:schemeClr val="dk1"/>
          </a:effectRef>
          <a:fontRef idx="minor">
            <a:schemeClr val="dk1"/>
          </a:fontRef>
        </p:style>
        <p:txBody>
          <a:bodyPr>
            <a:normAutofit fontScale="90000"/>
          </a:bodyPr>
          <a:lstStyle/>
          <a:p>
            <a:r>
              <a:rPr lang="uk-UA" sz="3100" dirty="0">
                <a:solidFill>
                  <a:srgbClr val="002060"/>
                </a:solidFill>
              </a:rPr>
              <a:t/>
            </a:r>
            <a:br>
              <a:rPr lang="uk-UA" sz="3100" dirty="0">
                <a:solidFill>
                  <a:srgbClr val="002060"/>
                </a:solidFill>
              </a:rPr>
            </a:br>
            <a:r>
              <a:rPr lang="uk-UA" sz="3100" dirty="0" smtClean="0">
                <a:solidFill>
                  <a:srgbClr val="002060"/>
                </a:solidFill>
              </a:rPr>
              <a:t>«</a:t>
            </a:r>
            <a:r>
              <a:rPr lang="en-US" sz="3100" dirty="0" err="1" smtClean="0">
                <a:solidFill>
                  <a:srgbClr val="002060"/>
                </a:solidFill>
              </a:rPr>
              <a:t>Sperco</a:t>
            </a:r>
            <a:r>
              <a:rPr lang="en-US" sz="3100" dirty="0" smtClean="0">
                <a:solidFill>
                  <a:srgbClr val="002060"/>
                </a:solidFill>
              </a:rPr>
              <a:t> Ukraine</a:t>
            </a:r>
            <a:r>
              <a:rPr lang="uk-UA" sz="3100" dirty="0" smtClean="0">
                <a:solidFill>
                  <a:srgbClr val="002060"/>
                </a:solidFill>
              </a:rPr>
              <a:t>»</a:t>
            </a:r>
            <a:r>
              <a:rPr lang="uk-UA" sz="3100" dirty="0" smtClean="0">
                <a:solidFill>
                  <a:srgbClr val="002060"/>
                </a:solidFill>
              </a:rPr>
              <a:t/>
            </a:r>
            <a:br>
              <a:rPr lang="uk-UA" sz="3100" dirty="0" smtClean="0">
                <a:solidFill>
                  <a:srgbClr val="002060"/>
                </a:solidFill>
              </a:rPr>
            </a:br>
            <a:r>
              <a:rPr lang="de-DE" sz="3100" dirty="0" smtClean="0">
                <a:solidFill>
                  <a:srgbClr val="002060"/>
                </a:solidFill>
              </a:rPr>
              <a:t>LAL-</a:t>
            </a:r>
            <a:r>
              <a:rPr lang="de-DE" sz="3100" dirty="0" err="1" smtClean="0">
                <a:solidFill>
                  <a:srgbClr val="002060"/>
                </a:solidFill>
              </a:rPr>
              <a:t>Lysate</a:t>
            </a:r>
            <a:r>
              <a:rPr lang="de-DE" sz="3100" dirty="0" smtClean="0">
                <a:solidFill>
                  <a:srgbClr val="002060"/>
                </a:solidFill>
              </a:rPr>
              <a:t> </a:t>
            </a:r>
            <a:r>
              <a:rPr lang="de-DE" sz="3100" dirty="0" err="1">
                <a:solidFill>
                  <a:srgbClr val="002060"/>
                </a:solidFill>
              </a:rPr>
              <a:t>Amebocute</a:t>
            </a:r>
            <a:r>
              <a:rPr lang="de-DE" sz="3100" dirty="0">
                <a:solidFill>
                  <a:srgbClr val="002060"/>
                </a:solidFill>
              </a:rPr>
              <a:t> </a:t>
            </a:r>
            <a:r>
              <a:rPr lang="de-DE" sz="3100" dirty="0" err="1" smtClean="0">
                <a:solidFill>
                  <a:srgbClr val="002060"/>
                </a:solidFill>
              </a:rPr>
              <a:t>Lumilus</a:t>
            </a:r>
            <a:r>
              <a:rPr lang="uk-UA" sz="3100" dirty="0" smtClean="0">
                <a:solidFill>
                  <a:srgbClr val="002060"/>
                </a:solidFill>
              </a:rPr>
              <a:t> TEST</a:t>
            </a:r>
            <a:r>
              <a:rPr lang="de-DE" sz="3100" dirty="0">
                <a:solidFill>
                  <a:srgbClr val="002060"/>
                </a:solidFill>
              </a:rPr>
              <a:t/>
            </a:r>
            <a:br>
              <a:rPr lang="de-DE" sz="3100" dirty="0">
                <a:solidFill>
                  <a:srgbClr val="002060"/>
                </a:solidFill>
              </a:rPr>
            </a:br>
            <a:r>
              <a:rPr lang="ru-RU" sz="2800" dirty="0"/>
              <a:t/>
            </a:r>
            <a:br>
              <a:rPr lang="ru-RU" sz="2800" dirty="0"/>
            </a:br>
            <a:endParaRPr lang="ru-RU" sz="2800" dirty="0"/>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6540" y="2132856"/>
            <a:ext cx="4499992" cy="4725144"/>
          </a:xfrm>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499992" y="2132856"/>
            <a:ext cx="4644008" cy="4725144"/>
          </a:xfrm>
        </p:spPr>
      </p:pic>
    </p:spTree>
    <p:extLst>
      <p:ext uri="{BB962C8B-B14F-4D97-AF65-F5344CB8AC3E}">
        <p14:creationId xmlns:p14="http://schemas.microsoft.com/office/powerpoint/2010/main" val="3199153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7060" y="3573016"/>
            <a:ext cx="2771594" cy="3096344"/>
          </a:xfrm>
        </p:spPr>
      </p:pic>
      <p:pic>
        <p:nvPicPr>
          <p:cNvPr id="6" name="Объект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300192" y="4437112"/>
            <a:ext cx="2622798" cy="2255441"/>
          </a:xfrm>
        </p:spPr>
      </p:pic>
      <p:pic>
        <p:nvPicPr>
          <p:cNvPr id="3074" name="Picture 2" descr="C:\Users\user\Downloads\Без названия.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8338" y="23695"/>
            <a:ext cx="5267325" cy="1007417"/>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67050" y="3469643"/>
            <a:ext cx="3009900" cy="3009900"/>
          </a:xfrm>
          <a:prstGeom prst="rect">
            <a:avLst/>
          </a:prstGeom>
        </p:spPr>
      </p:pic>
      <p:pic>
        <p:nvPicPr>
          <p:cNvPr id="8" name="Рисунок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19872" y="1031112"/>
            <a:ext cx="2448272" cy="2438531"/>
          </a:xfrm>
          <a:prstGeom prst="rect">
            <a:avLst/>
          </a:prstGeom>
        </p:spPr>
      </p:pic>
      <p:pic>
        <p:nvPicPr>
          <p:cNvPr id="9" name="Рисунок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8144" y="1052736"/>
            <a:ext cx="3344416" cy="3486150"/>
          </a:xfrm>
          <a:prstGeom prst="rect">
            <a:avLst/>
          </a:prstGeom>
        </p:spPr>
      </p:pic>
      <p:pic>
        <p:nvPicPr>
          <p:cNvPr id="3075" name="Picture 3" descr="C:\Users\user\Downloads\ormaks-kapsulyi-250-mg-6-shtuk-sperko-ukraina-mobile-400x400-fcf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2920" y="1054612"/>
            <a:ext cx="2532896" cy="2532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8748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636912"/>
          </a:xfrm>
        </p:spPr>
        <p:style>
          <a:lnRef idx="1">
            <a:schemeClr val="dk1"/>
          </a:lnRef>
          <a:fillRef idx="2">
            <a:schemeClr val="dk1"/>
          </a:fillRef>
          <a:effectRef idx="1">
            <a:schemeClr val="dk1"/>
          </a:effectRef>
          <a:fontRef idx="minor">
            <a:schemeClr val="dk1"/>
          </a:fontRef>
        </p:style>
        <p:txBody>
          <a:bodyPr>
            <a:normAutofit/>
          </a:bodyPr>
          <a:lstStyle/>
          <a:p>
            <a:r>
              <a:rPr lang="en-US" sz="3100" dirty="0">
                <a:solidFill>
                  <a:srgbClr val="002060"/>
                </a:solidFill>
              </a:rPr>
              <a:t>PRIVATE JOINT STOCK COMPANY "</a:t>
            </a:r>
            <a:r>
              <a:rPr lang="en-US" sz="3100" dirty="0" smtClean="0">
                <a:solidFill>
                  <a:srgbClr val="002060"/>
                </a:solidFill>
              </a:rPr>
              <a:t>INFUSION«</a:t>
            </a:r>
            <a:r>
              <a:rPr lang="uk-UA" sz="3100" dirty="0" smtClean="0">
                <a:solidFill>
                  <a:srgbClr val="002060"/>
                </a:solidFill>
              </a:rPr>
              <a:t/>
            </a:r>
            <a:br>
              <a:rPr lang="uk-UA" sz="3100" dirty="0" smtClean="0">
                <a:solidFill>
                  <a:srgbClr val="002060"/>
                </a:solidFill>
              </a:rPr>
            </a:br>
            <a:r>
              <a:rPr lang="en-US" sz="3100" dirty="0" smtClean="0">
                <a:solidFill>
                  <a:srgbClr val="002060"/>
                </a:solidFill>
              </a:rPr>
              <a:t>Test </a:t>
            </a:r>
            <a:r>
              <a:rPr lang="en-US" sz="3100" dirty="0">
                <a:solidFill>
                  <a:srgbClr val="002060"/>
                </a:solidFill>
              </a:rPr>
              <a:t>for pyrogens (Triple thermometry (after 1 hour) of rabbits after injection of the drug)</a:t>
            </a:r>
            <a:endParaRPr lang="ru-RU" dirty="0"/>
          </a:p>
        </p:txBody>
      </p:sp>
      <p:pic>
        <p:nvPicPr>
          <p:cNvPr id="102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0" y="2636913"/>
            <a:ext cx="4572000" cy="4221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572000" y="2636912"/>
            <a:ext cx="4572000" cy="4221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3696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92696"/>
          </a:xfrm>
        </p:spPr>
        <p:style>
          <a:lnRef idx="1">
            <a:schemeClr val="dk1"/>
          </a:lnRef>
          <a:fillRef idx="2">
            <a:schemeClr val="dk1"/>
          </a:fillRef>
          <a:effectRef idx="1">
            <a:schemeClr val="dk1"/>
          </a:effectRef>
          <a:fontRef idx="minor">
            <a:schemeClr val="dk1"/>
          </a:fontRef>
        </p:style>
        <p:txBody>
          <a:bodyPr>
            <a:normAutofit/>
          </a:bodyPr>
          <a:lstStyle/>
          <a:p>
            <a:pPr algn="l"/>
            <a:r>
              <a:rPr lang="en-US" sz="2200" b="1" dirty="0">
                <a:solidFill>
                  <a:srgbClr val="002060"/>
                </a:solidFill>
                <a:effectLst>
                  <a:outerShdw blurRad="38100" dist="38100" dir="2700000" algn="tl">
                    <a:srgbClr val="000000">
                      <a:alpha val="43137"/>
                    </a:srgbClr>
                  </a:outerShdw>
                </a:effectLst>
              </a:rPr>
              <a:t>Testing of drugs for sterility: </a:t>
            </a:r>
            <a:r>
              <a:rPr lang="uk-UA" sz="2200" b="1" dirty="0" smtClean="0">
                <a:solidFill>
                  <a:srgbClr val="002060"/>
                </a:solidFill>
                <a:effectLst>
                  <a:outerShdw blurRad="38100" dist="38100" dir="2700000" algn="tl">
                    <a:srgbClr val="000000">
                      <a:alpha val="43137"/>
                    </a:srgbClr>
                  </a:outerShdw>
                </a:effectLst>
              </a:rPr>
              <a:t>                   </a:t>
            </a:r>
            <a:r>
              <a:rPr lang="en-US" sz="2200" b="1" dirty="0" smtClean="0">
                <a:solidFill>
                  <a:srgbClr val="002060"/>
                </a:solidFill>
                <a:effectLst>
                  <a:outerShdw blurRad="38100" dist="38100" dir="2700000" algn="tl">
                    <a:srgbClr val="000000">
                      <a:alpha val="43137"/>
                    </a:srgbClr>
                  </a:outerShdw>
                </a:effectLst>
              </a:rPr>
              <a:t>Methods </a:t>
            </a:r>
            <a:r>
              <a:rPr lang="en-US" sz="2200" b="1" dirty="0">
                <a:solidFill>
                  <a:srgbClr val="002060"/>
                </a:solidFill>
                <a:effectLst>
                  <a:outerShdw blurRad="38100" dist="38100" dir="2700000" algn="tl">
                    <a:srgbClr val="000000">
                      <a:alpha val="43137"/>
                    </a:srgbClr>
                  </a:outerShdw>
                </a:effectLst>
              </a:rPr>
              <a:t>of measurement and testing:</a:t>
            </a:r>
            <a:endParaRPr lang="ru-RU" sz="2200" b="1" dirty="0">
              <a:solidFill>
                <a:srgbClr val="002060"/>
              </a:solidFill>
              <a:effectLst>
                <a:outerShdw blurRad="38100" dist="38100" dir="2700000" algn="tl">
                  <a:srgbClr val="000000">
                    <a:alpha val="43137"/>
                  </a:srgbClr>
                </a:outerShdw>
              </a:effectLst>
            </a:endParaRPr>
          </a:p>
        </p:txBody>
      </p:sp>
      <p:pic>
        <p:nvPicPr>
          <p:cNvPr id="2051" name="Picture 3"/>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868505" y="692696"/>
            <a:ext cx="4275495" cy="3021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8505" y="3664998"/>
            <a:ext cx="4275495" cy="3193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1" y="665215"/>
            <a:ext cx="4868504" cy="3028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664998"/>
            <a:ext cx="4868505" cy="3193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6185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3" name="Picture 7" descr="G:\ПРЕЗЕТАЦІЇ НА 2021-2022\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6792"/>
            <a:ext cx="2987824" cy="229418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G:\ПРЕЗЕТАЦІЇ НА 2021-2022\images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50980"/>
            <a:ext cx="2987824" cy="2530348"/>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descr="G:\ПРЕЗЕТАЦІЇ НА 2021-2022\images (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127" y="1757982"/>
            <a:ext cx="3312368" cy="2967161"/>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C:\Users\user\Downloads\4820039751034-82516-small-300x300-e57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9060" y="4149080"/>
            <a:ext cx="2708920" cy="2708920"/>
          </a:xfrm>
          <a:prstGeom prst="rect">
            <a:avLst/>
          </a:prstGeom>
          <a:noFill/>
          <a:extLst>
            <a:ext uri="{909E8E84-426E-40DD-AFC4-6F175D3DCCD1}">
              <a14:hiddenFill xmlns:a14="http://schemas.microsoft.com/office/drawing/2010/main">
                <a:solidFill>
                  <a:srgbClr val="FFFFFF"/>
                </a:solidFill>
              </a14:hiddenFill>
            </a:ext>
          </a:extLst>
        </p:spPr>
      </p:pic>
      <p:pic>
        <p:nvPicPr>
          <p:cNvPr id="4109" name="Picture 13" descr="C:\Users\user\Downloads\216627-62982-small-300x300-652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87810" y="1560619"/>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286000" y="476672"/>
            <a:ext cx="4572000" cy="769441"/>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ctr"/>
            <a:r>
              <a:rPr lang="en-US" sz="4400" dirty="0" smtClean="0">
                <a:solidFill>
                  <a:srgbClr val="002060"/>
                </a:solidFill>
                <a:effectLst>
                  <a:outerShdw blurRad="38100" dist="38100" dir="2700000" algn="tl">
                    <a:srgbClr val="000000">
                      <a:alpha val="43137"/>
                    </a:srgbClr>
                  </a:outerShdw>
                </a:effectLst>
              </a:rPr>
              <a:t>INFUSION</a:t>
            </a:r>
            <a:endParaRPr lang="ru-RU" sz="4400"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83019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3645024"/>
          </a:xfrm>
        </p:spPr>
        <p:style>
          <a:lnRef idx="1">
            <a:schemeClr val="dk1"/>
          </a:lnRef>
          <a:fillRef idx="2">
            <a:schemeClr val="dk1"/>
          </a:fillRef>
          <a:effectRef idx="1">
            <a:schemeClr val="dk1"/>
          </a:effectRef>
          <a:fontRef idx="minor">
            <a:schemeClr val="dk1"/>
          </a:fontRef>
        </p:style>
        <p:txBody>
          <a:bodyPr>
            <a:noAutofit/>
          </a:bodyPr>
          <a:lstStyle/>
          <a:p>
            <a:r>
              <a:rPr lang="uk-UA" sz="2800" b="1" dirty="0" smtClean="0"/>
              <a:t/>
            </a:r>
            <a:br>
              <a:rPr lang="uk-UA" sz="2800" b="1" dirty="0" smtClean="0"/>
            </a:br>
            <a:r>
              <a:rPr lang="en-US" sz="2800" b="1" u="sng" dirty="0">
                <a:solidFill>
                  <a:srgbClr val="002060"/>
                </a:solidFill>
                <a:effectLst>
                  <a:outerShdw blurRad="38100" dist="38100" dir="2700000" algn="tl">
                    <a:srgbClr val="000000">
                      <a:alpha val="43137"/>
                    </a:srgbClr>
                  </a:outerShdw>
                </a:effectLst>
              </a:rPr>
              <a:t>The purpose of the discipline: </a:t>
            </a:r>
            <a:r>
              <a:rPr lang="en-US" sz="2800" dirty="0">
                <a:solidFill>
                  <a:srgbClr val="002060"/>
                </a:solidFill>
              </a:rPr>
              <a:t>to provide future professionals with a set of knowledge and skills on the general principles and basic methods of ISO quality management and good practices in pharmacy; to provide systematic knowledge on quality control of medicines taking into account the current stage of development of the pharmaceutical industry; to acquaint future specialists with the legislative and regulatory documentation that regulates the quality of medicines</a:t>
            </a:r>
            <a:r>
              <a:rPr lang="en-US" sz="2800" dirty="0" smtClean="0">
                <a:solidFill>
                  <a:srgbClr val="002060"/>
                </a:solidFill>
              </a:rPr>
              <a:t>.</a:t>
            </a:r>
            <a:br>
              <a:rPr lang="en-US" sz="2800" dirty="0" smtClean="0">
                <a:solidFill>
                  <a:srgbClr val="002060"/>
                </a:solidFill>
              </a:rPr>
            </a:br>
            <a:endParaRPr lang="ru-RU" sz="2400" dirty="0">
              <a:solidFill>
                <a:srgbClr val="002060"/>
              </a:solidFill>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07704" y="3645024"/>
            <a:ext cx="5040560" cy="3223529"/>
          </a:xfrm>
        </p:spPr>
      </p:pic>
    </p:spTree>
    <p:extLst>
      <p:ext uri="{BB962C8B-B14F-4D97-AF65-F5344CB8AC3E}">
        <p14:creationId xmlns:p14="http://schemas.microsoft.com/office/powerpoint/2010/main" val="4157285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420888"/>
          </a:xfrm>
        </p:spPr>
        <p:style>
          <a:lnRef idx="1">
            <a:schemeClr val="dk1"/>
          </a:lnRef>
          <a:fillRef idx="2">
            <a:schemeClr val="dk1"/>
          </a:fillRef>
          <a:effectRef idx="1">
            <a:schemeClr val="dk1"/>
          </a:effectRef>
          <a:fontRef idx="minor">
            <a:schemeClr val="dk1"/>
          </a:fontRef>
        </p:style>
        <p:txBody>
          <a:bodyPr>
            <a:normAutofit fontScale="90000"/>
          </a:bodyPr>
          <a:lstStyle/>
          <a:p>
            <a:r>
              <a:rPr lang="en-US" sz="2800" b="1" u="sng" dirty="0">
                <a:solidFill>
                  <a:srgbClr val="002060"/>
                </a:solidFill>
                <a:effectLst>
                  <a:outerShdw blurRad="38100" dist="38100" dir="2700000" algn="tl">
                    <a:srgbClr val="000000">
                      <a:alpha val="43137"/>
                    </a:srgbClr>
                  </a:outerShdw>
                </a:effectLst>
              </a:rPr>
              <a:t>The format of the discipline </a:t>
            </a:r>
            <a:r>
              <a:rPr lang="en-US" sz="2800" i="1" dirty="0">
                <a:solidFill>
                  <a:srgbClr val="002060"/>
                </a:solidFill>
              </a:rPr>
              <a:t>(lectures, practical classes and independent work of the student) </a:t>
            </a:r>
            <a:r>
              <a:rPr lang="en-US" sz="2800" dirty="0">
                <a:solidFill>
                  <a:srgbClr val="002060"/>
                </a:solidFill>
              </a:rPr>
              <a:t>contributes to the expansion of worldview, accumulation of knowledge and understanding of the internal work of pharmaceutical companies, laboratories, pharmacies, the State Medical </a:t>
            </a:r>
            <a:r>
              <a:rPr lang="en-US" sz="2800" dirty="0" smtClean="0">
                <a:solidFill>
                  <a:srgbClr val="002060"/>
                </a:solidFill>
              </a:rPr>
              <a:t>Service</a:t>
            </a:r>
            <a:endParaRPr lang="ru-RU" sz="2400" dirty="0">
              <a:solidFill>
                <a:srgbClr val="002060"/>
              </a:solidFill>
            </a:endParaRPr>
          </a:p>
        </p:txBody>
      </p:sp>
      <p:pic>
        <p:nvPicPr>
          <p:cNvPr id="1026" name="Picture 2" descr="C:\Users\user\Downloads\ä.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657" y="2852936"/>
            <a:ext cx="8950343"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477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908720"/>
          </a:xfrm>
        </p:spPr>
        <p:style>
          <a:lnRef idx="1">
            <a:schemeClr val="dk1"/>
          </a:lnRef>
          <a:fillRef idx="2">
            <a:schemeClr val="dk1"/>
          </a:fillRef>
          <a:effectRef idx="1">
            <a:schemeClr val="dk1"/>
          </a:effectRef>
          <a:fontRef idx="minor">
            <a:schemeClr val="dk1"/>
          </a:fontRef>
        </p:style>
        <p:txBody>
          <a:bodyPr>
            <a:normAutofit/>
          </a:bodyPr>
          <a:lstStyle/>
          <a:p>
            <a:r>
              <a:rPr lang="en-US" sz="2700" u="sng" dirty="0">
                <a:solidFill>
                  <a:srgbClr val="002060"/>
                </a:solidFill>
                <a:effectLst>
                  <a:outerShdw blurRad="38100" dist="38100" dir="2700000" algn="tl">
                    <a:srgbClr val="000000">
                      <a:alpha val="43137"/>
                    </a:srgbClr>
                  </a:outerShdw>
                </a:effectLst>
              </a:rPr>
              <a:t>Program learning </a:t>
            </a:r>
            <a:r>
              <a:rPr lang="en-US" sz="2700" u="sng" dirty="0" smtClean="0">
                <a:solidFill>
                  <a:srgbClr val="002060"/>
                </a:solidFill>
                <a:effectLst>
                  <a:outerShdw blurRad="38100" dist="38100" dir="2700000" algn="tl">
                    <a:srgbClr val="000000">
                      <a:alpha val="43137"/>
                    </a:srgbClr>
                  </a:outerShdw>
                </a:effectLst>
              </a:rPr>
              <a:t>results for </a:t>
            </a:r>
            <a:r>
              <a:rPr lang="en-US" sz="2700" u="sng" dirty="0">
                <a:solidFill>
                  <a:srgbClr val="002060"/>
                </a:solidFill>
                <a:effectLst>
                  <a:outerShdw blurRad="38100" dist="38100" dir="2700000" algn="tl">
                    <a:srgbClr val="000000">
                      <a:alpha val="43137"/>
                    </a:srgbClr>
                  </a:outerShdw>
                </a:effectLst>
              </a:rPr>
              <a:t>the discipline:</a:t>
            </a:r>
            <a:endParaRPr lang="ru-RU" b="1" dirty="0">
              <a:solidFill>
                <a:srgbClr val="002060"/>
              </a:solidFill>
            </a:endParaRPr>
          </a:p>
        </p:txBody>
      </p:sp>
      <p:sp>
        <p:nvSpPr>
          <p:cNvPr id="3" name="Объект 2"/>
          <p:cNvSpPr>
            <a:spLocks noGrp="1"/>
          </p:cNvSpPr>
          <p:nvPr>
            <p:ph idx="1"/>
          </p:nvPr>
        </p:nvSpPr>
        <p:spPr>
          <a:xfrm>
            <a:off x="0" y="908720"/>
            <a:ext cx="9144000" cy="5949280"/>
          </a:xfrm>
        </p:spPr>
        <p:style>
          <a:lnRef idx="1">
            <a:schemeClr val="dk1"/>
          </a:lnRef>
          <a:fillRef idx="2">
            <a:schemeClr val="dk1"/>
          </a:fillRef>
          <a:effectRef idx="1">
            <a:schemeClr val="dk1"/>
          </a:effectRef>
          <a:fontRef idx="minor">
            <a:schemeClr val="dk1"/>
          </a:fontRef>
        </p:style>
        <p:txBody>
          <a:bodyPr>
            <a:normAutofit fontScale="62500" lnSpcReduction="20000"/>
          </a:bodyPr>
          <a:lstStyle/>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Know the concept of good practices in pharmacy, their goals, procedures, tasks and requirements.</a:t>
            </a:r>
          </a:p>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Be able to apply in practice the knowledge of the requirements of regulatory documents governing the process of pharmaceutical development of drugs.</a:t>
            </a:r>
          </a:p>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Prepare current and reporting documentation based on the results of preclinical studies and clinical trials of drugs.</a:t>
            </a:r>
          </a:p>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Structure the procedure for licensing, registration and re-registration of medicines in Ukraine.</a:t>
            </a:r>
          </a:p>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Control the process of production of medicines in accordance with the requirements of good manufacturing practice.</a:t>
            </a:r>
          </a:p>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Ensure the wholesale supply of medicines in accordance with the requirements of good distribution practice.</a:t>
            </a:r>
          </a:p>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Carry out retail trade in medicines in accordance with the requirements of good pharmacy practice.</a:t>
            </a:r>
          </a:p>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Ensure the storage process of medicines in accordance with the requirements of good storage practice.</a:t>
            </a:r>
          </a:p>
          <a:p>
            <a:pPr>
              <a:buFont typeface="Wingdings" panose="05000000000000000000" pitchFamily="2" charset="2"/>
              <a:buChar char="v"/>
            </a:pPr>
            <a:r>
              <a:rPr lang="en-US" b="1" i="1" dirty="0">
                <a:solidFill>
                  <a:srgbClr val="002060"/>
                </a:solidFill>
                <a:effectLst>
                  <a:outerShdw blurRad="38100" dist="38100" dir="2700000" algn="tl">
                    <a:srgbClr val="000000">
                      <a:alpha val="43137"/>
                    </a:srgbClr>
                  </a:outerShdw>
                </a:effectLst>
              </a:rPr>
              <a:t>Provide information on detected adverse reactions to the Department of Pharmacological Supervision of the SEC of the Ministry of Health of Ukraine.</a:t>
            </a:r>
            <a:endParaRPr lang="ru-RU" dirty="0"/>
          </a:p>
        </p:txBody>
      </p:sp>
    </p:spTree>
    <p:extLst>
      <p:ext uri="{BB962C8B-B14F-4D97-AF65-F5344CB8AC3E}">
        <p14:creationId xmlns:p14="http://schemas.microsoft.com/office/powerpoint/2010/main" val="330649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er\Downloads\images (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793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58316"/>
            <a:ext cx="9143999"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827584" y="41711"/>
            <a:ext cx="7848872" cy="2123658"/>
          </a:xfrm>
          <a:prstGeom prst="rect">
            <a:avLst/>
          </a:prstGeom>
        </p:spPr>
        <p:txBody>
          <a:bodyPr wrap="square">
            <a:spAutoFit/>
          </a:bodyPr>
          <a:lstStyle/>
          <a:p>
            <a:pPr algn="ctr"/>
            <a:r>
              <a:rPr lang="en-US" sz="4400" b="1" i="1" dirty="0">
                <a:solidFill>
                  <a:srgbClr val="002060"/>
                </a:solidFill>
                <a:effectLst>
                  <a:outerShdw blurRad="38100" dist="38100" dir="2700000" algn="tl">
                    <a:srgbClr val="000000">
                      <a:alpha val="43137"/>
                    </a:srgbClr>
                  </a:outerShdw>
                </a:effectLst>
              </a:rPr>
              <a:t>We are waiting for you all at the Pharmaceutical Chemistry department!</a:t>
            </a:r>
            <a:endParaRPr lang="ru-RU" sz="4400" b="1" i="1"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67345324"/>
      </p:ext>
    </p:extLst>
  </p:cSld>
  <p:clrMapOvr>
    <a:masterClrMapping/>
  </p:clrMapOvr>
</p:sld>
</file>

<file path=ppt/theme/theme1.xml><?xml version="1.0" encoding="utf-8"?>
<a:theme xmlns:a="http://schemas.openxmlformats.org/drawingml/2006/main" name="Тема Office">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217</TotalTime>
  <Words>369</Words>
  <Application>Microsoft Office PowerPoint</Application>
  <PresentationFormat>Экран (4:3)</PresentationFormat>
  <Paragraphs>19</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Good Practices in Pharmacy DEPARTMENT OF PHARMACEUTICAL CHEMISTRY https://vnmu.edu.ua/en/department/department/8</vt:lpstr>
      <vt:lpstr>Annotation. The modern concept of pharmaceutical education is based on the principle of expanding the scope of scientific and practical knowledge of a pharmaceutical specialist, taking into account the multifaceted pharmaceutical activities (development, production, storage of drugs, wholesale and retail drugs) and its close connection with preclinical studies and clinical trials. drugs, pharmacovigilance. Reflecting different aspects of a single concept of quality, efficacy and safety of a medicinal product, the standards of good practice are closely linked; they are based on a comprehensive consideration and prevention of those factors that can adversely affect the quality of the drug at any stage of the life cycle.</vt:lpstr>
      <vt:lpstr> «Sperco Ukraine» LAL-Lysate Amebocute Lumilus TEST  </vt:lpstr>
      <vt:lpstr>Презентация PowerPoint</vt:lpstr>
      <vt:lpstr>PRIVATE JOINT STOCK COMPANY "INFUSION« Test for pyrogens (Triple thermometry (after 1 hour) of rabbits after injection of the drug)</vt:lpstr>
      <vt:lpstr>Testing of drugs for sterility:                    Methods of measurement and testing:</vt:lpstr>
      <vt:lpstr>Презентация PowerPoint</vt:lpstr>
      <vt:lpstr> The purpose of the discipline: to provide future professionals with a set of knowledge and skills on the general principles and basic methods of ISO quality management and good practices in pharmacy; to provide systematic knowledge on quality control of medicines taking into account the current stage of development of the pharmaceutical industry; to acquaint future specialists with the legislative and regulatory documentation that regulates the quality of medicines. </vt:lpstr>
      <vt:lpstr>The format of the discipline (lectures, practical classes and independent work of the student) contributes to the expansion of worldview, accumulation of knowledge and understanding of the internal work of pharmaceutical companies, laboratories, pharmacies, the State Medical Service</vt:lpstr>
      <vt:lpstr>Program learning results for the discipline:</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Належні практики у фармації кафедра фармацевтичної хімії https://www.vnmu.edu.ua/кафедра-фармацевтичної-хімії</dc:title>
  <dc:creator>user</dc:creator>
  <cp:lastModifiedBy>user</cp:lastModifiedBy>
  <cp:revision>24</cp:revision>
  <dcterms:created xsi:type="dcterms:W3CDTF">2020-12-20T11:52:35Z</dcterms:created>
  <dcterms:modified xsi:type="dcterms:W3CDTF">2021-05-06T09:42:33Z</dcterms:modified>
</cp:coreProperties>
</file>