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5" r:id="rId1"/>
  </p:sldMasterIdLst>
  <p:notesMasterIdLst>
    <p:notesMasterId r:id="rId14"/>
  </p:notesMasterIdLst>
  <p:handoutMasterIdLst>
    <p:handoutMasterId r:id="rId15"/>
  </p:handoutMasterIdLst>
  <p:sldIdLst>
    <p:sldId id="256" r:id="rId2"/>
    <p:sldId id="411" r:id="rId3"/>
    <p:sldId id="424" r:id="rId4"/>
    <p:sldId id="394" r:id="rId5"/>
    <p:sldId id="423" r:id="rId6"/>
    <p:sldId id="421" r:id="rId7"/>
    <p:sldId id="422" r:id="rId8"/>
    <p:sldId id="430" r:id="rId9"/>
    <p:sldId id="426" r:id="rId10"/>
    <p:sldId id="434" r:id="rId11"/>
    <p:sldId id="396" r:id="rId12"/>
    <p:sldId id="427" r:id="rId13"/>
  </p:sldIdLst>
  <p:sldSz cx="9144000" cy="6858000" type="screen4x3"/>
  <p:notesSz cx="6954838" cy="93091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84">
          <p15:clr>
            <a:srgbClr val="A4A3A4"/>
          </p15:clr>
        </p15:guide>
        <p15:guide id="2" pos="91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>
          <p15:clr>
            <a:srgbClr val="A4A3A4"/>
          </p15:clr>
        </p15:guide>
        <p15:guide id="2" pos="219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2B2B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8A107856-5554-42FB-B03E-39F5DBC370BA}" styleName="Средний стиль 4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457" autoAdjust="0"/>
    <p:restoredTop sz="90965" autoAdjust="0"/>
  </p:normalViewPr>
  <p:slideViewPr>
    <p:cSldViewPr>
      <p:cViewPr varScale="1">
        <p:scale>
          <a:sx n="148" d="100"/>
          <a:sy n="148" d="100"/>
        </p:scale>
        <p:origin x="2550" y="108"/>
      </p:cViewPr>
      <p:guideLst>
        <p:guide orient="horz" pos="3984"/>
        <p:guide pos="9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42"/>
      </p:cViewPr>
      <p:guideLst>
        <p:guide orient="horz" pos="2932"/>
        <p:guide pos="219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r>
              <a:rPr lang="en-US"/>
              <a:t>Chronic Periodontitis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941763" y="0"/>
            <a:ext cx="3013075" cy="46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43963"/>
            <a:ext cx="3013075" cy="4651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r>
              <a:rPr lang="en-US"/>
              <a:t>Algonquin College</a:t>
            </a:r>
          </a:p>
        </p:txBody>
      </p:sp>
      <p:sp>
        <p:nvSpPr>
          <p:cNvPr id="1741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41763" y="8843963"/>
            <a:ext cx="3013075" cy="4651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027D5AFA-67BA-4685-9A83-D1B8758C88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7609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4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1150938" y="698500"/>
            <a:ext cx="4652962" cy="3490913"/>
          </a:xfrm>
          <a:prstGeom prst="rect">
            <a:avLst/>
          </a:prstGeom>
          <a:noFill/>
          <a:ln w="12700" cap="sq">
            <a:solidFill>
              <a:schemeClr val="tx1"/>
            </a:solidFill>
            <a:miter lim="800000"/>
            <a:headEnd/>
            <a:tailEnd/>
          </a:ln>
        </p:spPr>
      </p:sp>
      <p:sp>
        <p:nvSpPr>
          <p:cNvPr id="2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27100" y="4421188"/>
            <a:ext cx="5100638" cy="4189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576" tIns="46788" rIns="93576" bIns="4678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056" name="Rectangle 8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13075" cy="46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r>
              <a:rPr lang="en-US"/>
              <a:t>Chronic Periodontitis</a:t>
            </a:r>
          </a:p>
        </p:txBody>
      </p:sp>
      <p:sp>
        <p:nvSpPr>
          <p:cNvPr id="2057" name="Rectangle 9"/>
          <p:cNvSpPr>
            <a:spLocks noGrp="1" noChangeArrowheads="1"/>
          </p:cNvSpPr>
          <p:nvPr>
            <p:ph type="dt" idx="1"/>
          </p:nvPr>
        </p:nvSpPr>
        <p:spPr bwMode="auto">
          <a:xfrm>
            <a:off x="3941763" y="0"/>
            <a:ext cx="3013075" cy="465138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3963"/>
            <a:ext cx="3013075" cy="4651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r>
              <a:rPr lang="en-US"/>
              <a:t>Algonquin College</a:t>
            </a:r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41763" y="8843963"/>
            <a:ext cx="3013075" cy="465137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92930" tIns="46465" rIns="92930" bIns="46465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D3D98C8-93C1-4975-9609-DDAB209AE1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604686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8"/>
          <p:cNvSpPr>
            <a:spLocks noGrp="1" noChangeArrowheads="1"/>
          </p:cNvSpPr>
          <p:nvPr>
            <p:ph type="hdr" sz="quarter"/>
          </p:nvPr>
        </p:nvSpPr>
        <p:spPr>
          <a:noFill/>
        </p:spPr>
        <p:txBody>
          <a:bodyPr/>
          <a:lstStyle/>
          <a:p>
            <a:r>
              <a:rPr lang="en-US"/>
              <a:t>Chronic Periodontitis</a:t>
            </a:r>
          </a:p>
        </p:txBody>
      </p:sp>
      <p:sp>
        <p:nvSpPr>
          <p:cNvPr id="52227" name="Rectangle 10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r>
              <a:rPr lang="en-US"/>
              <a:t>Algonquin College</a:t>
            </a:r>
          </a:p>
        </p:txBody>
      </p:sp>
      <p:sp>
        <p:nvSpPr>
          <p:cNvPr id="52228" name="Rectangle 11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0471A2E1-1F10-45FF-90C1-B97093B4A384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222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3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CA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7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Rectangle 18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6" name="Rectangle 19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7" name="Rectangle 20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23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1" name="Rectangle 24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2" name="Rectangle 25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3" name="Rectangle 26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4" name="Rectangle 27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5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6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7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AC875BA-22DC-4505-BEC3-058FD134A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88E9D0-5392-4179-9ABA-712449CD0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7"/>
          <p:cNvSpPr>
            <a:spLocks/>
          </p:cNvSpPr>
          <p:nvPr/>
        </p:nvSpPr>
        <p:spPr bwMode="auto">
          <a:xfrm>
            <a:off x="4829175" y="1073150"/>
            <a:ext cx="4321175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reeform 18"/>
          <p:cNvSpPr>
            <a:spLocks/>
          </p:cNvSpPr>
          <p:nvPr/>
        </p:nvSpPr>
        <p:spPr bwMode="auto">
          <a:xfrm>
            <a:off x="374650" y="0"/>
            <a:ext cx="5513388" cy="661511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Freeform 19"/>
          <p:cNvSpPr>
            <a:spLocks/>
          </p:cNvSpPr>
          <p:nvPr/>
        </p:nvSpPr>
        <p:spPr bwMode="auto">
          <a:xfrm rot="5236414">
            <a:off x="4461669" y="1483519"/>
            <a:ext cx="4114800" cy="1189038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Freeform 20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8" name="Freeform 23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Freeform 24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0" name="Freeform 25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1" name="Freeform 26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2" name="Freeform 27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3" name="Freeform 28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4" name="Freeform 29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5" name="Freeform 30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6" name="Freeform 31"/>
          <p:cNvSpPr>
            <a:spLocks/>
          </p:cNvSpPr>
          <p:nvPr/>
        </p:nvSpPr>
        <p:spPr bwMode="auto">
          <a:xfrm>
            <a:off x="366713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7" name="Freeform 32"/>
          <p:cNvSpPr>
            <a:spLocks/>
          </p:cNvSpPr>
          <p:nvPr/>
        </p:nvSpPr>
        <p:spPr bwMode="auto">
          <a:xfrm>
            <a:off x="366713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8" name="Freeform 33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19" name="Rectangle 34"/>
          <p:cNvSpPr/>
          <p:nvPr/>
        </p:nvSpPr>
        <p:spPr>
          <a:xfrm>
            <a:off x="363538" y="401638"/>
            <a:ext cx="8504237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0" name="Rectangle 35"/>
          <p:cNvSpPr/>
          <p:nvPr/>
        </p:nvSpPr>
        <p:spPr>
          <a:xfrm flipH="1">
            <a:off x="371475" y="681038"/>
            <a:ext cx="26988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1" name="Rectangle 36"/>
          <p:cNvSpPr/>
          <p:nvPr/>
        </p:nvSpPr>
        <p:spPr>
          <a:xfrm flipH="1">
            <a:off x="411163" y="681038"/>
            <a:ext cx="2698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2" name="Rectangle 37"/>
          <p:cNvSpPr/>
          <p:nvPr/>
        </p:nvSpPr>
        <p:spPr>
          <a:xfrm flipH="1">
            <a:off x="447675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3" name="Rectangle 38"/>
          <p:cNvSpPr/>
          <p:nvPr/>
        </p:nvSpPr>
        <p:spPr>
          <a:xfrm flipH="1">
            <a:off x="476250" y="681038"/>
            <a:ext cx="952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4" name="Rectangle 39"/>
          <p:cNvSpPr/>
          <p:nvPr/>
        </p:nvSpPr>
        <p:spPr>
          <a:xfrm>
            <a:off x="500063" y="681038"/>
            <a:ext cx="36512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bIns="0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691329A-4F76-4957-9545-D067E5ED361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A5B0328F-4DC5-4A94-8421-072E59F1D7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7"/>
          <p:cNvSpPr/>
          <p:nvPr/>
        </p:nvSpPr>
        <p:spPr>
          <a:xfrm>
            <a:off x="0" y="401638"/>
            <a:ext cx="8867775" cy="887412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18"/>
          <p:cNvSpPr/>
          <p:nvPr/>
        </p:nvSpPr>
        <p:spPr>
          <a:xfrm>
            <a:off x="87313" y="681038"/>
            <a:ext cx="460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9" name="Rectangle 19"/>
          <p:cNvSpPr/>
          <p:nvPr/>
        </p:nvSpPr>
        <p:spPr>
          <a:xfrm>
            <a:off x="47625" y="681038"/>
            <a:ext cx="2698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0" name="Rectangle 20"/>
          <p:cNvSpPr/>
          <p:nvPr/>
        </p:nvSpPr>
        <p:spPr>
          <a:xfrm>
            <a:off x="28575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ctangle 23"/>
          <p:cNvSpPr/>
          <p:nvPr/>
        </p:nvSpPr>
        <p:spPr>
          <a:xfrm>
            <a:off x="0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2" name="Rectangle 24"/>
          <p:cNvSpPr/>
          <p:nvPr/>
        </p:nvSpPr>
        <p:spPr>
          <a:xfrm flipH="1">
            <a:off x="149225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3" name="Rectangle 25"/>
          <p:cNvSpPr/>
          <p:nvPr/>
        </p:nvSpPr>
        <p:spPr>
          <a:xfrm flipH="1">
            <a:off x="188913" y="681038"/>
            <a:ext cx="2857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4" name="Rectangle 26"/>
          <p:cNvSpPr/>
          <p:nvPr/>
        </p:nvSpPr>
        <p:spPr>
          <a:xfrm flipH="1">
            <a:off x="227013" y="681038"/>
            <a:ext cx="9525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5" name="Rectangle 27"/>
          <p:cNvSpPr/>
          <p:nvPr/>
        </p:nvSpPr>
        <p:spPr>
          <a:xfrm flipH="1">
            <a:off x="255588" y="681038"/>
            <a:ext cx="79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Rectangle 28"/>
          <p:cNvSpPr/>
          <p:nvPr/>
        </p:nvSpPr>
        <p:spPr>
          <a:xfrm>
            <a:off x="279400" y="681038"/>
            <a:ext cx="3651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/>
          <a:lstStyle>
            <a:lvl1pPr>
              <a:defRPr sz="400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CB9A3BD-338E-4444-A0AF-9A399B8037A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DFA4B-A481-481F-A295-C0A5C2966DA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5695A09-7341-452F-A460-3507886103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DAEF63-8A46-41F9-8A4B-0894CBBFF6B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7"/>
          <p:cNvSpPr/>
          <p:nvPr/>
        </p:nvSpPr>
        <p:spPr>
          <a:xfrm>
            <a:off x="368300" y="0"/>
            <a:ext cx="8777288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cxnSp>
        <p:nvCxnSpPr>
          <p:cNvPr id="6" name="Straight Connector 18"/>
          <p:cNvCxnSpPr/>
          <p:nvPr/>
        </p:nvCxnSpPr>
        <p:spPr>
          <a:xfrm flipV="1">
            <a:off x="363538" y="1884363"/>
            <a:ext cx="8782050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9"/>
          <p:cNvGrpSpPr>
            <a:grpSpLocks/>
          </p:cNvGrpSpPr>
          <p:nvPr/>
        </p:nvGrpSpPr>
        <p:grpSpPr bwMode="auto">
          <a:xfrm rot="5400000">
            <a:off x="8515351" y="1219200"/>
            <a:ext cx="131762" cy="128587"/>
            <a:chOff x="6668087" y="1297746"/>
            <a:chExt cx="161840" cy="156602"/>
          </a:xfrm>
        </p:grpSpPr>
        <p:cxnSp>
          <p:nvCxnSpPr>
            <p:cNvPr id="8" name="Straight Connector 20"/>
            <p:cNvCxnSpPr/>
            <p:nvPr/>
          </p:nvCxnSpPr>
          <p:spPr>
            <a:xfrm rot="16200000">
              <a:off x="6663593" y="12867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23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24"/>
            <p:cNvCxnSpPr/>
            <p:nvPr/>
          </p:nvCxnSpPr>
          <p:spPr>
            <a:xfrm rot="5400000" flipH="1">
              <a:off x="6744513" y="12857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25"/>
          <p:cNvGrpSpPr>
            <a:grpSpLocks/>
          </p:cNvGrpSpPr>
          <p:nvPr/>
        </p:nvGrpSpPr>
        <p:grpSpPr bwMode="auto">
          <a:xfrm rot="5400000">
            <a:off x="8667751" y="1371600"/>
            <a:ext cx="131762" cy="128587"/>
            <a:chOff x="6668087" y="1297746"/>
            <a:chExt cx="161840" cy="156602"/>
          </a:xfrm>
        </p:grpSpPr>
        <p:cxnSp>
          <p:nvCxnSpPr>
            <p:cNvPr id="12" name="Straight Connector 26"/>
            <p:cNvCxnSpPr/>
            <p:nvPr/>
          </p:nvCxnSpPr>
          <p:spPr>
            <a:xfrm rot="16200000">
              <a:off x="6663593" y="1286775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27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28"/>
            <p:cNvCxnSpPr/>
            <p:nvPr/>
          </p:nvCxnSpPr>
          <p:spPr>
            <a:xfrm rot="5400000" flipH="1">
              <a:off x="6744513" y="1285799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29"/>
          <p:cNvGrpSpPr>
            <a:grpSpLocks/>
          </p:cNvGrpSpPr>
          <p:nvPr/>
        </p:nvGrpSpPr>
        <p:grpSpPr bwMode="auto">
          <a:xfrm rot="5400000">
            <a:off x="8320087" y="1474788"/>
            <a:ext cx="131763" cy="128588"/>
            <a:chOff x="6668087" y="1297746"/>
            <a:chExt cx="161840" cy="156602"/>
          </a:xfrm>
        </p:grpSpPr>
        <p:cxnSp>
          <p:nvCxnSpPr>
            <p:cNvPr id="16" name="Straight Connector 30"/>
            <p:cNvCxnSpPr/>
            <p:nvPr/>
          </p:nvCxnSpPr>
          <p:spPr>
            <a:xfrm rot="16200000">
              <a:off x="6663592" y="1286773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31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32"/>
            <p:cNvCxnSpPr/>
            <p:nvPr/>
          </p:nvCxnSpPr>
          <p:spPr>
            <a:xfrm rot="5400000" flipH="1">
              <a:off x="6744512" y="1285798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563"/>
            <a:ext cx="2133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563"/>
            <a:ext cx="55626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563"/>
            <a:ext cx="457200" cy="365125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B18D6AE-27BD-43D1-85CA-CED46AA8F9E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129F7E-59EA-4B4A-A861-69DC1E799A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BA55EB-E03E-4A6F-92C5-7EE4A1A7B4F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>
  <p:cSld name="Title, Text and Clip 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0188" y="228600"/>
            <a:ext cx="7491412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1500188" y="1524000"/>
            <a:ext cx="3668712" cy="47148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lipArt Placeholder 3"/>
          <p:cNvSpPr>
            <a:spLocks noGrp="1"/>
          </p:cNvSpPr>
          <p:nvPr>
            <p:ph type="clipArt" sz="half" idx="2"/>
          </p:nvPr>
        </p:nvSpPr>
        <p:spPr>
          <a:xfrm>
            <a:off x="5321300" y="1524000"/>
            <a:ext cx="3670300" cy="4714875"/>
          </a:xfrm>
        </p:spPr>
        <p:txBody>
          <a:bodyPr>
            <a:normAutofit/>
          </a:bodyPr>
          <a:lstStyle/>
          <a:p>
            <a:pPr lvl="0"/>
            <a:endParaRPr lang="en-US" noProof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800" y="6324600"/>
            <a:ext cx="1409700" cy="4905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733800" y="63246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239000" y="63246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4FB1B1-B8C6-49D5-973D-C6475B39EB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1000">
              <a:srgbClr val="156B13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365125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255588" y="5046663"/>
            <a:ext cx="73025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55588" y="4797425"/>
            <a:ext cx="73025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55588" y="4637088"/>
            <a:ext cx="73025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55588" y="4541838"/>
            <a:ext cx="73025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63" y="681038"/>
            <a:ext cx="46037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8288" y="681038"/>
            <a:ext cx="2857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49238" y="681038"/>
            <a:ext cx="9525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7" name="Rectangle 16"/>
          <p:cNvSpPr/>
          <p:nvPr/>
        </p:nvSpPr>
        <p:spPr>
          <a:xfrm>
            <a:off x="222250" y="681038"/>
            <a:ext cx="7938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763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784350"/>
            <a:ext cx="77724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2D0879B9-7B65-46F1-8548-B99A2495CB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95" r:id="rId1"/>
    <p:sldLayoutId id="2147484090" r:id="rId2"/>
    <p:sldLayoutId id="2147484096" r:id="rId3"/>
    <p:sldLayoutId id="2147484097" r:id="rId4"/>
    <p:sldLayoutId id="2147484098" r:id="rId5"/>
    <p:sldLayoutId id="2147484091" r:id="rId6"/>
    <p:sldLayoutId id="2147484099" r:id="rId7"/>
    <p:sldLayoutId id="2147484092" r:id="rId8"/>
    <p:sldLayoutId id="2147484100" r:id="rId9"/>
    <p:sldLayoutId id="2147484093" r:id="rId10"/>
    <p:sldLayoutId id="2147484094" r:id="rId11"/>
    <p:sldLayoutId id="2147484101" r:id="rId12"/>
  </p:sldLayoutIdLst>
  <p:transition>
    <p:zoom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 spc="-100">
          <a:solidFill>
            <a:srgbClr val="C1EEFF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C1EEFF"/>
          </a:solidFill>
          <a:latin typeface="Consolas" pitchFamily="49" charset="0"/>
        </a:defRPr>
      </a:lvl9pPr>
      <a:extLst/>
    </p:titleStyle>
    <p:bodyStyle>
      <a:lvl1pPr marL="411163" indent="-342900" algn="l" rtl="0" eaLnBrk="0" fontAlgn="base" hangingPunct="0">
        <a:spcBef>
          <a:spcPts val="700"/>
        </a:spcBef>
        <a:spcAft>
          <a:spcPct val="0"/>
        </a:spcAft>
        <a:buClr>
          <a:schemeClr val="tx2"/>
        </a:buClr>
        <a:buSzPct val="95000"/>
        <a:buFont typeface="Wingdings" pitchFamily="2" charset="2"/>
        <a:buChar char="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3" pitchFamily="18" charset="2"/>
        <a:buChar char=""/>
        <a:defRPr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eaLnBrk="0" fontAlgn="base" hangingPunct="0">
        <a:spcBef>
          <a:spcPct val="20000"/>
        </a:spcBef>
        <a:spcAft>
          <a:spcPct val="0"/>
        </a:spcAft>
        <a:buClr>
          <a:srgbClr val="FEB80A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381000" y="1828800"/>
            <a:ext cx="8763000" cy="2514601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400" kern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methods </a:t>
            </a:r>
            <a:r>
              <a:rPr lang="en-US" sz="4400" kern="0" dirty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of </a:t>
            </a:r>
            <a:r>
              <a:rPr lang="en-US" sz="4400" kern="0" dirty="0" err="1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odontopathology</a:t>
            </a:r>
            <a:br>
              <a:rPr lang="en-US" sz="4400" kern="0" dirty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</a:br>
            <a:r>
              <a:rPr lang="en-US" sz="4400" kern="0" dirty="0">
                <a:solidFill>
                  <a:schemeClr val="accent6">
                    <a:lumMod val="20000"/>
                    <a:lumOff val="80000"/>
                  </a:schemeClr>
                </a:solidFill>
                <a:latin typeface="Georgia" pitchFamily="18" charset="0"/>
              </a:rPr>
              <a:t>treatment</a:t>
            </a:r>
            <a:endParaRPr lang="uk-UA" sz="4400" b="0" dirty="0">
              <a:solidFill>
                <a:schemeClr val="accent6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267" name="Rectangle 93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63000" y="6553200"/>
            <a:ext cx="304800" cy="304800"/>
          </a:xfr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645367" y="152400"/>
            <a:ext cx="4876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FF00"/>
                </a:solidFill>
              </a:rPr>
              <a:t>Elective course</a:t>
            </a:r>
            <a:endParaRPr lang="ru-RU" sz="4000" dirty="0">
              <a:solidFill>
                <a:srgbClr val="FFFF00"/>
              </a:solidFill>
            </a:endParaRPr>
          </a:p>
        </p:txBody>
      </p:sp>
      <p:pic>
        <p:nvPicPr>
          <p:cNvPr id="47108" name="Picture 4" descr="&amp;Ocy;&amp;tcy;&amp;zcy;&amp;ycy;&amp;vcy;&amp;ycy; &amp;ncy;&amp;acy; &amp;lcy;&amp;iecy;&amp;chcy;&amp;iecy;&amp;ncy;&amp;icy;&amp;iecy; &amp;kcy;&amp;acy;&amp;rcy;&amp;icy;&amp;iecy;&amp;scy;&amp;acy; &amp;lcy;&amp;acy;&amp;zcy;&amp;iecy;&amp;rcy;&amp;ocy;&amp;mcy;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07200" y="0"/>
            <a:ext cx="2336800" cy="1752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6146" name="Picture 2" descr="Лечение - Наполнители | Confident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6600" y="4285616"/>
            <a:ext cx="3335945" cy="2572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63000" y="6324600"/>
            <a:ext cx="381000" cy="457200"/>
          </a:xfrm>
        </p:spPr>
        <p:txBody>
          <a:bodyPr/>
          <a:lstStyle/>
          <a:p>
            <a:pPr>
              <a:defRPr/>
            </a:pPr>
            <a:fld id="{1274131F-5C6D-4F7F-BE37-9BEBA55645D5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81000" y="838200"/>
            <a:ext cx="8763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719138">
              <a:buFontTx/>
              <a:buBlip>
                <a:blip r:embed="rId2"/>
              </a:buBlip>
            </a:pPr>
            <a:r>
              <a:rPr lang="en-US" sz="3200" dirty="0"/>
              <a:t>Treatment of dental caries is currently one of the main problems of dentistry.</a:t>
            </a:r>
            <a:endParaRPr lang="uk-UA" sz="3200" dirty="0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81000" y="2667000"/>
            <a:ext cx="87630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FontTx/>
              <a:buBlip>
                <a:blip r:embed="rId2"/>
              </a:buBlip>
            </a:pPr>
            <a:r>
              <a:rPr lang="en-US" sz="3200" dirty="0"/>
              <a:t>Despite numerous studies aimed at solving this problem, the topic of caries treatment has not lost its relevance, but, on the contrary, its importance is constantly growing.</a:t>
            </a:r>
            <a:endParaRPr lang="uk-UA" sz="3200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3</a:t>
            </a:fld>
            <a:endParaRPr lang="en-US" dirty="0"/>
          </a:p>
        </p:txBody>
      </p:sp>
      <p:pic>
        <p:nvPicPr>
          <p:cNvPr id="4098" name="Picture 2" descr="Лечение кариеса без сверления зубов - Моя газета | Моя газет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762000"/>
            <a:ext cx="6858000" cy="513688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6270300"/>
      </p:ext>
    </p:extLst>
  </p:cSld>
  <p:clrMapOvr>
    <a:masterClrMapping/>
  </p:clrMapOvr>
  <p:transition>
    <p:zoom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59024" y="1371600"/>
            <a:ext cx="876300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en-US" sz="3600" dirty="0"/>
              <a:t>The purpose of teaching the elective course "Modern methods of </a:t>
            </a:r>
            <a:r>
              <a:rPr lang="en-US" sz="3600" dirty="0" err="1"/>
              <a:t>odontopathology</a:t>
            </a:r>
            <a:r>
              <a:rPr lang="en-US" sz="3600" dirty="0"/>
              <a:t> treatment  " in the third year of study is to train a dentist who can diagnose, treat and prevent dental caries, taking into account current trends in therapeutic dentistry.</a:t>
            </a:r>
            <a:endParaRPr lang="uk-UA" sz="3600" dirty="0"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59024" y="0"/>
            <a:ext cx="878497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Aim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824664" y="6453336"/>
            <a:ext cx="319336" cy="25268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47DA68-DA13-438D-B2E4-0B17039D8B39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9024" y="0"/>
            <a:ext cx="878497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Tasks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49899" y="863024"/>
            <a:ext cx="876300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/>
            <a:r>
              <a:rPr lang="en-US" sz="3200" dirty="0"/>
              <a:t>To teach students</a:t>
            </a:r>
            <a:r>
              <a:rPr lang="uk-UA" sz="3200" dirty="0"/>
              <a:t>:</a:t>
            </a:r>
          </a:p>
        </p:txBody>
      </p:sp>
      <p:sp>
        <p:nvSpPr>
          <p:cNvPr id="7" name="Прямоугольник 6"/>
          <p:cNvSpPr>
            <a:spLocks noChangeArrowheads="1"/>
          </p:cNvSpPr>
          <p:nvPr/>
        </p:nvSpPr>
        <p:spPr bwMode="auto">
          <a:xfrm>
            <a:off x="332794" y="2514600"/>
            <a:ext cx="8763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endParaRPr lang="en-US" sz="2500" dirty="0"/>
          </a:p>
          <a:p>
            <a:pPr indent="719138">
              <a:buBlip>
                <a:blip r:embed="rId2"/>
              </a:buBlip>
            </a:pPr>
            <a:r>
              <a:rPr lang="en-US" sz="2500" dirty="0"/>
              <a:t>to examine a dental patient with dental caries, to identify the leading syndromes and symptoms, to substantiate and formulate a preliminary diagnosis</a:t>
            </a:r>
            <a:r>
              <a:rPr lang="uk-UA" sz="2500" dirty="0"/>
              <a:t>;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381000" y="1147897"/>
            <a:ext cx="8763000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endParaRPr lang="en-US" sz="2500" dirty="0"/>
          </a:p>
          <a:p>
            <a:pPr indent="719138">
              <a:buBlip>
                <a:blip r:embed="rId2"/>
              </a:buBlip>
            </a:pPr>
            <a:r>
              <a:rPr lang="en-US" sz="2500" dirty="0"/>
              <a:t>to examine a dental patient with dental caries, to identify the leading syndromes and symptoms, to substantiate and formulate a preliminary diagnosis</a:t>
            </a:r>
            <a:r>
              <a:rPr lang="uk-UA" sz="2500" dirty="0"/>
              <a:t>;</a:t>
            </a: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332794" y="4145816"/>
            <a:ext cx="87630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en-US" sz="2800" dirty="0"/>
              <a:t>formulate a final diagnosis</a:t>
            </a:r>
            <a:r>
              <a:rPr lang="uk-UA" sz="2800" dirty="0"/>
              <a:t>;</a:t>
            </a:r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351893" y="4669036"/>
            <a:ext cx="8763000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en-US" sz="2500" dirty="0"/>
              <a:t>determine the nature and principles of treatment of dental caries</a:t>
            </a:r>
            <a:r>
              <a:rPr lang="uk-UA" sz="2500" dirty="0"/>
              <a:t>;</a:t>
            </a:r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362340" y="5552673"/>
            <a:ext cx="8763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en-US" sz="2500" dirty="0"/>
              <a:t>to carry out primary and secondary prevention</a:t>
            </a:r>
            <a:r>
              <a:rPr lang="uk-UA" sz="25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663392235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9" grpId="0"/>
      <p:bldP spid="10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59024" y="0"/>
            <a:ext cx="8784976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 content of the discipline</a:t>
            </a:r>
            <a:endParaRPr lang="ru-RU" sz="5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9024" y="3200400"/>
            <a:ext cx="8784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endParaRPr lang="en-US" sz="2800" dirty="0"/>
          </a:p>
          <a:p>
            <a:pPr marL="722313" indent="-722313">
              <a:buBlip>
                <a:blip r:embed="rId2"/>
              </a:buBlip>
            </a:pPr>
            <a:r>
              <a:rPr lang="en-US" sz="2800" dirty="0"/>
              <a:t>modern developments in the field of improvement of devices for </a:t>
            </a:r>
            <a:r>
              <a:rPr lang="en-US" sz="2800" dirty="0" err="1"/>
              <a:t>photopolymerization</a:t>
            </a:r>
            <a:r>
              <a:rPr lang="en-US" sz="2800" dirty="0"/>
              <a:t> and dental burs are presented</a:t>
            </a:r>
            <a:r>
              <a:rPr lang="uk-UA" sz="2800" dirty="0"/>
              <a:t>;</a:t>
            </a: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824664" y="6453336"/>
            <a:ext cx="319336" cy="25268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47DA68-DA13-438D-B2E4-0B17039D8B39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81000" y="1066800"/>
            <a:ext cx="8763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/>
            <a:r>
              <a:rPr lang="en-US" sz="2800" dirty="0"/>
              <a:t>The course will consider the main aspects of recent trends in the treatment of dental caries</a:t>
            </a:r>
            <a:r>
              <a:rPr lang="uk-UA" sz="2800" dirty="0"/>
              <a:t>:</a:t>
            </a:r>
            <a:endParaRPr lang="uk-UA" sz="2800" dirty="0"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94843" y="5499229"/>
            <a:ext cx="872432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en-US" sz="2800" dirty="0"/>
              <a:t>an algorithm of actions based on the assessment of the severity of the "carious disease" in the patient</a:t>
            </a:r>
            <a:r>
              <a:rPr lang="uk-UA" sz="2800" dirty="0"/>
              <a:t>;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59024" y="2438399"/>
            <a:ext cx="879596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en-US" sz="2800" dirty="0"/>
              <a:t>the problems of preparation of carious cavities are analyzed</a:t>
            </a:r>
            <a:r>
              <a:rPr lang="uk-UA" sz="2800" dirty="0"/>
              <a:t>;</a:t>
            </a:r>
          </a:p>
        </p:txBody>
      </p:sp>
    </p:spTree>
    <p:extLst>
      <p:ext uri="{BB962C8B-B14F-4D97-AF65-F5344CB8AC3E}">
        <p14:creationId xmlns:p14="http://schemas.microsoft.com/office/powerpoint/2010/main" val="3459810683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2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рямоугольник 13"/>
          <p:cNvSpPr/>
          <p:nvPr/>
        </p:nvSpPr>
        <p:spPr>
          <a:xfrm>
            <a:off x="359024" y="0"/>
            <a:ext cx="8784976" cy="923330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 content of the discipline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359023" y="2667000"/>
            <a:ext cx="87849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en-US" sz="2800" dirty="0"/>
              <a:t>special attention is paid to the properties and clinical prospects of self-adhesive composite materials for direct tooth restoration</a:t>
            </a:r>
            <a:r>
              <a:rPr lang="uk-UA" sz="2800" dirty="0"/>
              <a:t>;</a:t>
            </a:r>
          </a:p>
        </p:txBody>
      </p:sp>
      <p:sp>
        <p:nvSpPr>
          <p:cNvPr id="6" name="Slide Number Placeholder 5"/>
          <p:cNvSpPr txBox="1">
            <a:spLocks/>
          </p:cNvSpPr>
          <p:nvPr/>
        </p:nvSpPr>
        <p:spPr bwMode="auto">
          <a:xfrm>
            <a:off x="8824664" y="6453336"/>
            <a:ext cx="319336" cy="25268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47DA68-DA13-438D-B2E4-0B17039D8B39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9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59023" y="4206567"/>
            <a:ext cx="8724327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en-US" sz="2800" dirty="0"/>
              <a:t>describe new restoration materials from leading manufacturers</a:t>
            </a:r>
            <a:r>
              <a:rPr lang="uk-UA" sz="2800" dirty="0"/>
              <a:t>:«</a:t>
            </a:r>
            <a:r>
              <a:rPr lang="uk-UA" sz="2800" dirty="0" err="1"/>
              <a:t>Filtek</a:t>
            </a:r>
            <a:r>
              <a:rPr lang="uk-UA" sz="2800" dirty="0"/>
              <a:t> </a:t>
            </a:r>
            <a:r>
              <a:rPr lang="uk-UA" sz="2800" dirty="0" err="1"/>
              <a:t>Ultimate</a:t>
            </a:r>
            <a:r>
              <a:rPr lang="uk-UA" sz="2800" dirty="0"/>
              <a:t>», 3M ESPE, «</a:t>
            </a:r>
            <a:r>
              <a:rPr lang="uk-UA" sz="2800" dirty="0" err="1"/>
              <a:t>Estet</a:t>
            </a:r>
            <a:r>
              <a:rPr lang="uk-UA" sz="2800" dirty="0"/>
              <a:t> X HD», </a:t>
            </a:r>
            <a:r>
              <a:rPr lang="uk-UA" sz="2800" dirty="0" err="1"/>
              <a:t>Dentsply</a:t>
            </a:r>
            <a:r>
              <a:rPr lang="uk-UA" sz="2800" dirty="0"/>
              <a:t>, «</a:t>
            </a:r>
            <a:r>
              <a:rPr lang="uk-UA" sz="2800" dirty="0" err="1"/>
              <a:t>Charisma</a:t>
            </a:r>
            <a:r>
              <a:rPr lang="uk-UA" sz="2800" dirty="0"/>
              <a:t> </a:t>
            </a:r>
            <a:r>
              <a:rPr lang="uk-UA" sz="2800" dirty="0" err="1"/>
              <a:t>Opal</a:t>
            </a:r>
            <a:r>
              <a:rPr lang="uk-UA" sz="2800" dirty="0"/>
              <a:t>», </a:t>
            </a:r>
            <a:r>
              <a:rPr lang="uk-UA" sz="2800" dirty="0" err="1"/>
              <a:t>Heraeus</a:t>
            </a:r>
            <a:r>
              <a:rPr lang="uk-UA" sz="2800" dirty="0"/>
              <a:t>, «</a:t>
            </a:r>
            <a:r>
              <a:rPr lang="uk-UA" sz="2800" dirty="0" err="1"/>
              <a:t>Estelite</a:t>
            </a:r>
            <a:r>
              <a:rPr lang="uk-UA" sz="2800" dirty="0"/>
              <a:t> Σ </a:t>
            </a:r>
            <a:r>
              <a:rPr lang="uk-UA" sz="2800" dirty="0" err="1"/>
              <a:t>Quick</a:t>
            </a:r>
            <a:r>
              <a:rPr lang="uk-UA" sz="2800" dirty="0"/>
              <a:t>», </a:t>
            </a:r>
            <a:r>
              <a:rPr lang="uk-UA" sz="2800" dirty="0" err="1"/>
              <a:t>Tokuyama</a:t>
            </a:r>
            <a:r>
              <a:rPr lang="uk-UA" sz="2800" dirty="0"/>
              <a:t>, «</a:t>
            </a:r>
            <a:r>
              <a:rPr lang="uk-UA" sz="2800" dirty="0" err="1"/>
              <a:t>Amaris</a:t>
            </a:r>
            <a:r>
              <a:rPr lang="uk-UA" sz="2800" dirty="0"/>
              <a:t> </a:t>
            </a:r>
            <a:r>
              <a:rPr lang="uk-UA" sz="2800" dirty="0" err="1"/>
              <a:t>Gingiva</a:t>
            </a:r>
            <a:r>
              <a:rPr lang="uk-UA" sz="2800" dirty="0"/>
              <a:t>», VOCO і т.п.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64517" y="1031635"/>
            <a:ext cx="877398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22313" indent="-722313">
              <a:buBlip>
                <a:blip r:embed="rId2"/>
              </a:buBlip>
            </a:pPr>
            <a:r>
              <a:rPr lang="en-US" sz="2800" dirty="0"/>
              <a:t>reflected new trends in the development of therapeutic dentistry (minimally invasive therapy of dental caries, </a:t>
            </a:r>
            <a:r>
              <a:rPr lang="en-US" sz="2800" dirty="0" err="1"/>
              <a:t>fissurotomy</a:t>
            </a:r>
            <a:r>
              <a:rPr lang="en-US" sz="2800" dirty="0"/>
              <a:t>, etc.);</a:t>
            </a: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2968494927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2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763000" y="6324600"/>
            <a:ext cx="381000" cy="457200"/>
          </a:xfrm>
        </p:spPr>
        <p:txBody>
          <a:bodyPr/>
          <a:lstStyle/>
          <a:p>
            <a:pPr>
              <a:defRPr/>
            </a:pPr>
            <a:fld id="{1274131F-5C6D-4F7F-BE37-9BEBA55645D5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357674" y="4648200"/>
            <a:ext cx="8763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indent="719138">
              <a:buFontTx/>
              <a:buBlip>
                <a:blip r:embed="rId2"/>
              </a:buBlip>
            </a:pPr>
            <a:r>
              <a:rPr lang="en-US" sz="3200" dirty="0"/>
              <a:t>treatment of dental caries, in accordance with modern world achievements</a:t>
            </a:r>
            <a:r>
              <a:rPr lang="uk-UA" sz="3200" dirty="0"/>
              <a:t>.</a:t>
            </a:r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357674" y="2748409"/>
            <a:ext cx="8763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719138">
              <a:buBlip>
                <a:blip r:embed="rId2"/>
              </a:buBlip>
            </a:pPr>
            <a:r>
              <a:rPr lang="en-US" sz="3200" kern="0" dirty="0">
                <a:cs typeface="Times New Roman" panose="02020603050405020304" pitchFamily="18" charset="0"/>
              </a:rPr>
              <a:t>creation of special competencies in the learning process and in professional activities</a:t>
            </a:r>
            <a:r>
              <a:rPr lang="uk-UA" sz="3200" kern="0" dirty="0">
                <a:cs typeface="Times New Roman" panose="02020603050405020304" pitchFamily="18" charset="0"/>
              </a:rPr>
              <a:t>;</a:t>
            </a:r>
            <a:endParaRPr lang="uk-UA" sz="32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9024" y="0"/>
            <a:ext cx="8784976" cy="101566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60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The results of the study</a:t>
            </a:r>
            <a:endParaRPr lang="ru-RU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357674" y="1219200"/>
            <a:ext cx="87630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indent="457200"/>
            <a:r>
              <a:rPr lang="en-US" sz="3200" dirty="0"/>
              <a:t>The elective course "Modern methods of t </a:t>
            </a:r>
            <a:r>
              <a:rPr lang="en-US" sz="3200" dirty="0" err="1"/>
              <a:t>odontopathology</a:t>
            </a:r>
            <a:r>
              <a:rPr lang="en-US" sz="3200" dirty="0"/>
              <a:t> </a:t>
            </a:r>
            <a:r>
              <a:rPr lang="en-US" sz="3200" dirty="0" err="1"/>
              <a:t>treatmen</a:t>
            </a:r>
            <a:r>
              <a:rPr lang="en-US" sz="3200" dirty="0"/>
              <a:t>" promotes</a:t>
            </a:r>
            <a:r>
              <a:rPr lang="uk-UA" sz="3200" kern="0" dirty="0">
                <a:cs typeface="Times New Roman" panose="02020603050405020304" pitchFamily="18" charset="0"/>
              </a:rPr>
              <a:t>:</a:t>
            </a:r>
            <a:endParaRPr lang="uk-UA" sz="3200" dirty="0"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6713846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9</a:t>
            </a:fld>
            <a:endParaRPr lang="en-US" dirty="0"/>
          </a:p>
        </p:txBody>
      </p:sp>
      <p:pic>
        <p:nvPicPr>
          <p:cNvPr id="7170" name="Picture 2" descr="СРЕДНИЙ КАРИЕС: СИМПТОМЫ И МЕТОДЫ ЛЕЧЕНИЯ | by DANA Innovative Dentistry |  Medi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5" r="50000"/>
          <a:stretch/>
        </p:blipFill>
        <p:spPr bwMode="auto">
          <a:xfrm>
            <a:off x="762000" y="419100"/>
            <a:ext cx="3595097" cy="2057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187799" y="2971800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Before treatment</a:t>
            </a:r>
            <a:endParaRPr lang="" dirty="0"/>
          </a:p>
        </p:txBody>
      </p:sp>
      <p:sp>
        <p:nvSpPr>
          <p:cNvPr id="4" name="TextBox 3"/>
          <p:cNvSpPr txBox="1"/>
          <p:nvPr/>
        </p:nvSpPr>
        <p:spPr>
          <a:xfrm>
            <a:off x="6324600" y="58674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After treatment</a:t>
            </a:r>
            <a:endParaRPr lang="" dirty="0"/>
          </a:p>
        </p:txBody>
      </p:sp>
      <p:pic>
        <p:nvPicPr>
          <p:cNvPr id="7" name="Picture 2" descr="СРЕДНИЙ КАРИЕС: СИМПТОМЫ И МЕТОДЫ ЛЕЧЕНИЯ | by DANA Innovative Dentistry |  Mediu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119" r="2854"/>
          <a:stretch/>
        </p:blipFill>
        <p:spPr bwMode="auto">
          <a:xfrm>
            <a:off x="5346441" y="3505200"/>
            <a:ext cx="3564294" cy="2057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1483428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00448" y="4303067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Before treatment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6324600" y="58674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After treatment</a:t>
            </a:r>
            <a:endParaRPr lang="" dirty="0"/>
          </a:p>
        </p:txBody>
      </p:sp>
      <p:pic>
        <p:nvPicPr>
          <p:cNvPr id="8" name="Picture 2" descr="Лечение кариеса зубов в Минске, цена на лечение кариеса зубов | StomTrave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410"/>
          <a:stretch/>
        </p:blipFill>
        <p:spPr bwMode="auto">
          <a:xfrm>
            <a:off x="914400" y="228600"/>
            <a:ext cx="2914261" cy="3124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Picture 2" descr="Лечение кариеса зубов в Минске, цена на лечение кариеса зубов | StomTrave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304"/>
          <a:stretch/>
        </p:blipFill>
        <p:spPr bwMode="auto">
          <a:xfrm>
            <a:off x="5791200" y="2438400"/>
            <a:ext cx="3100534" cy="3124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42718383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11</a:t>
            </a:fld>
            <a:endParaRPr lang="en-US" dirty="0"/>
          </a:p>
        </p:txBody>
      </p:sp>
      <p:pic>
        <p:nvPicPr>
          <p:cNvPr id="5" name="Picture 2" descr="Лечение кариеса зубов в Йошкар-Оле – стоматология «Улыбка»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725"/>
          <a:stretch/>
        </p:blipFill>
        <p:spPr bwMode="auto">
          <a:xfrm>
            <a:off x="914400" y="152400"/>
            <a:ext cx="2475722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2" descr="Лечение кариеса зубов в Йошкар-Оле – стоматология «Улыбка»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61"/>
          <a:stretch/>
        </p:blipFill>
        <p:spPr bwMode="auto">
          <a:xfrm>
            <a:off x="609600" y="3592286"/>
            <a:ext cx="4741177" cy="2971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TextBox 6"/>
          <p:cNvSpPr txBox="1"/>
          <p:nvPr/>
        </p:nvSpPr>
        <p:spPr>
          <a:xfrm>
            <a:off x="5791200" y="1182078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Before treatment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72200" y="4616521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After treatment</a:t>
            </a:r>
            <a:endParaRPr lang="" dirty="0"/>
          </a:p>
        </p:txBody>
      </p:sp>
    </p:spTree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80" name="Slide Number Placeholder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4047DA68-DA13-438D-B2E4-0B17039D8B39}" type="slidenum">
              <a:rPr lang="en-US" smtClean="0"/>
              <a:pPr/>
              <a:t>12</a:t>
            </a:fld>
            <a:endParaRPr lang="en-US" dirty="0"/>
          </a:p>
        </p:txBody>
      </p:sp>
      <p:pic>
        <p:nvPicPr>
          <p:cNvPr id="8194" name="Picture 2" descr="Результаты работ: Лечение кариеса зубов | Сеть стоматологических клиник  «Вероника»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685800" y="381000"/>
            <a:ext cx="3731301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Picture 2" descr="Результаты работ: Лечение кариеса зубов | Сеть стоматологических клиник  «Вероника»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4876800" y="3810000"/>
            <a:ext cx="3731302" cy="2209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5257800" y="1143000"/>
            <a:ext cx="32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Before treatment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990600" y="48006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After treatment</a:t>
            </a:r>
            <a:endParaRPr lang="" dirty="0"/>
          </a:p>
        </p:txBody>
      </p:sp>
    </p:spTree>
    <p:extLst>
      <p:ext uri="{BB962C8B-B14F-4D97-AF65-F5344CB8AC3E}">
        <p14:creationId xmlns:p14="http://schemas.microsoft.com/office/powerpoint/2010/main" val="3023398080"/>
      </p:ext>
    </p:extLst>
  </p:cSld>
  <p:clrMapOvr>
    <a:masterClrMapping/>
  </p:clrMapOvr>
  <p:transition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3087</TotalTime>
  <Words>411</Words>
  <Application>Microsoft Office PowerPoint</Application>
  <PresentationFormat>Экран (4:3)</PresentationFormat>
  <Paragraphs>51</Paragraphs>
  <Slides>12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0" baseType="lpstr">
      <vt:lpstr>Consolas</vt:lpstr>
      <vt:lpstr>Corbel</vt:lpstr>
      <vt:lpstr>Georgia</vt:lpstr>
      <vt:lpstr>Times New Roman</vt:lpstr>
      <vt:lpstr>Wingdings</vt:lpstr>
      <vt:lpstr>Wingdings 2</vt:lpstr>
      <vt:lpstr>Wingdings 3</vt:lpstr>
      <vt:lpstr>Metro</vt:lpstr>
      <vt:lpstr>methods of odontopathology treatment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Algonquincollege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Chronic Periodontitis</dc:title>
  <dc:creator>Algonquincollege</dc:creator>
  <cp:lastModifiedBy>Ростислав Иванов</cp:lastModifiedBy>
  <cp:revision>484</cp:revision>
  <cp:lastPrinted>1601-01-01T00:00:00Z</cp:lastPrinted>
  <dcterms:created xsi:type="dcterms:W3CDTF">2002-06-26T14:23:31Z</dcterms:created>
  <dcterms:modified xsi:type="dcterms:W3CDTF">2022-05-16T17:38:22Z</dcterms:modified>
  <cp:contentStatus/>
</cp:coreProperties>
</file>