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6" r:id="rId6"/>
    <p:sldId id="264" r:id="rId7"/>
    <p:sldId id="268" r:id="rId8"/>
    <p:sldId id="267"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06.05.2021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06.05.2021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06.05.2021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normAutofit/>
          </a:bodyPr>
          <a:lstStyle/>
          <a:p>
            <a:r>
              <a:rPr lang="en-US" i="1" dirty="0" smtClean="0">
                <a:solidFill>
                  <a:schemeClr val="accent2">
                    <a:lumMod val="50000"/>
                  </a:schemeClr>
                </a:solidFill>
                <a:effectLst>
                  <a:outerShdw blurRad="38100" dist="38100" dir="2700000" algn="tl">
                    <a:srgbClr val="000000">
                      <a:alpha val="43137"/>
                    </a:srgbClr>
                  </a:outerShdw>
                </a:effectLst>
              </a:rPr>
              <a:t>DRUG DEVELOPMENT </a:t>
            </a:r>
            <a:br>
              <a:rPr lang="en-US" i="1" dirty="0" smtClean="0">
                <a:solidFill>
                  <a:schemeClr val="accent2">
                    <a:lumMod val="50000"/>
                  </a:schemeClr>
                </a:solidFill>
                <a:effectLst>
                  <a:outerShdw blurRad="38100" dist="38100" dir="2700000" algn="tl">
                    <a:srgbClr val="000000">
                      <a:alpha val="43137"/>
                    </a:srgbClr>
                  </a:outerShdw>
                </a:effectLst>
              </a:rPr>
            </a:br>
            <a:r>
              <a:rPr lang="en-US" sz="2800" i="1" dirty="0" smtClean="0">
                <a:solidFill>
                  <a:schemeClr val="accent2">
                    <a:lumMod val="50000"/>
                  </a:schemeClr>
                </a:solidFill>
                <a:effectLst>
                  <a:outerShdw blurRad="38100" dist="38100" dir="2700000" algn="tl">
                    <a:srgbClr val="000000">
                      <a:alpha val="43137"/>
                    </a:srgbClr>
                  </a:outerShdw>
                </a:effectLst>
              </a:rPr>
              <a:t>DEPARTMENT </a:t>
            </a:r>
            <a:r>
              <a:rPr lang="en-US" sz="2800" i="1" dirty="0">
                <a:solidFill>
                  <a:schemeClr val="accent2">
                    <a:lumMod val="50000"/>
                  </a:schemeClr>
                </a:solidFill>
                <a:effectLst>
                  <a:outerShdw blurRad="38100" dist="38100" dir="2700000" algn="tl">
                    <a:srgbClr val="000000">
                      <a:alpha val="43137"/>
                    </a:srgbClr>
                  </a:outerShdw>
                </a:effectLst>
              </a:rPr>
              <a:t>OF PHARMACEUTICAL CHEMISTRY </a:t>
            </a:r>
            <a:r>
              <a:rPr lang="en-US" sz="2400" i="1" dirty="0">
                <a:solidFill>
                  <a:schemeClr val="accent2">
                    <a:lumMod val="50000"/>
                  </a:schemeClr>
                </a:solidFill>
                <a:effectLst>
                  <a:outerShdw blurRad="38100" dist="38100" dir="2700000" algn="tl">
                    <a:srgbClr val="000000">
                      <a:alpha val="43137"/>
                    </a:srgbClr>
                  </a:outerShdw>
                </a:effectLst>
              </a:rPr>
              <a:t>https://www.vnmu.edu.ua/ Department of Pharmaceutical Chemistry</a:t>
            </a:r>
            <a:endParaRPr lang="ru-RU" sz="2400" i="1" dirty="0">
              <a:solidFill>
                <a:schemeClr val="accent2">
                  <a:lumMod val="50000"/>
                </a:schemeClr>
              </a:solidFill>
            </a:endParaRPr>
          </a:p>
        </p:txBody>
      </p:sp>
    </p:spTree>
    <p:extLst>
      <p:ext uri="{BB962C8B-B14F-4D97-AF65-F5344CB8AC3E}">
        <p14:creationId xmlns:p14="http://schemas.microsoft.com/office/powerpoint/2010/main" val="1125972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564904"/>
          </a:xfrm>
          <a:solidFill>
            <a:schemeClr val="accent2">
              <a:lumMod val="40000"/>
              <a:lumOff val="60000"/>
            </a:schemeClr>
          </a:solidFill>
        </p:spPr>
        <p:txBody>
          <a:bodyPr>
            <a:normAutofit/>
          </a:bodyPr>
          <a:lstStyle/>
          <a:p>
            <a:pPr algn="l"/>
            <a:r>
              <a:rPr lang="en-US" sz="2800" dirty="0">
                <a:solidFill>
                  <a:schemeClr val="accent2">
                    <a:lumMod val="50000"/>
                  </a:schemeClr>
                </a:solidFill>
                <a:effectLst>
                  <a:outerShdw blurRad="38100" dist="38100" dir="2700000" algn="tl">
                    <a:srgbClr val="000000">
                      <a:alpha val="43137"/>
                    </a:srgbClr>
                  </a:outerShdw>
                </a:effectLst>
              </a:rPr>
              <a:t>Over the past several decades, a large number of medicines have been created and introduced into medical practice. The drug nomenclature includes tens of thousands of names of combined and single-component drugs.</a:t>
            </a:r>
            <a:endParaRPr lang="ru-RU" sz="2800" dirty="0">
              <a:solidFill>
                <a:schemeClr val="accent2">
                  <a:lumMod val="50000"/>
                </a:schemeClr>
              </a:solidFill>
            </a:endParaRPr>
          </a:p>
        </p:txBody>
      </p:sp>
      <p:sp>
        <p:nvSpPr>
          <p:cNvPr id="4" name="Прямоугольник 3"/>
          <p:cNvSpPr/>
          <p:nvPr/>
        </p:nvSpPr>
        <p:spPr>
          <a:xfrm>
            <a:off x="5622267" y="6488668"/>
            <a:ext cx="3521733" cy="369332"/>
          </a:xfrm>
          <a:prstGeom prst="rect">
            <a:avLst/>
          </a:prstGeom>
        </p:spPr>
        <p:txBody>
          <a:bodyPr wrap="none">
            <a:spAutoFit/>
          </a:bodyPr>
          <a:lstStyle/>
          <a:p>
            <a:r>
              <a:rPr lang="ru-RU" b="1" i="1" dirty="0">
                <a:solidFill>
                  <a:schemeClr val="accent2">
                    <a:lumMod val="50000"/>
                  </a:schemeClr>
                </a:solidFill>
              </a:rPr>
              <a:t>Картинка взята з </a:t>
            </a:r>
            <a:r>
              <a:rPr lang="ru-RU" b="1" i="1" dirty="0" err="1">
                <a:solidFill>
                  <a:schemeClr val="accent2">
                    <a:lumMod val="50000"/>
                  </a:schemeClr>
                </a:solidFill>
              </a:rPr>
              <a:t>інтернету</a:t>
            </a:r>
            <a:endParaRPr lang="ru-RU" b="1" i="1" dirty="0">
              <a:solidFill>
                <a:schemeClr val="accent2">
                  <a:lumMod val="50000"/>
                </a:schemeClr>
              </a:solidFill>
            </a:endParaRPr>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2564904"/>
            <a:ext cx="7488831" cy="4108430"/>
          </a:xfrm>
        </p:spPr>
      </p:pic>
    </p:spTree>
    <p:extLst>
      <p:ext uri="{BB962C8B-B14F-4D97-AF65-F5344CB8AC3E}">
        <p14:creationId xmlns:p14="http://schemas.microsoft.com/office/powerpoint/2010/main" val="113583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7029400"/>
          </a:xfrm>
        </p:spPr>
        <p:style>
          <a:lnRef idx="1">
            <a:schemeClr val="accent2"/>
          </a:lnRef>
          <a:fillRef idx="2">
            <a:schemeClr val="accent2"/>
          </a:fillRef>
          <a:effectRef idx="1">
            <a:schemeClr val="accent2"/>
          </a:effectRef>
          <a:fontRef idx="minor">
            <a:schemeClr val="dk1"/>
          </a:fontRef>
        </p:style>
        <p:txBody>
          <a:bodyPr>
            <a:noAutofit/>
          </a:bodyPr>
          <a:lstStyle/>
          <a:p>
            <a:r>
              <a:rPr lang="en-US" sz="2800" b="1" u="sng" dirty="0">
                <a:solidFill>
                  <a:schemeClr val="accent2">
                    <a:lumMod val="50000"/>
                  </a:schemeClr>
                </a:solidFill>
                <a:effectLst>
                  <a:outerShdw blurRad="38100" dist="38100" dir="2700000" algn="tl">
                    <a:srgbClr val="000000">
                      <a:alpha val="43137"/>
                    </a:srgbClr>
                  </a:outerShdw>
                </a:effectLst>
              </a:rPr>
              <a:t>Annotation. </a:t>
            </a:r>
            <a:r>
              <a:rPr lang="en-US" sz="2800" dirty="0">
                <a:solidFill>
                  <a:schemeClr val="accent2">
                    <a:lumMod val="50000"/>
                  </a:schemeClr>
                </a:solidFill>
                <a:effectLst>
                  <a:outerShdw blurRad="38100" dist="38100" dir="2700000" algn="tl">
                    <a:srgbClr val="000000">
                      <a:alpha val="43137"/>
                    </a:srgbClr>
                  </a:outerShdw>
                </a:effectLst>
              </a:rPr>
              <a:t>Thanks to the incredible advances in the chemical, pharmaceutical, biomedical sciences, the pharmaceutical industry is developing and acquiring structural changes. An in-depth study of modern trends in the search for new biologically active substances (BAS), the relationship between chemical structure and action, methods of synthesis and establishment of the structure, preclinical and clinical study of new BAS expands the horizons of students, enriches their knowledge in the development and creation of medicines.</a:t>
            </a:r>
            <a:endParaRPr lang="ru-RU" sz="2800" dirty="0">
              <a:solidFill>
                <a:schemeClr val="accent2">
                  <a:lumMod val="50000"/>
                </a:schemeClr>
              </a:solidFill>
            </a:endParaRPr>
          </a:p>
        </p:txBody>
      </p:sp>
    </p:spTree>
    <p:extLst>
      <p:ext uri="{BB962C8B-B14F-4D97-AF65-F5344CB8AC3E}">
        <p14:creationId xmlns:p14="http://schemas.microsoft.com/office/powerpoint/2010/main" val="2911744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59432"/>
            <a:ext cx="9144000" cy="3576705"/>
          </a:xfrm>
        </p:spPr>
        <p:style>
          <a:lnRef idx="1">
            <a:schemeClr val="accent2"/>
          </a:lnRef>
          <a:fillRef idx="2">
            <a:schemeClr val="accent2"/>
          </a:fillRef>
          <a:effectRef idx="1">
            <a:schemeClr val="accent2"/>
          </a:effectRef>
          <a:fontRef idx="minor">
            <a:schemeClr val="dk1"/>
          </a:fontRef>
        </p:style>
        <p:txBody>
          <a:bodyPr>
            <a:normAutofit/>
          </a:bodyPr>
          <a:lstStyle/>
          <a:p>
            <a:r>
              <a:rPr lang="en-US" sz="2800" b="1" u="sng" dirty="0">
                <a:solidFill>
                  <a:schemeClr val="accent2">
                    <a:lumMod val="50000"/>
                  </a:schemeClr>
                </a:solidFill>
              </a:rPr>
              <a:t>The purpose of the discipline </a:t>
            </a:r>
            <a:r>
              <a:rPr lang="en-US" sz="2800" b="1" u="sng" dirty="0" smtClean="0">
                <a:solidFill>
                  <a:schemeClr val="accent2">
                    <a:lumMod val="50000"/>
                  </a:schemeClr>
                </a:solidFill>
              </a:rPr>
              <a:t/>
            </a:r>
            <a:br>
              <a:rPr lang="en-US" sz="2800" b="1" u="sng" dirty="0" smtClean="0">
                <a:solidFill>
                  <a:schemeClr val="accent2">
                    <a:lumMod val="50000"/>
                  </a:schemeClr>
                </a:solidFill>
              </a:rPr>
            </a:br>
            <a:r>
              <a:rPr lang="en-US" sz="2800" dirty="0" smtClean="0">
                <a:solidFill>
                  <a:schemeClr val="accent2">
                    <a:lumMod val="50000"/>
                  </a:schemeClr>
                </a:solidFill>
              </a:rPr>
              <a:t>is </a:t>
            </a:r>
            <a:r>
              <a:rPr lang="en-US" sz="2800" dirty="0">
                <a:solidFill>
                  <a:schemeClr val="accent2">
                    <a:lumMod val="50000"/>
                  </a:schemeClr>
                </a:solidFill>
              </a:rPr>
              <a:t>knowledge and practical skills in the field of synthesis, the formation, improvement and deepening of the theoretical and establishment of the structure of medicines necessary for the activities of a pharmacist in research laboratories and pharmaceutical institutions</a:t>
            </a:r>
            <a:endParaRPr lang="ru-RU" sz="2800" dirty="0">
              <a:solidFill>
                <a:schemeClr val="accent2">
                  <a:lumMod val="50000"/>
                </a:schemeClr>
              </a:solidFill>
            </a:endParaRPr>
          </a:p>
        </p:txBody>
      </p:sp>
      <p:pic>
        <p:nvPicPr>
          <p:cNvPr id="1026" name="Picture 2" descr="C:\Users\user\Downloads\разр.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86546"/>
            <a:ext cx="9144001" cy="3554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945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normAutofit/>
          </a:bodyPr>
          <a:lstStyle/>
          <a:p>
            <a:r>
              <a:rPr lang="en-US" sz="2800" b="1" u="sng" dirty="0">
                <a:solidFill>
                  <a:schemeClr val="accent2">
                    <a:lumMod val="50000"/>
                  </a:schemeClr>
                </a:solidFill>
              </a:rPr>
              <a:t>The format of the discipline </a:t>
            </a:r>
            <a:r>
              <a:rPr lang="en-US" sz="2800" dirty="0">
                <a:solidFill>
                  <a:schemeClr val="accent2">
                    <a:lumMod val="50000"/>
                  </a:schemeClr>
                </a:solidFill>
              </a:rPr>
              <a:t>(</a:t>
            </a:r>
            <a:r>
              <a:rPr lang="en-US" sz="2800" i="1" dirty="0">
                <a:solidFill>
                  <a:schemeClr val="accent2">
                    <a:lumMod val="50000"/>
                  </a:schemeClr>
                </a:solidFill>
              </a:rPr>
              <a:t>lectures, practical classes and independent work of the student</a:t>
            </a:r>
            <a:r>
              <a:rPr lang="en-US" sz="2800" dirty="0">
                <a:solidFill>
                  <a:schemeClr val="accent2">
                    <a:lumMod val="50000"/>
                  </a:schemeClr>
                </a:solidFill>
              </a:rPr>
              <a:t>) helps to expand the horizons of knowledge and understanding of the inner work of pharmaceutical enterprises, laboratories, pharmacies, the State Medicines Service ... Possession of information on the synthesis and research of active pharmaceutical ingredients, about each stage of drug development is very important for the future specialist pharmacist.</a:t>
            </a:r>
            <a:endParaRPr lang="ru-RU" sz="2800" dirty="0">
              <a:solidFill>
                <a:schemeClr val="accent2">
                  <a:lumMod val="50000"/>
                </a:schemeClr>
              </a:solidFill>
            </a:endParaRPr>
          </a:p>
        </p:txBody>
      </p:sp>
    </p:spTree>
    <p:extLst>
      <p:ext uri="{BB962C8B-B14F-4D97-AF65-F5344CB8AC3E}">
        <p14:creationId xmlns:p14="http://schemas.microsoft.com/office/powerpoint/2010/main" val="1076801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556792"/>
          </a:xfrm>
        </p:spPr>
        <p:style>
          <a:lnRef idx="1">
            <a:schemeClr val="accent2"/>
          </a:lnRef>
          <a:fillRef idx="2">
            <a:schemeClr val="accent2"/>
          </a:fillRef>
          <a:effectRef idx="1">
            <a:schemeClr val="accent2"/>
          </a:effectRef>
          <a:fontRef idx="minor">
            <a:schemeClr val="dk1"/>
          </a:fontRef>
        </p:style>
        <p:txBody>
          <a:bodyPr>
            <a:normAutofit/>
          </a:bodyPr>
          <a:lstStyle/>
          <a:p>
            <a:r>
              <a:rPr lang="en-US" sz="3100" b="1" dirty="0">
                <a:solidFill>
                  <a:schemeClr val="accent2">
                    <a:lumMod val="50000"/>
                  </a:schemeClr>
                </a:solidFill>
              </a:rPr>
              <a:t>Program learning outcomes for disciplines </a:t>
            </a:r>
            <a:r>
              <a:rPr lang="en-US" sz="3100" b="1" dirty="0" smtClean="0">
                <a:solidFill>
                  <a:schemeClr val="accent2">
                    <a:lumMod val="50000"/>
                  </a:schemeClr>
                </a:solidFill>
              </a:rPr>
              <a:t/>
            </a:r>
            <a:br>
              <a:rPr lang="en-US" sz="3100" b="1" dirty="0" smtClean="0">
                <a:solidFill>
                  <a:schemeClr val="accent2">
                    <a:lumMod val="50000"/>
                  </a:schemeClr>
                </a:solidFill>
              </a:rPr>
            </a:br>
            <a:r>
              <a:rPr lang="en-US" sz="3100" b="1" i="1" dirty="0" smtClean="0">
                <a:solidFill>
                  <a:schemeClr val="accent2">
                    <a:lumMod val="50000"/>
                  </a:schemeClr>
                </a:solidFill>
              </a:rPr>
              <a:t>to </a:t>
            </a:r>
            <a:r>
              <a:rPr lang="en-US" sz="3100" b="1" i="1" dirty="0">
                <a:solidFill>
                  <a:schemeClr val="accent2">
                    <a:lumMod val="50000"/>
                  </a:schemeClr>
                </a:solidFill>
              </a:rPr>
              <a:t>know </a:t>
            </a:r>
            <a:r>
              <a:rPr lang="en-US" sz="3100" b="1" i="1" dirty="0" smtClean="0">
                <a:solidFill>
                  <a:schemeClr val="accent2">
                    <a:lumMod val="50000"/>
                  </a:schemeClr>
                </a:solidFill>
              </a:rPr>
              <a:t>and to </a:t>
            </a:r>
            <a:r>
              <a:rPr lang="en-US" sz="3100" b="1" i="1" dirty="0">
                <a:solidFill>
                  <a:schemeClr val="accent2">
                    <a:lumMod val="50000"/>
                  </a:schemeClr>
                </a:solidFill>
              </a:rPr>
              <a:t>be able to</a:t>
            </a:r>
            <a:r>
              <a:rPr lang="en-US" sz="3100" b="1" dirty="0">
                <a:solidFill>
                  <a:schemeClr val="accent2">
                    <a:lumMod val="50000"/>
                  </a:schemeClr>
                </a:solidFill>
              </a:rPr>
              <a:t>:</a:t>
            </a:r>
            <a:endParaRPr lang="ru-RU" dirty="0"/>
          </a:p>
        </p:txBody>
      </p:sp>
      <p:sp>
        <p:nvSpPr>
          <p:cNvPr id="3" name="Объект 2"/>
          <p:cNvSpPr>
            <a:spLocks noGrp="1"/>
          </p:cNvSpPr>
          <p:nvPr>
            <p:ph idx="1"/>
          </p:nvPr>
        </p:nvSpPr>
        <p:spPr>
          <a:xfrm>
            <a:off x="0" y="1556792"/>
            <a:ext cx="9144000" cy="5301208"/>
          </a:xfrm>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a:buFont typeface="Wingdings" panose="05000000000000000000" pitchFamily="2" charset="2"/>
              <a:buChar char="v"/>
            </a:pPr>
            <a:r>
              <a:rPr lang="en-US" dirty="0"/>
              <a:t>theoretical foundations of pharmaceutical analysis with their subsequent implementation into practical skills, including: organization of the State system for quality control of medicines of domestic and foreign production;</a:t>
            </a:r>
          </a:p>
          <a:p>
            <a:pPr>
              <a:buFont typeface="Wingdings" panose="05000000000000000000" pitchFamily="2" charset="2"/>
              <a:buChar char="v"/>
            </a:pPr>
            <a:r>
              <a:rPr lang="en-US" dirty="0"/>
              <a:t>the regulatory framework governing the quality control of medicines (orders, instructions of the Ministry of Health, </a:t>
            </a:r>
            <a:r>
              <a:rPr lang="en-US" dirty="0" smtClean="0"/>
              <a:t>State Pharmacopoeia of Ukraine, </a:t>
            </a:r>
            <a:r>
              <a:rPr lang="en-US" dirty="0"/>
              <a:t>etc.)</a:t>
            </a:r>
          </a:p>
          <a:p>
            <a:pPr>
              <a:buFont typeface="Wingdings" panose="05000000000000000000" pitchFamily="2" charset="2"/>
              <a:buChar char="v"/>
            </a:pPr>
            <a:r>
              <a:rPr lang="en-US" dirty="0"/>
              <a:t>quality standards of medicines;</a:t>
            </a:r>
          </a:p>
          <a:p>
            <a:pPr>
              <a:buFont typeface="Wingdings" panose="05000000000000000000" pitchFamily="2" charset="2"/>
              <a:buChar char="v"/>
            </a:pPr>
            <a:r>
              <a:rPr lang="en-US" dirty="0"/>
              <a:t>quality certificates of medicines;</a:t>
            </a:r>
          </a:p>
          <a:p>
            <a:pPr>
              <a:buFont typeface="Wingdings" panose="05000000000000000000" pitchFamily="2" charset="2"/>
              <a:buChar char="v"/>
            </a:pPr>
            <a:r>
              <a:rPr lang="en-US" dirty="0"/>
              <a:t>the procedure for incoming control;</a:t>
            </a:r>
          </a:p>
          <a:p>
            <a:pPr>
              <a:buFont typeface="Wingdings" panose="05000000000000000000" pitchFamily="2" charset="2"/>
              <a:buChar char="v"/>
            </a:pPr>
            <a:r>
              <a:rPr lang="en-US" dirty="0"/>
              <a:t>the procedure for maintaining reporting documentation.</a:t>
            </a:r>
          </a:p>
          <a:p>
            <a:pPr>
              <a:buFont typeface="Wingdings" panose="05000000000000000000" pitchFamily="2" charset="2"/>
              <a:buChar char="v"/>
            </a:pPr>
            <a:r>
              <a:rPr lang="en-US" dirty="0"/>
              <a:t>modern requirements for drug development;</a:t>
            </a:r>
          </a:p>
          <a:p>
            <a:pPr>
              <a:buFont typeface="Wingdings" panose="05000000000000000000" pitchFamily="2" charset="2"/>
              <a:buChar char="v"/>
            </a:pPr>
            <a:r>
              <a:rPr lang="en-US" dirty="0"/>
              <a:t>modern methods for establishing the structure of synthesized compounds</a:t>
            </a:r>
            <a:endParaRPr lang="ru-RU" dirty="0"/>
          </a:p>
        </p:txBody>
      </p:sp>
    </p:spTree>
    <p:extLst>
      <p:ext uri="{BB962C8B-B14F-4D97-AF65-F5344CB8AC3E}">
        <p14:creationId xmlns:p14="http://schemas.microsoft.com/office/powerpoint/2010/main" val="24945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ownloads\images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876"/>
            <a:ext cx="9144000" cy="6952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70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772816"/>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en-US" b="1" i="1" dirty="0" smtClean="0">
                <a:solidFill>
                  <a:schemeClr val="accent2">
                    <a:lumMod val="50000"/>
                  </a:schemeClr>
                </a:solidFill>
                <a:effectLst>
                  <a:outerShdw blurRad="38100" dist="38100" dir="2700000" algn="tl">
                    <a:srgbClr val="000000">
                      <a:alpha val="43137"/>
                    </a:srgbClr>
                  </a:outerShdw>
                </a:effectLst>
              </a:rPr>
              <a:t>We are waiting for you all at the </a:t>
            </a:r>
            <a:r>
              <a:rPr lang="en-US" b="1" i="1" smtClean="0">
                <a:solidFill>
                  <a:schemeClr val="accent2">
                    <a:lumMod val="50000"/>
                  </a:schemeClr>
                </a:solidFill>
                <a:effectLst>
                  <a:outerShdw blurRad="38100" dist="38100" dir="2700000" algn="tl">
                    <a:srgbClr val="000000">
                      <a:alpha val="43137"/>
                    </a:srgbClr>
                  </a:outerShdw>
                </a:effectLst>
              </a:rPr>
              <a:t>Pharmaceutical Chemistry </a:t>
            </a:r>
            <a:r>
              <a:rPr lang="en-US" b="1" i="1" dirty="0" smtClean="0">
                <a:solidFill>
                  <a:schemeClr val="accent2">
                    <a:lumMod val="50000"/>
                  </a:schemeClr>
                </a:solidFill>
                <a:effectLst>
                  <a:outerShdw blurRad="38100" dist="38100" dir="2700000" algn="tl">
                    <a:srgbClr val="000000">
                      <a:alpha val="43137"/>
                    </a:srgbClr>
                  </a:outerShdw>
                </a:effectLst>
              </a:rPr>
              <a:t>department!</a:t>
            </a:r>
            <a:endParaRPr lang="ru-RU" b="1" i="1" dirty="0">
              <a:solidFill>
                <a:schemeClr val="accent2">
                  <a:lumMod val="50000"/>
                </a:schemeClr>
              </a:solidFill>
            </a:endParaRPr>
          </a:p>
        </p:txBody>
      </p:sp>
      <p:sp>
        <p:nvSpPr>
          <p:cNvPr id="5" name="Прямоугольник 4"/>
          <p:cNvSpPr/>
          <p:nvPr/>
        </p:nvSpPr>
        <p:spPr>
          <a:xfrm>
            <a:off x="6948264" y="6453336"/>
            <a:ext cx="1849224" cy="307777"/>
          </a:xfrm>
          <a:prstGeom prst="rect">
            <a:avLst/>
          </a:prstGeom>
        </p:spPr>
        <p:txBody>
          <a:bodyPr wrap="none">
            <a:spAutoFit/>
          </a:bodyPr>
          <a:lstStyle/>
          <a:p>
            <a:r>
              <a:rPr lang="uk-UA" sz="1400" b="1" i="1" dirty="0" smtClean="0">
                <a:solidFill>
                  <a:schemeClr val="accent2">
                    <a:lumMod val="50000"/>
                  </a:schemeClr>
                </a:solidFill>
              </a:rPr>
              <a:t>взято </a:t>
            </a:r>
            <a:r>
              <a:rPr lang="uk-UA" sz="1400" b="1" i="1" dirty="0">
                <a:solidFill>
                  <a:schemeClr val="accent2">
                    <a:lumMod val="50000"/>
                  </a:schemeClr>
                </a:solidFill>
              </a:rPr>
              <a:t>з інтернету</a:t>
            </a:r>
            <a:endParaRPr lang="ru-RU" sz="1400" b="1" i="1" dirty="0">
              <a:solidFill>
                <a:schemeClr val="accent2">
                  <a:lumMod val="50000"/>
                </a:schemeClr>
              </a:solidFill>
            </a:endParaRPr>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59527"/>
            <a:ext cx="9144000" cy="5098473"/>
          </a:xfrm>
        </p:spPr>
      </p:pic>
    </p:spTree>
    <p:extLst>
      <p:ext uri="{BB962C8B-B14F-4D97-AF65-F5344CB8AC3E}">
        <p14:creationId xmlns:p14="http://schemas.microsoft.com/office/powerpoint/2010/main" val="772200627"/>
      </p:ext>
    </p:extLst>
  </p:cSld>
  <p:clrMapOvr>
    <a:masterClrMapping/>
  </p:clrMapOvr>
</p:sld>
</file>

<file path=ppt/theme/theme1.xml><?xml version="1.0" encoding="utf-8"?>
<a:theme xmlns:a="http://schemas.openxmlformats.org/drawingml/2006/main" name="Тема Office">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Стандартная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177</TotalTime>
  <Words>316</Words>
  <Application>Microsoft Office PowerPoint</Application>
  <PresentationFormat>Экран (4:3)</PresentationFormat>
  <Paragraphs>17</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Тема Office</vt:lpstr>
      <vt:lpstr>DRUG DEVELOPMENT  DEPARTMENT OF PHARMACEUTICAL CHEMISTRY https://www.vnmu.edu.ua/ Department of Pharmaceutical Chemistry</vt:lpstr>
      <vt:lpstr>Over the past several decades, a large number of medicines have been created and introduced into medical practice. The drug nomenclature includes tens of thousands of names of combined and single-component drugs.</vt:lpstr>
      <vt:lpstr>Annotation. Thanks to the incredible advances in the chemical, pharmaceutical, biomedical sciences, the pharmaceutical industry is developing and acquiring structural changes. An in-depth study of modern trends in the search for new biologically active substances (BAS), the relationship between chemical structure and action, methods of synthesis and establishment of the structure, preclinical and clinical study of new BAS expands the horizons of students, enriches their knowledge in the development and creation of medicines.</vt:lpstr>
      <vt:lpstr>The purpose of the discipline  is knowledge and practical skills in the field of synthesis, the formation, improvement and deepening of the theoretical and establishment of the structure of medicines necessary for the activities of a pharmacist in research laboratories and pharmaceutical institutions</vt:lpstr>
      <vt:lpstr>The format of the discipline (lectures, practical classes and independent work of the student) helps to expand the horizons of knowledge and understanding of the inner work of pharmaceutical enterprises, laboratories, pharmacies, the State Medicines Service ... Possession of information on the synthesis and research of active pharmaceutical ingredients, about each stage of drug development is very important for the future specialist pharmacist.</vt:lpstr>
      <vt:lpstr>Program learning outcomes for disciplines  to know and to be able to:</vt:lpstr>
      <vt:lpstr>Презентация PowerPoint</vt:lpstr>
      <vt:lpstr>We are waiting for you all at the Pharmaceutical Chemistry department!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ФАРМАЦЕВТИЧНА РОЗРОБКА ЛІКАРСЬКИХ ЗАСОБІВ КАФЕДРА ФАРМАЦЕВТИЧНОЇ ХІМІЇ</dc:title>
  <dc:creator>user</dc:creator>
  <cp:lastModifiedBy>user</cp:lastModifiedBy>
  <cp:revision>19</cp:revision>
  <dcterms:created xsi:type="dcterms:W3CDTF">2020-12-18T16:58:09Z</dcterms:created>
  <dcterms:modified xsi:type="dcterms:W3CDTF">2021-05-06T09:00:23Z</dcterms:modified>
</cp:coreProperties>
</file>