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Lst>
  <p:sldSz cx="9144000" cy="6858000" type="screen4x3"/>
  <p:notesSz cx="9144000" cy="6858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8" y="-756"/>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C00000"/>
                </a:solidFill>
                <a:latin typeface="Palatino Linotype"/>
                <a:cs typeface="Palatino Linotype"/>
              </a:defRPr>
            </a:lvl1pPr>
          </a:lstStyle>
          <a:p>
            <a:endParaRPr/>
          </a:p>
        </p:txBody>
      </p:sp>
      <p:sp>
        <p:nvSpPr>
          <p:cNvPr id="3" name="Holder 3"/>
          <p:cNvSpPr>
            <a:spLocks noGrp="1"/>
          </p:cNvSpPr>
          <p:nvPr>
            <p:ph type="body" idx="1"/>
          </p:nvPr>
        </p:nvSpPr>
        <p:spPr/>
        <p:txBody>
          <a:bodyPr lIns="0" tIns="0" rIns="0" bIns="0"/>
          <a:lstStyle>
            <a:lvl1pPr>
              <a:defRPr sz="1500" b="0" i="0">
                <a:solidFill>
                  <a:schemeClr val="tx1"/>
                </a:solidFill>
                <a:latin typeface="Palatino Linotype"/>
                <a:cs typeface="Palatino Linotype"/>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C00000"/>
                </a:solidFill>
                <a:latin typeface="Palatino Linotype"/>
                <a:cs typeface="Palatino Linotype"/>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9144000" cy="6858000"/>
          </a:xfrm>
          <a:prstGeom prst="rect">
            <a:avLst/>
          </a:prstGeom>
        </p:spPr>
      </p:pic>
      <p:pic>
        <p:nvPicPr>
          <p:cNvPr id="17" name="bg object 17"/>
          <p:cNvPicPr/>
          <p:nvPr/>
        </p:nvPicPr>
        <p:blipFill>
          <a:blip r:embed="rId3" cstate="print"/>
          <a:stretch>
            <a:fillRect/>
          </a:stretch>
        </p:blipFill>
        <p:spPr>
          <a:xfrm>
            <a:off x="8457818" y="6499377"/>
            <a:ext cx="84708" cy="84772"/>
          </a:xfrm>
          <a:prstGeom prst="rect">
            <a:avLst/>
          </a:prstGeom>
        </p:spPr>
      </p:pic>
      <p:pic>
        <p:nvPicPr>
          <p:cNvPr id="18" name="bg object 18"/>
          <p:cNvPicPr/>
          <p:nvPr/>
        </p:nvPicPr>
        <p:blipFill>
          <a:blip r:embed="rId4" cstate="print"/>
          <a:stretch>
            <a:fillRect/>
          </a:stretch>
        </p:blipFill>
        <p:spPr>
          <a:xfrm>
            <a:off x="569125" y="6499377"/>
            <a:ext cx="84759" cy="84772"/>
          </a:xfrm>
          <a:prstGeom prst="rect">
            <a:avLst/>
          </a:prstGeom>
        </p:spPr>
      </p:pic>
      <p:pic>
        <p:nvPicPr>
          <p:cNvPr id="19" name="bg object 19"/>
          <p:cNvPicPr/>
          <p:nvPr/>
        </p:nvPicPr>
        <p:blipFill>
          <a:blip r:embed="rId5" cstate="print"/>
          <a:stretch>
            <a:fillRect/>
          </a:stretch>
        </p:blipFill>
        <p:spPr>
          <a:xfrm>
            <a:off x="0" y="0"/>
            <a:ext cx="9144000" cy="2357628"/>
          </a:xfrm>
          <a:prstGeom prst="rect">
            <a:avLst/>
          </a:prstGeom>
        </p:spPr>
      </p:pic>
      <p:pic>
        <p:nvPicPr>
          <p:cNvPr id="20" name="bg object 20"/>
          <p:cNvPicPr/>
          <p:nvPr/>
        </p:nvPicPr>
        <p:blipFill>
          <a:blip r:embed="rId6" cstate="print"/>
          <a:stretch>
            <a:fillRect/>
          </a:stretch>
        </p:blipFill>
        <p:spPr>
          <a:xfrm>
            <a:off x="309372" y="120395"/>
            <a:ext cx="8659368" cy="2449067"/>
          </a:xfrm>
          <a:prstGeom prst="rect">
            <a:avLst/>
          </a:prstGeom>
        </p:spPr>
      </p:pic>
      <p:pic>
        <p:nvPicPr>
          <p:cNvPr id="21" name="bg object 21"/>
          <p:cNvPicPr/>
          <p:nvPr/>
        </p:nvPicPr>
        <p:blipFill>
          <a:blip r:embed="rId7" cstate="print"/>
          <a:stretch>
            <a:fillRect/>
          </a:stretch>
        </p:blipFill>
        <p:spPr>
          <a:xfrm>
            <a:off x="0" y="0"/>
            <a:ext cx="9144000" cy="2295144"/>
          </a:xfrm>
          <a:prstGeom prst="rect">
            <a:avLst/>
          </a:prstGeom>
        </p:spPr>
      </p:pic>
      <p:sp>
        <p:nvSpPr>
          <p:cNvPr id="22" name="bg object 22"/>
          <p:cNvSpPr/>
          <p:nvPr/>
        </p:nvSpPr>
        <p:spPr>
          <a:xfrm>
            <a:off x="0" y="72009"/>
            <a:ext cx="9108440" cy="1988820"/>
          </a:xfrm>
          <a:custGeom>
            <a:avLst/>
            <a:gdLst/>
            <a:ahLst/>
            <a:cxnLst/>
            <a:rect l="l" t="t" r="r" b="b"/>
            <a:pathLst>
              <a:path w="9108440" h="1988820">
                <a:moveTo>
                  <a:pt x="9108440" y="0"/>
                </a:moveTo>
                <a:lnTo>
                  <a:pt x="0" y="0"/>
                </a:lnTo>
                <a:lnTo>
                  <a:pt x="0" y="1988820"/>
                </a:lnTo>
                <a:lnTo>
                  <a:pt x="9108440" y="1988820"/>
                </a:lnTo>
                <a:lnTo>
                  <a:pt x="9108440" y="0"/>
                </a:lnTo>
                <a:close/>
              </a:path>
            </a:pathLst>
          </a:custGeom>
          <a:solidFill>
            <a:srgbClr val="C6E68F"/>
          </a:solidFill>
        </p:spPr>
        <p:txBody>
          <a:bodyPr wrap="square" lIns="0" tIns="0" rIns="0" bIns="0" rtlCol="0"/>
          <a:lstStyle/>
          <a:p>
            <a:endParaRPr/>
          </a:p>
        </p:txBody>
      </p:sp>
      <p:sp>
        <p:nvSpPr>
          <p:cNvPr id="23" name="bg object 23"/>
          <p:cNvSpPr/>
          <p:nvPr/>
        </p:nvSpPr>
        <p:spPr>
          <a:xfrm>
            <a:off x="0" y="72009"/>
            <a:ext cx="9108440" cy="1988820"/>
          </a:xfrm>
          <a:custGeom>
            <a:avLst/>
            <a:gdLst/>
            <a:ahLst/>
            <a:cxnLst/>
            <a:rect l="l" t="t" r="r" b="b"/>
            <a:pathLst>
              <a:path w="9108440" h="1988820">
                <a:moveTo>
                  <a:pt x="0" y="1988820"/>
                </a:moveTo>
                <a:lnTo>
                  <a:pt x="9108440" y="1988820"/>
                </a:lnTo>
                <a:lnTo>
                  <a:pt x="9108440" y="0"/>
                </a:lnTo>
                <a:lnTo>
                  <a:pt x="0" y="0"/>
                </a:lnTo>
                <a:lnTo>
                  <a:pt x="0" y="1988820"/>
                </a:lnTo>
                <a:close/>
              </a:path>
            </a:pathLst>
          </a:custGeom>
          <a:ln w="9524">
            <a:solidFill>
              <a:srgbClr val="9FACD2"/>
            </a:solidFill>
          </a:ln>
        </p:spPr>
        <p:txBody>
          <a:bodyPr wrap="square" lIns="0" tIns="0" rIns="0" bIns="0" rtlCol="0"/>
          <a:lstStyle/>
          <a:p>
            <a:endParaRPr/>
          </a:p>
        </p:txBody>
      </p:sp>
      <p:pic>
        <p:nvPicPr>
          <p:cNvPr id="24" name="bg object 24"/>
          <p:cNvPicPr/>
          <p:nvPr/>
        </p:nvPicPr>
        <p:blipFill>
          <a:blip r:embed="rId8" cstate="print"/>
          <a:stretch>
            <a:fillRect/>
          </a:stretch>
        </p:blipFill>
        <p:spPr>
          <a:xfrm>
            <a:off x="880872" y="141731"/>
            <a:ext cx="7516368" cy="1543811"/>
          </a:xfrm>
          <a:prstGeom prst="rect">
            <a:avLst/>
          </a:prstGeom>
        </p:spPr>
      </p:pic>
      <p:pic>
        <p:nvPicPr>
          <p:cNvPr id="25" name="bg object 25"/>
          <p:cNvPicPr/>
          <p:nvPr/>
        </p:nvPicPr>
        <p:blipFill>
          <a:blip r:embed="rId9" cstate="print"/>
          <a:stretch>
            <a:fillRect/>
          </a:stretch>
        </p:blipFill>
        <p:spPr>
          <a:xfrm>
            <a:off x="350520" y="964691"/>
            <a:ext cx="8404860" cy="1543812"/>
          </a:xfrm>
          <a:prstGeom prst="rect">
            <a:avLst/>
          </a:prstGeom>
        </p:spPr>
      </p:pic>
      <p:sp>
        <p:nvSpPr>
          <p:cNvPr id="2" name="Holder 2"/>
          <p:cNvSpPr>
            <a:spLocks noGrp="1"/>
          </p:cNvSpPr>
          <p:nvPr>
            <p:ph type="title"/>
          </p:nvPr>
        </p:nvSpPr>
        <p:spPr/>
        <p:txBody>
          <a:bodyPr lIns="0" tIns="0" rIns="0" bIns="0"/>
          <a:lstStyle>
            <a:lvl1pPr>
              <a:defRPr sz="3600" b="1" i="0">
                <a:solidFill>
                  <a:srgbClr val="C00000"/>
                </a:solidFill>
                <a:latin typeface="Palatino Linotype"/>
                <a:cs typeface="Palatino Linotype"/>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9144000" cy="6858000"/>
          </a:xfrm>
          <a:prstGeom prst="rect">
            <a:avLst/>
          </a:prstGeom>
        </p:spPr>
      </p:pic>
      <p:pic>
        <p:nvPicPr>
          <p:cNvPr id="17" name="bg object 17"/>
          <p:cNvPicPr/>
          <p:nvPr/>
        </p:nvPicPr>
        <p:blipFill>
          <a:blip r:embed="rId8" cstate="print"/>
          <a:stretch>
            <a:fillRect/>
          </a:stretch>
        </p:blipFill>
        <p:spPr>
          <a:xfrm>
            <a:off x="8457818" y="6499377"/>
            <a:ext cx="84708" cy="84772"/>
          </a:xfrm>
          <a:prstGeom prst="rect">
            <a:avLst/>
          </a:prstGeom>
        </p:spPr>
      </p:pic>
      <p:pic>
        <p:nvPicPr>
          <p:cNvPr id="18" name="bg object 18"/>
          <p:cNvPicPr/>
          <p:nvPr/>
        </p:nvPicPr>
        <p:blipFill>
          <a:blip r:embed="rId9" cstate="print"/>
          <a:stretch>
            <a:fillRect/>
          </a:stretch>
        </p:blipFill>
        <p:spPr>
          <a:xfrm>
            <a:off x="569125" y="6499377"/>
            <a:ext cx="84759" cy="84772"/>
          </a:xfrm>
          <a:prstGeom prst="rect">
            <a:avLst/>
          </a:prstGeom>
        </p:spPr>
      </p:pic>
      <p:sp>
        <p:nvSpPr>
          <p:cNvPr id="2" name="Holder 2"/>
          <p:cNvSpPr>
            <a:spLocks noGrp="1"/>
          </p:cNvSpPr>
          <p:nvPr>
            <p:ph type="title"/>
          </p:nvPr>
        </p:nvSpPr>
        <p:spPr>
          <a:xfrm>
            <a:off x="487476" y="295783"/>
            <a:ext cx="8233409" cy="1040765"/>
          </a:xfrm>
          <a:prstGeom prst="rect">
            <a:avLst/>
          </a:prstGeom>
        </p:spPr>
        <p:txBody>
          <a:bodyPr wrap="square" lIns="0" tIns="0" rIns="0" bIns="0">
            <a:spAutoFit/>
          </a:bodyPr>
          <a:lstStyle>
            <a:lvl1pPr>
              <a:defRPr sz="3600" b="1" i="0">
                <a:solidFill>
                  <a:srgbClr val="C00000"/>
                </a:solidFill>
                <a:latin typeface="Palatino Linotype"/>
                <a:cs typeface="Palatino Linotype"/>
              </a:defRPr>
            </a:lvl1pPr>
          </a:lstStyle>
          <a:p>
            <a:endParaRPr/>
          </a:p>
        </p:txBody>
      </p:sp>
      <p:sp>
        <p:nvSpPr>
          <p:cNvPr id="3" name="Holder 3"/>
          <p:cNvSpPr>
            <a:spLocks noGrp="1"/>
          </p:cNvSpPr>
          <p:nvPr>
            <p:ph type="body" idx="1"/>
          </p:nvPr>
        </p:nvSpPr>
        <p:spPr>
          <a:xfrm>
            <a:off x="3859148" y="1071117"/>
            <a:ext cx="5107305" cy="2174875"/>
          </a:xfrm>
          <a:prstGeom prst="rect">
            <a:avLst/>
          </a:prstGeom>
        </p:spPr>
        <p:txBody>
          <a:bodyPr wrap="square" lIns="0" tIns="0" rIns="0" bIns="0">
            <a:spAutoFit/>
          </a:bodyPr>
          <a:lstStyle>
            <a:lvl1pPr>
              <a:defRPr sz="1500" b="0" i="0">
                <a:solidFill>
                  <a:schemeClr val="tx1"/>
                </a:solidFill>
                <a:latin typeface="Palatino Linotype"/>
                <a:cs typeface="Palatino Linotype"/>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vnmu.edu.ua/&#1082;&#1072;&#1092;&#1077;&#1076;&#1088;&#1072;-&#1092;&#1072;&#1088;&#1084;&#1072;&#1094;&#1077;&#1074;&#1090;&#1080;&#1095;&#1085;&#1086;&#1111;" TargetMode="External"/><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5.xml"/><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5.xml"/><Relationship Id="rId5" Type="http://schemas.openxmlformats.org/officeDocument/2006/relationships/image" Target="../media/image38.png"/><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5.xml"/><Relationship Id="rId5" Type="http://schemas.openxmlformats.org/officeDocument/2006/relationships/image" Target="../media/image42.png"/><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5.xml"/><Relationship Id="rId4"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object 9"/>
          <p:cNvGrpSpPr/>
          <p:nvPr/>
        </p:nvGrpSpPr>
        <p:grpSpPr>
          <a:xfrm>
            <a:off x="1048511" y="2386583"/>
            <a:ext cx="7045959" cy="1047115"/>
            <a:chOff x="1048511" y="2386583"/>
            <a:chExt cx="7045959" cy="1047115"/>
          </a:xfrm>
        </p:grpSpPr>
        <p:pic>
          <p:nvPicPr>
            <p:cNvPr id="10" name="object 10"/>
            <p:cNvPicPr/>
            <p:nvPr/>
          </p:nvPicPr>
          <p:blipFill>
            <a:blip r:embed="rId2" cstate="print"/>
            <a:stretch>
              <a:fillRect/>
            </a:stretch>
          </p:blipFill>
          <p:spPr>
            <a:xfrm>
              <a:off x="1950719" y="2386583"/>
              <a:ext cx="5241035" cy="813815"/>
            </a:xfrm>
            <a:prstGeom prst="rect">
              <a:avLst/>
            </a:prstGeom>
          </p:spPr>
        </p:pic>
        <p:pic>
          <p:nvPicPr>
            <p:cNvPr id="11" name="object 11"/>
            <p:cNvPicPr/>
            <p:nvPr/>
          </p:nvPicPr>
          <p:blipFill>
            <a:blip r:embed="rId3" cstate="print"/>
            <a:stretch>
              <a:fillRect/>
            </a:stretch>
          </p:blipFill>
          <p:spPr>
            <a:xfrm>
              <a:off x="1048511" y="2845307"/>
              <a:ext cx="4475988" cy="588263"/>
            </a:xfrm>
            <a:prstGeom prst="rect">
              <a:avLst/>
            </a:prstGeom>
          </p:spPr>
        </p:pic>
        <p:pic>
          <p:nvPicPr>
            <p:cNvPr id="12" name="object 12"/>
            <p:cNvPicPr/>
            <p:nvPr/>
          </p:nvPicPr>
          <p:blipFill>
            <a:blip r:embed="rId4" cstate="print"/>
            <a:stretch>
              <a:fillRect/>
            </a:stretch>
          </p:blipFill>
          <p:spPr>
            <a:xfrm>
              <a:off x="5164835" y="2845307"/>
              <a:ext cx="2331719" cy="588263"/>
            </a:xfrm>
            <a:prstGeom prst="rect">
              <a:avLst/>
            </a:prstGeom>
          </p:spPr>
        </p:pic>
        <p:pic>
          <p:nvPicPr>
            <p:cNvPr id="13" name="object 13"/>
            <p:cNvPicPr/>
            <p:nvPr/>
          </p:nvPicPr>
          <p:blipFill>
            <a:blip r:embed="rId5" cstate="print"/>
            <a:stretch>
              <a:fillRect/>
            </a:stretch>
          </p:blipFill>
          <p:spPr>
            <a:xfrm>
              <a:off x="7197852" y="2845307"/>
              <a:ext cx="896111" cy="588263"/>
            </a:xfrm>
            <a:prstGeom prst="rect">
              <a:avLst/>
            </a:prstGeom>
          </p:spPr>
        </p:pic>
        <p:pic>
          <p:nvPicPr>
            <p:cNvPr id="14" name="object 14"/>
            <p:cNvPicPr/>
            <p:nvPr/>
          </p:nvPicPr>
          <p:blipFill>
            <a:blip r:embed="rId6" cstate="print"/>
            <a:stretch>
              <a:fillRect/>
            </a:stretch>
          </p:blipFill>
          <p:spPr>
            <a:xfrm>
              <a:off x="1200911" y="3185159"/>
              <a:ext cx="6143244" cy="70103"/>
            </a:xfrm>
            <a:prstGeom prst="rect">
              <a:avLst/>
            </a:prstGeom>
          </p:spPr>
        </p:pic>
        <p:pic>
          <p:nvPicPr>
            <p:cNvPr id="15" name="object 15"/>
            <p:cNvPicPr/>
            <p:nvPr/>
          </p:nvPicPr>
          <p:blipFill>
            <a:blip r:embed="rId7" cstate="print"/>
            <a:stretch>
              <a:fillRect/>
            </a:stretch>
          </p:blipFill>
          <p:spPr>
            <a:xfrm>
              <a:off x="7289291" y="3185159"/>
              <a:ext cx="652272" cy="70103"/>
            </a:xfrm>
            <a:prstGeom prst="rect">
              <a:avLst/>
            </a:prstGeom>
          </p:spPr>
        </p:pic>
      </p:grpSp>
      <p:sp>
        <p:nvSpPr>
          <p:cNvPr id="16" name="object 16"/>
          <p:cNvSpPr txBox="1">
            <a:spLocks noGrp="1"/>
          </p:cNvSpPr>
          <p:nvPr>
            <p:ph type="title"/>
          </p:nvPr>
        </p:nvSpPr>
        <p:spPr>
          <a:xfrm>
            <a:off x="304800" y="304800"/>
            <a:ext cx="8223884" cy="1489075"/>
          </a:xfrm>
          <a:prstGeom prst="rect">
            <a:avLst/>
          </a:prstGeom>
        </p:spPr>
        <p:txBody>
          <a:bodyPr vert="horz" wrap="square" lIns="0" tIns="12700" rIns="0" bIns="0" rtlCol="0">
            <a:spAutoFit/>
          </a:bodyPr>
          <a:lstStyle/>
          <a:p>
            <a:pPr marL="12700" marR="5080" indent="775970">
              <a:lnSpc>
                <a:spcPct val="100000"/>
              </a:lnSpc>
              <a:spcBef>
                <a:spcPts val="100"/>
              </a:spcBef>
            </a:pPr>
            <a:r>
              <a:rPr lang="en-US" sz="4800" i="1" spc="-5" dirty="0" smtClean="0">
                <a:solidFill>
                  <a:srgbClr val="2B3948"/>
                </a:solidFill>
              </a:rPr>
              <a:t>Effective and Safe Methods of Chemical Research</a:t>
            </a:r>
            <a:endParaRPr sz="4800" dirty="0">
              <a:latin typeface="Palatino Linotype"/>
              <a:cs typeface="Palatino Linotype"/>
            </a:endParaRPr>
          </a:p>
        </p:txBody>
      </p:sp>
      <p:sp>
        <p:nvSpPr>
          <p:cNvPr id="17" name="object 17"/>
          <p:cNvSpPr txBox="1"/>
          <p:nvPr/>
        </p:nvSpPr>
        <p:spPr>
          <a:xfrm>
            <a:off x="1216558" y="2472639"/>
            <a:ext cx="6711315" cy="764540"/>
          </a:xfrm>
          <a:prstGeom prst="rect">
            <a:avLst/>
          </a:prstGeom>
        </p:spPr>
        <p:txBody>
          <a:bodyPr vert="horz" wrap="square" lIns="0" tIns="12065" rIns="0" bIns="0" rtlCol="0">
            <a:spAutoFit/>
          </a:bodyPr>
          <a:lstStyle/>
          <a:p>
            <a:pPr algn="ctr">
              <a:lnSpc>
                <a:spcPct val="100000"/>
              </a:lnSpc>
              <a:spcBef>
                <a:spcPts val="95"/>
              </a:spcBef>
            </a:pPr>
            <a:r>
              <a:rPr lang="en-US" sz="2800" i="1" spc="-5" dirty="0" smtClean="0">
                <a:solidFill>
                  <a:srgbClr val="2B3948"/>
                </a:solidFill>
                <a:latin typeface="Palatino Linotype"/>
                <a:cs typeface="Palatino Linotype"/>
              </a:rPr>
              <a:t>Department of Pharmaceutical Chemistry</a:t>
            </a:r>
            <a:endParaRPr sz="2800" dirty="0">
              <a:latin typeface="Palatino Linotype"/>
              <a:cs typeface="Palatino Linotype"/>
            </a:endParaRPr>
          </a:p>
          <a:p>
            <a:pPr algn="ctr">
              <a:lnSpc>
                <a:spcPct val="100000"/>
              </a:lnSpc>
              <a:spcBef>
                <a:spcPts val="60"/>
              </a:spcBef>
            </a:pPr>
            <a:r>
              <a:rPr sz="2000" u="heavy" spc="-10" dirty="0">
                <a:solidFill>
                  <a:srgbClr val="3399FF"/>
                </a:solidFill>
                <a:uFill>
                  <a:solidFill>
                    <a:srgbClr val="3399FF"/>
                  </a:solidFill>
                </a:uFill>
                <a:latin typeface="Palatino Linotype"/>
                <a:cs typeface="Palatino Linotype"/>
                <a:hlinkClick r:id="rId8"/>
              </a:rPr>
              <a:t>https://www.vnmu.edu.ua/кафедра</a:t>
            </a:r>
            <a:r>
              <a:rPr sz="2000" u="heavy" spc="-30" dirty="0">
                <a:solidFill>
                  <a:srgbClr val="3399FF"/>
                </a:solidFill>
                <a:uFill>
                  <a:solidFill>
                    <a:srgbClr val="3399FF"/>
                  </a:solidFill>
                </a:uFill>
                <a:latin typeface="Palatino Linotype"/>
                <a:cs typeface="Palatino Linotype"/>
                <a:hlinkClick r:id="rId8"/>
              </a:rPr>
              <a:t> </a:t>
            </a:r>
            <a:r>
              <a:rPr sz="2000" u="heavy" spc="-5" dirty="0">
                <a:solidFill>
                  <a:srgbClr val="3399FF"/>
                </a:solidFill>
                <a:uFill>
                  <a:solidFill>
                    <a:srgbClr val="3399FF"/>
                  </a:solidFill>
                </a:uFill>
                <a:latin typeface="Palatino Linotype"/>
                <a:cs typeface="Palatino Linotype"/>
                <a:hlinkClick r:id="rId8"/>
              </a:rPr>
              <a:t>фармацевтичної</a:t>
            </a:r>
            <a:r>
              <a:rPr sz="2000" u="heavy" spc="-5" dirty="0">
                <a:solidFill>
                  <a:srgbClr val="6F96D2"/>
                </a:solidFill>
                <a:uFill>
                  <a:solidFill>
                    <a:srgbClr val="3399FF"/>
                  </a:solidFill>
                </a:uFill>
                <a:latin typeface="Palatino Linotype"/>
                <a:cs typeface="Palatino Linotype"/>
              </a:rPr>
              <a:t> </a:t>
            </a:r>
            <a:r>
              <a:rPr sz="2000" u="heavy" dirty="0">
                <a:solidFill>
                  <a:srgbClr val="6F96D2"/>
                </a:solidFill>
                <a:uFill>
                  <a:solidFill>
                    <a:srgbClr val="3399FF"/>
                  </a:solidFill>
                </a:uFill>
                <a:latin typeface="Palatino Linotype"/>
                <a:cs typeface="Palatino Linotype"/>
              </a:rPr>
              <a:t>хімії</a:t>
            </a:r>
            <a:endParaRPr sz="2000" dirty="0">
              <a:latin typeface="Palatino Linotype"/>
              <a:cs typeface="Palatino Linotype"/>
            </a:endParaRPr>
          </a:p>
        </p:txBody>
      </p:sp>
      <p:pic>
        <p:nvPicPr>
          <p:cNvPr id="18" name="object 18"/>
          <p:cNvPicPr/>
          <p:nvPr/>
        </p:nvPicPr>
        <p:blipFill>
          <a:blip r:embed="rId9" cstate="print"/>
          <a:stretch>
            <a:fillRect/>
          </a:stretch>
        </p:blipFill>
        <p:spPr>
          <a:xfrm>
            <a:off x="107504" y="3356990"/>
            <a:ext cx="8856980" cy="322541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04800" y="533400"/>
            <a:ext cx="8485505" cy="5368136"/>
          </a:xfrm>
          <a:prstGeom prst="rect">
            <a:avLst/>
          </a:prstGeom>
        </p:spPr>
        <p:txBody>
          <a:bodyPr vert="horz" wrap="square" lIns="0" tIns="195580" rIns="0" bIns="0" rtlCol="0">
            <a:spAutoFit/>
          </a:bodyPr>
          <a:lstStyle/>
          <a:p>
            <a:pPr marL="927100">
              <a:lnSpc>
                <a:spcPct val="100000"/>
              </a:lnSpc>
              <a:spcBef>
                <a:spcPts val="1540"/>
              </a:spcBef>
              <a:tabLst>
                <a:tab pos="1620520" algn="l"/>
                <a:tab pos="3451225" algn="l"/>
                <a:tab pos="5005705" algn="l"/>
                <a:tab pos="7051675" algn="l"/>
              </a:tabLst>
            </a:pPr>
            <a:r>
              <a:rPr lang="en-US" sz="2800" dirty="0" smtClean="0">
                <a:solidFill>
                  <a:srgbClr val="2B3948"/>
                </a:solidFill>
                <a:latin typeface="Palatino Linotype"/>
                <a:cs typeface="Palatino Linotype"/>
              </a:rPr>
              <a:t>In the general system of pharmacist training "</a:t>
            </a:r>
            <a:r>
              <a:rPr lang="en-US" sz="2800" b="1" dirty="0" smtClean="0">
                <a:solidFill>
                  <a:srgbClr val="2B3948"/>
                </a:solidFill>
                <a:latin typeface="Palatino Linotype"/>
                <a:cs typeface="Palatino Linotype"/>
              </a:rPr>
              <a:t>Effective and safe methods of chemical research</a:t>
            </a:r>
            <a:r>
              <a:rPr lang="en-US" sz="2800" dirty="0" smtClean="0">
                <a:solidFill>
                  <a:srgbClr val="2B3948"/>
                </a:solidFill>
                <a:latin typeface="Palatino Linotype"/>
                <a:cs typeface="Palatino Linotype"/>
              </a:rPr>
              <a:t>"- is a laboratory discipline, knowledge of which is necessary and important for the fruitful, practical activities of specialists in the field of pharmacy, as they enable future professionals to learn safe rules in the laboratory and master practical skills in laboratory chemical and measuring utensils, chemical reagents, measuring instruments, equipment and techniques for laboratory work in the chemical laboratory</a:t>
            </a:r>
            <a:r>
              <a:rPr sz="2800" spc="-5" dirty="0" smtClean="0">
                <a:solidFill>
                  <a:srgbClr val="2B3948"/>
                </a:solidFill>
                <a:latin typeface="Palatino Linotype"/>
                <a:cs typeface="Palatino Linotype"/>
              </a:rPr>
              <a:t>.</a:t>
            </a:r>
            <a:endParaRPr sz="2800" dirty="0">
              <a:latin typeface="Palatino Linotype"/>
              <a:cs typeface="Palatino Linotype"/>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p:nvPr/>
        </p:nvSpPr>
        <p:spPr>
          <a:xfrm>
            <a:off x="474370" y="838200"/>
            <a:ext cx="8270875" cy="6758902"/>
          </a:xfrm>
          <a:prstGeom prst="rect">
            <a:avLst/>
          </a:prstGeom>
        </p:spPr>
        <p:txBody>
          <a:bodyPr vert="horz" wrap="square" lIns="0" tIns="109855" rIns="0" bIns="0" rtlCol="0">
            <a:spAutoFit/>
          </a:bodyPr>
          <a:lstStyle/>
          <a:p>
            <a:pPr marL="926465">
              <a:lnSpc>
                <a:spcPct val="100000"/>
              </a:lnSpc>
              <a:spcBef>
                <a:spcPts val="865"/>
              </a:spcBef>
            </a:pPr>
            <a:r>
              <a:rPr lang="en-US" sz="3200" b="1" u="heavy" spc="-5" dirty="0" smtClean="0">
                <a:solidFill>
                  <a:srgbClr val="2B3948"/>
                </a:solidFill>
                <a:uFill>
                  <a:solidFill>
                    <a:srgbClr val="2B3948"/>
                  </a:solidFill>
                </a:uFill>
                <a:latin typeface="Palatino Linotype"/>
                <a:cs typeface="Palatino Linotype"/>
              </a:rPr>
              <a:t>The Main Task of the Course </a:t>
            </a:r>
            <a:r>
              <a:rPr sz="3200" b="1" u="heavy" dirty="0" smtClean="0">
                <a:solidFill>
                  <a:srgbClr val="2B3948"/>
                </a:solidFill>
                <a:uFill>
                  <a:solidFill>
                    <a:srgbClr val="2B3948"/>
                  </a:solidFill>
                </a:uFill>
                <a:latin typeface="Palatino Linotype"/>
                <a:cs typeface="Palatino Linotype"/>
              </a:rPr>
              <a:t>:</a:t>
            </a:r>
            <a:endParaRPr sz="3200" dirty="0">
              <a:latin typeface="Palatino Linotype"/>
              <a:cs typeface="Palatino Linotype"/>
            </a:endParaRPr>
          </a:p>
          <a:p>
            <a:pPr marR="5080" algn="just"/>
            <a:r>
              <a:rPr lang="en-US" sz="2800" dirty="0" smtClean="0">
                <a:solidFill>
                  <a:srgbClr val="2B3948"/>
                </a:solidFill>
                <a:latin typeface="Palatino Linotype"/>
                <a:cs typeface="Palatino Linotype"/>
              </a:rPr>
              <a:t>formation of the initial level of knowledge in students, which allows to obtain skills and practical skills necessary for further study of such special disciplines as "Organic Chemistry", "Analytical Chemistry", "Modern Analytical Laboratory Practice", "Drug Technology", "Pharmacognosy" , "Standardization of drugs", as well as for future independent work of a specialist in a chemical laboratory</a:t>
            </a:r>
            <a:r>
              <a:rPr lang="uk-UA" sz="2800" dirty="0" smtClean="0">
                <a:solidFill>
                  <a:srgbClr val="2B3948"/>
                </a:solidFill>
                <a:latin typeface="Palatino Linotype"/>
                <a:cs typeface="Palatino Linotype"/>
              </a:rPr>
              <a:t>.</a:t>
            </a:r>
            <a:endParaRPr lang="uk-UA" sz="2800" dirty="0" smtClean="0">
              <a:latin typeface="Palatino Linotype"/>
              <a:cs typeface="Palatino Linotype"/>
            </a:endParaRPr>
          </a:p>
          <a:p>
            <a:pPr marL="12700" marR="5080" indent="101600" algn="just">
              <a:spcBef>
                <a:spcPts val="770"/>
              </a:spcBef>
            </a:pPr>
            <a:endParaRPr lang="uk-UA" dirty="0" smtClean="0">
              <a:latin typeface="Palatino Linotype"/>
              <a:cs typeface="Palatino Linotype"/>
            </a:endParaRPr>
          </a:p>
          <a:p>
            <a:pPr marL="12700" marR="5080" indent="101600" algn="just">
              <a:spcBef>
                <a:spcPts val="770"/>
              </a:spcBef>
            </a:pPr>
            <a:endParaRPr lang="uk-UA" dirty="0" smtClean="0">
              <a:latin typeface="Palatino Linotype"/>
              <a:cs typeface="Palatino Linotype"/>
            </a:endParaRPr>
          </a:p>
          <a:p>
            <a:pPr marL="12700" marR="5080" indent="101600" algn="just">
              <a:spcBef>
                <a:spcPts val="770"/>
              </a:spcBef>
            </a:pPr>
            <a:endParaRPr lang="uk-UA" dirty="0" smtClean="0">
              <a:latin typeface="Palatino Linotype"/>
              <a:cs typeface="Palatino Linotype"/>
            </a:endParaRPr>
          </a:p>
          <a:p>
            <a:pPr marL="12700" marR="5080" indent="101600" algn="just">
              <a:spcBef>
                <a:spcPts val="770"/>
              </a:spcBef>
            </a:pPr>
            <a:endParaRPr lang="uk-UA" dirty="0" smtClean="0">
              <a:latin typeface="Palatino Linotype"/>
              <a:cs typeface="Palatino Linotype"/>
            </a:endParaRPr>
          </a:p>
          <a:p>
            <a:pPr marL="12700" marR="5080" indent="101600" algn="just">
              <a:spcBef>
                <a:spcPts val="770"/>
              </a:spcBef>
            </a:pPr>
            <a:endParaRPr lang="uk-UA" dirty="0" smtClean="0">
              <a:latin typeface="Palatino Linotype"/>
              <a:cs typeface="Palatino Linotype"/>
            </a:endParaRPr>
          </a:p>
          <a:p>
            <a:pPr marL="12700" marR="5080" indent="101600" algn="just">
              <a:spcBef>
                <a:spcPts val="770"/>
              </a:spcBef>
            </a:pPr>
            <a:endParaRPr lang="uk-UA" dirty="0" smtClean="0">
              <a:latin typeface="Palatino Linotype"/>
              <a:cs typeface="Palatino Linotype"/>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143000" y="228600"/>
            <a:ext cx="7545705" cy="1244600"/>
          </a:xfrm>
          <a:prstGeom prst="rect">
            <a:avLst/>
          </a:prstGeom>
        </p:spPr>
        <p:txBody>
          <a:bodyPr vert="horz" wrap="square" lIns="0" tIns="12065" rIns="0" bIns="0" rtlCol="0">
            <a:spAutoFit/>
          </a:bodyPr>
          <a:lstStyle/>
          <a:p>
            <a:pPr marL="1348740" marR="5080" indent="-1336675">
              <a:lnSpc>
                <a:spcPct val="100000"/>
              </a:lnSpc>
              <a:spcBef>
                <a:spcPts val="95"/>
              </a:spcBef>
            </a:pPr>
            <a:r>
              <a:rPr lang="en-US" sz="4000" i="1" spc="-10" dirty="0" smtClean="0">
                <a:solidFill>
                  <a:srgbClr val="2B3948"/>
                </a:solidFill>
              </a:rPr>
              <a:t>Effective and safe methods of chemical research</a:t>
            </a:r>
            <a:endParaRPr sz="4000" dirty="0">
              <a:latin typeface="Palatino Linotype"/>
              <a:cs typeface="Palatino Linotype"/>
            </a:endParaRPr>
          </a:p>
        </p:txBody>
      </p:sp>
      <p:grpSp>
        <p:nvGrpSpPr>
          <p:cNvPr id="13" name="object 13"/>
          <p:cNvGrpSpPr/>
          <p:nvPr/>
        </p:nvGrpSpPr>
        <p:grpSpPr>
          <a:xfrm>
            <a:off x="21208" y="1686496"/>
            <a:ext cx="2782570" cy="1972945"/>
            <a:chOff x="21208" y="1686496"/>
            <a:chExt cx="2782570" cy="1972945"/>
          </a:xfrm>
        </p:grpSpPr>
        <p:sp>
          <p:nvSpPr>
            <p:cNvPr id="14" name="object 14"/>
            <p:cNvSpPr/>
            <p:nvPr/>
          </p:nvSpPr>
          <p:spPr>
            <a:xfrm>
              <a:off x="35496" y="1700783"/>
              <a:ext cx="2753995" cy="1944370"/>
            </a:xfrm>
            <a:custGeom>
              <a:avLst/>
              <a:gdLst/>
              <a:ahLst/>
              <a:cxnLst/>
              <a:rect l="l" t="t" r="r" b="b"/>
              <a:pathLst>
                <a:path w="2753995" h="1944370">
                  <a:moveTo>
                    <a:pt x="2429446" y="0"/>
                  </a:moveTo>
                  <a:lnTo>
                    <a:pt x="324040" y="0"/>
                  </a:lnTo>
                  <a:lnTo>
                    <a:pt x="276154" y="3515"/>
                  </a:lnTo>
                  <a:lnTo>
                    <a:pt x="230451" y="13726"/>
                  </a:lnTo>
                  <a:lnTo>
                    <a:pt x="187430" y="30131"/>
                  </a:lnTo>
                  <a:lnTo>
                    <a:pt x="147594" y="52228"/>
                  </a:lnTo>
                  <a:lnTo>
                    <a:pt x="111443" y="79515"/>
                  </a:lnTo>
                  <a:lnTo>
                    <a:pt x="79479" y="111490"/>
                  </a:lnTo>
                  <a:lnTo>
                    <a:pt x="52203" y="147650"/>
                  </a:lnTo>
                  <a:lnTo>
                    <a:pt x="30116" y="187493"/>
                  </a:lnTo>
                  <a:lnTo>
                    <a:pt x="13719" y="230518"/>
                  </a:lnTo>
                  <a:lnTo>
                    <a:pt x="3513" y="276222"/>
                  </a:lnTo>
                  <a:lnTo>
                    <a:pt x="0" y="324103"/>
                  </a:lnTo>
                  <a:lnTo>
                    <a:pt x="0" y="1620139"/>
                  </a:lnTo>
                  <a:lnTo>
                    <a:pt x="3513" y="1668049"/>
                  </a:lnTo>
                  <a:lnTo>
                    <a:pt x="13719" y="1713770"/>
                  </a:lnTo>
                  <a:lnTo>
                    <a:pt x="30116" y="1756804"/>
                  </a:lnTo>
                  <a:lnTo>
                    <a:pt x="52203" y="1796648"/>
                  </a:lnTo>
                  <a:lnTo>
                    <a:pt x="79479" y="1832804"/>
                  </a:lnTo>
                  <a:lnTo>
                    <a:pt x="111443" y="1864770"/>
                  </a:lnTo>
                  <a:lnTo>
                    <a:pt x="147594" y="1892046"/>
                  </a:lnTo>
                  <a:lnTo>
                    <a:pt x="187430" y="1914131"/>
                  </a:lnTo>
                  <a:lnTo>
                    <a:pt x="230451" y="1930526"/>
                  </a:lnTo>
                  <a:lnTo>
                    <a:pt x="276154" y="1940730"/>
                  </a:lnTo>
                  <a:lnTo>
                    <a:pt x="324040" y="1944242"/>
                  </a:lnTo>
                  <a:lnTo>
                    <a:pt x="2429446" y="1944242"/>
                  </a:lnTo>
                  <a:lnTo>
                    <a:pt x="2477324" y="1940730"/>
                  </a:lnTo>
                  <a:lnTo>
                    <a:pt x="2523020" y="1930526"/>
                  </a:lnTo>
                  <a:lnTo>
                    <a:pt x="2566033" y="1914131"/>
                  </a:lnTo>
                  <a:lnTo>
                    <a:pt x="2605862" y="1892046"/>
                  </a:lnTo>
                  <a:lnTo>
                    <a:pt x="2642005" y="1864770"/>
                  </a:lnTo>
                  <a:lnTo>
                    <a:pt x="2673962" y="1832804"/>
                  </a:lnTo>
                  <a:lnTo>
                    <a:pt x="2701232" y="1796648"/>
                  </a:lnTo>
                  <a:lnTo>
                    <a:pt x="2723314" y="1756804"/>
                  </a:lnTo>
                  <a:lnTo>
                    <a:pt x="2739707" y="1713770"/>
                  </a:lnTo>
                  <a:lnTo>
                    <a:pt x="2749911" y="1668049"/>
                  </a:lnTo>
                  <a:lnTo>
                    <a:pt x="2753423" y="1620139"/>
                  </a:lnTo>
                  <a:lnTo>
                    <a:pt x="2753423" y="324103"/>
                  </a:lnTo>
                  <a:lnTo>
                    <a:pt x="2749911" y="276222"/>
                  </a:lnTo>
                  <a:lnTo>
                    <a:pt x="2739707" y="230518"/>
                  </a:lnTo>
                  <a:lnTo>
                    <a:pt x="2723314" y="187493"/>
                  </a:lnTo>
                  <a:lnTo>
                    <a:pt x="2701232" y="147650"/>
                  </a:lnTo>
                  <a:lnTo>
                    <a:pt x="2673962" y="111490"/>
                  </a:lnTo>
                  <a:lnTo>
                    <a:pt x="2642005" y="79515"/>
                  </a:lnTo>
                  <a:lnTo>
                    <a:pt x="2605862" y="52228"/>
                  </a:lnTo>
                  <a:lnTo>
                    <a:pt x="2566033" y="30131"/>
                  </a:lnTo>
                  <a:lnTo>
                    <a:pt x="2523020" y="13726"/>
                  </a:lnTo>
                  <a:lnTo>
                    <a:pt x="2477324" y="3515"/>
                  </a:lnTo>
                  <a:lnTo>
                    <a:pt x="2429446" y="0"/>
                  </a:lnTo>
                  <a:close/>
                </a:path>
              </a:pathLst>
            </a:custGeom>
            <a:solidFill>
              <a:srgbClr val="FFFF00"/>
            </a:solidFill>
          </p:spPr>
          <p:txBody>
            <a:bodyPr wrap="square" lIns="0" tIns="0" rIns="0" bIns="0" rtlCol="0"/>
            <a:lstStyle/>
            <a:p>
              <a:endParaRPr/>
            </a:p>
          </p:txBody>
        </p:sp>
        <p:sp>
          <p:nvSpPr>
            <p:cNvPr id="15" name="object 15"/>
            <p:cNvSpPr/>
            <p:nvPr/>
          </p:nvSpPr>
          <p:spPr>
            <a:xfrm>
              <a:off x="35496" y="1700783"/>
              <a:ext cx="2753995" cy="1944370"/>
            </a:xfrm>
            <a:custGeom>
              <a:avLst/>
              <a:gdLst/>
              <a:ahLst/>
              <a:cxnLst/>
              <a:rect l="l" t="t" r="r" b="b"/>
              <a:pathLst>
                <a:path w="2753995" h="1944370">
                  <a:moveTo>
                    <a:pt x="0" y="324103"/>
                  </a:moveTo>
                  <a:lnTo>
                    <a:pt x="3513" y="276222"/>
                  </a:lnTo>
                  <a:lnTo>
                    <a:pt x="13719" y="230518"/>
                  </a:lnTo>
                  <a:lnTo>
                    <a:pt x="30116" y="187493"/>
                  </a:lnTo>
                  <a:lnTo>
                    <a:pt x="52203" y="147650"/>
                  </a:lnTo>
                  <a:lnTo>
                    <a:pt x="79479" y="111490"/>
                  </a:lnTo>
                  <a:lnTo>
                    <a:pt x="111443" y="79515"/>
                  </a:lnTo>
                  <a:lnTo>
                    <a:pt x="147594" y="52228"/>
                  </a:lnTo>
                  <a:lnTo>
                    <a:pt x="187430" y="30131"/>
                  </a:lnTo>
                  <a:lnTo>
                    <a:pt x="230451" y="13726"/>
                  </a:lnTo>
                  <a:lnTo>
                    <a:pt x="276154" y="3515"/>
                  </a:lnTo>
                  <a:lnTo>
                    <a:pt x="324040" y="0"/>
                  </a:lnTo>
                  <a:lnTo>
                    <a:pt x="2429446" y="0"/>
                  </a:lnTo>
                  <a:lnTo>
                    <a:pt x="2477324" y="3515"/>
                  </a:lnTo>
                  <a:lnTo>
                    <a:pt x="2523020" y="13726"/>
                  </a:lnTo>
                  <a:lnTo>
                    <a:pt x="2566033" y="30131"/>
                  </a:lnTo>
                  <a:lnTo>
                    <a:pt x="2605862" y="52228"/>
                  </a:lnTo>
                  <a:lnTo>
                    <a:pt x="2642005" y="79515"/>
                  </a:lnTo>
                  <a:lnTo>
                    <a:pt x="2673962" y="111490"/>
                  </a:lnTo>
                  <a:lnTo>
                    <a:pt x="2701232" y="147650"/>
                  </a:lnTo>
                  <a:lnTo>
                    <a:pt x="2723314" y="187493"/>
                  </a:lnTo>
                  <a:lnTo>
                    <a:pt x="2739707" y="230518"/>
                  </a:lnTo>
                  <a:lnTo>
                    <a:pt x="2749911" y="276222"/>
                  </a:lnTo>
                  <a:lnTo>
                    <a:pt x="2753423" y="324103"/>
                  </a:lnTo>
                  <a:lnTo>
                    <a:pt x="2753423" y="1620139"/>
                  </a:lnTo>
                  <a:lnTo>
                    <a:pt x="2749911" y="1668049"/>
                  </a:lnTo>
                  <a:lnTo>
                    <a:pt x="2739707" y="1713770"/>
                  </a:lnTo>
                  <a:lnTo>
                    <a:pt x="2723314" y="1756804"/>
                  </a:lnTo>
                  <a:lnTo>
                    <a:pt x="2701232" y="1796648"/>
                  </a:lnTo>
                  <a:lnTo>
                    <a:pt x="2673962" y="1832804"/>
                  </a:lnTo>
                  <a:lnTo>
                    <a:pt x="2642005" y="1864770"/>
                  </a:lnTo>
                  <a:lnTo>
                    <a:pt x="2605862" y="1892046"/>
                  </a:lnTo>
                  <a:lnTo>
                    <a:pt x="2566033" y="1914131"/>
                  </a:lnTo>
                  <a:lnTo>
                    <a:pt x="2523020" y="1930526"/>
                  </a:lnTo>
                  <a:lnTo>
                    <a:pt x="2477324" y="1940730"/>
                  </a:lnTo>
                  <a:lnTo>
                    <a:pt x="2429446" y="1944242"/>
                  </a:lnTo>
                  <a:lnTo>
                    <a:pt x="324040" y="1944242"/>
                  </a:lnTo>
                  <a:lnTo>
                    <a:pt x="276154" y="1940730"/>
                  </a:lnTo>
                  <a:lnTo>
                    <a:pt x="230451" y="1930526"/>
                  </a:lnTo>
                  <a:lnTo>
                    <a:pt x="187430" y="1914131"/>
                  </a:lnTo>
                  <a:lnTo>
                    <a:pt x="147594" y="1892046"/>
                  </a:lnTo>
                  <a:lnTo>
                    <a:pt x="111443" y="1864770"/>
                  </a:lnTo>
                  <a:lnTo>
                    <a:pt x="79479" y="1832804"/>
                  </a:lnTo>
                  <a:lnTo>
                    <a:pt x="52203" y="1796648"/>
                  </a:lnTo>
                  <a:lnTo>
                    <a:pt x="30116" y="1756804"/>
                  </a:lnTo>
                  <a:lnTo>
                    <a:pt x="13719" y="1713770"/>
                  </a:lnTo>
                  <a:lnTo>
                    <a:pt x="3513" y="1668049"/>
                  </a:lnTo>
                  <a:lnTo>
                    <a:pt x="0" y="1620139"/>
                  </a:lnTo>
                  <a:lnTo>
                    <a:pt x="0" y="324103"/>
                  </a:lnTo>
                  <a:close/>
                </a:path>
              </a:pathLst>
            </a:custGeom>
            <a:ln w="28575">
              <a:solidFill>
                <a:srgbClr val="445483"/>
              </a:solidFill>
            </a:ln>
          </p:spPr>
          <p:txBody>
            <a:bodyPr wrap="square" lIns="0" tIns="0" rIns="0" bIns="0" rtlCol="0"/>
            <a:lstStyle/>
            <a:p>
              <a:endParaRPr/>
            </a:p>
          </p:txBody>
        </p:sp>
      </p:grpSp>
      <p:sp>
        <p:nvSpPr>
          <p:cNvPr id="16" name="object 16"/>
          <p:cNvSpPr txBox="1"/>
          <p:nvPr/>
        </p:nvSpPr>
        <p:spPr>
          <a:xfrm>
            <a:off x="0" y="1822450"/>
            <a:ext cx="2743200" cy="1674817"/>
          </a:xfrm>
          <a:prstGeom prst="rect">
            <a:avLst/>
          </a:prstGeom>
        </p:spPr>
        <p:txBody>
          <a:bodyPr vert="horz" wrap="square" lIns="0" tIns="12700" rIns="0" bIns="0" rtlCol="0">
            <a:spAutoFit/>
          </a:bodyPr>
          <a:lstStyle/>
          <a:p>
            <a:pPr marL="291465" marR="120014" indent="-163195">
              <a:lnSpc>
                <a:spcPct val="100000"/>
              </a:lnSpc>
              <a:spcBef>
                <a:spcPts val="100"/>
              </a:spcBef>
            </a:pPr>
            <a:r>
              <a:rPr lang="en-US" b="1" dirty="0">
                <a:latin typeface="Palatino Linotype"/>
                <a:cs typeface="Palatino Linotype"/>
              </a:rPr>
              <a:t>Volume - 3 credits, 90 hours, incl. lectures - 10 </a:t>
            </a:r>
            <a:r>
              <a:rPr lang="en-US" b="1" dirty="0" err="1">
                <a:latin typeface="Palatino Linotype"/>
                <a:cs typeface="Palatino Linotype"/>
              </a:rPr>
              <a:t>hours,practical</a:t>
            </a:r>
            <a:r>
              <a:rPr lang="en-US" b="1" dirty="0">
                <a:latin typeface="Palatino Linotype"/>
                <a:cs typeface="Palatino Linotype"/>
              </a:rPr>
              <a:t> training -40 hours, independent work - 40 hours</a:t>
            </a:r>
            <a:r>
              <a:rPr sz="1800" b="1" dirty="0" smtClean="0">
                <a:latin typeface="Palatino Linotype"/>
                <a:cs typeface="Palatino Linotype"/>
              </a:rPr>
              <a:t>.</a:t>
            </a:r>
            <a:endParaRPr sz="1800" dirty="0">
              <a:latin typeface="Palatino Linotype"/>
              <a:cs typeface="Palatino Linotype"/>
            </a:endParaRPr>
          </a:p>
        </p:txBody>
      </p:sp>
      <p:grpSp>
        <p:nvGrpSpPr>
          <p:cNvPr id="17" name="object 17"/>
          <p:cNvGrpSpPr/>
          <p:nvPr/>
        </p:nvGrpSpPr>
        <p:grpSpPr>
          <a:xfrm>
            <a:off x="2915792" y="1750060"/>
            <a:ext cx="4104640" cy="1823085"/>
            <a:chOff x="2915792" y="1750060"/>
            <a:chExt cx="4104640" cy="1823085"/>
          </a:xfrm>
        </p:grpSpPr>
        <p:sp>
          <p:nvSpPr>
            <p:cNvPr id="18" name="object 18"/>
            <p:cNvSpPr/>
            <p:nvPr/>
          </p:nvSpPr>
          <p:spPr>
            <a:xfrm>
              <a:off x="2915792" y="1750060"/>
              <a:ext cx="4104640" cy="1823085"/>
            </a:xfrm>
            <a:custGeom>
              <a:avLst/>
              <a:gdLst/>
              <a:ahLst/>
              <a:cxnLst/>
              <a:rect l="l" t="t" r="r" b="b"/>
              <a:pathLst>
                <a:path w="4104640" h="1823085">
                  <a:moveTo>
                    <a:pt x="3800602" y="0"/>
                  </a:moveTo>
                  <a:lnTo>
                    <a:pt x="303911" y="0"/>
                  </a:lnTo>
                  <a:lnTo>
                    <a:pt x="254603" y="3976"/>
                  </a:lnTo>
                  <a:lnTo>
                    <a:pt x="207832" y="15487"/>
                  </a:lnTo>
                  <a:lnTo>
                    <a:pt x="164224" y="33909"/>
                  </a:lnTo>
                  <a:lnTo>
                    <a:pt x="124404" y="58615"/>
                  </a:lnTo>
                  <a:lnTo>
                    <a:pt x="88995" y="88979"/>
                  </a:lnTo>
                  <a:lnTo>
                    <a:pt x="58623" y="124376"/>
                  </a:lnTo>
                  <a:lnTo>
                    <a:pt x="33912" y="164181"/>
                  </a:lnTo>
                  <a:lnTo>
                    <a:pt x="15488" y="207767"/>
                  </a:lnTo>
                  <a:lnTo>
                    <a:pt x="3976" y="254510"/>
                  </a:lnTo>
                  <a:lnTo>
                    <a:pt x="0" y="303784"/>
                  </a:lnTo>
                  <a:lnTo>
                    <a:pt x="0" y="1519174"/>
                  </a:lnTo>
                  <a:lnTo>
                    <a:pt x="3976" y="1568447"/>
                  </a:lnTo>
                  <a:lnTo>
                    <a:pt x="15488" y="1615190"/>
                  </a:lnTo>
                  <a:lnTo>
                    <a:pt x="33912" y="1658776"/>
                  </a:lnTo>
                  <a:lnTo>
                    <a:pt x="58623" y="1698581"/>
                  </a:lnTo>
                  <a:lnTo>
                    <a:pt x="88995" y="1733978"/>
                  </a:lnTo>
                  <a:lnTo>
                    <a:pt x="124404" y="1764342"/>
                  </a:lnTo>
                  <a:lnTo>
                    <a:pt x="164224" y="1789048"/>
                  </a:lnTo>
                  <a:lnTo>
                    <a:pt x="207832" y="1807470"/>
                  </a:lnTo>
                  <a:lnTo>
                    <a:pt x="254603" y="1818981"/>
                  </a:lnTo>
                  <a:lnTo>
                    <a:pt x="303911" y="1822957"/>
                  </a:lnTo>
                  <a:lnTo>
                    <a:pt x="3800602" y="1822957"/>
                  </a:lnTo>
                  <a:lnTo>
                    <a:pt x="3849909" y="1818981"/>
                  </a:lnTo>
                  <a:lnTo>
                    <a:pt x="3896680" y="1807470"/>
                  </a:lnTo>
                  <a:lnTo>
                    <a:pt x="3940288" y="1789048"/>
                  </a:lnTo>
                  <a:lnTo>
                    <a:pt x="3980108" y="1764342"/>
                  </a:lnTo>
                  <a:lnTo>
                    <a:pt x="4015517" y="1733978"/>
                  </a:lnTo>
                  <a:lnTo>
                    <a:pt x="4045889" y="1698581"/>
                  </a:lnTo>
                  <a:lnTo>
                    <a:pt x="4070600" y="1658776"/>
                  </a:lnTo>
                  <a:lnTo>
                    <a:pt x="4089024" y="1615190"/>
                  </a:lnTo>
                  <a:lnTo>
                    <a:pt x="4100536" y="1568447"/>
                  </a:lnTo>
                  <a:lnTo>
                    <a:pt x="4104512" y="1519174"/>
                  </a:lnTo>
                  <a:lnTo>
                    <a:pt x="4104512" y="303784"/>
                  </a:lnTo>
                  <a:lnTo>
                    <a:pt x="4100536" y="254510"/>
                  </a:lnTo>
                  <a:lnTo>
                    <a:pt x="4089024" y="207767"/>
                  </a:lnTo>
                  <a:lnTo>
                    <a:pt x="4070600" y="164181"/>
                  </a:lnTo>
                  <a:lnTo>
                    <a:pt x="4045889" y="124376"/>
                  </a:lnTo>
                  <a:lnTo>
                    <a:pt x="4015517" y="88979"/>
                  </a:lnTo>
                  <a:lnTo>
                    <a:pt x="3980108" y="58615"/>
                  </a:lnTo>
                  <a:lnTo>
                    <a:pt x="3940288" y="33909"/>
                  </a:lnTo>
                  <a:lnTo>
                    <a:pt x="3896680" y="15487"/>
                  </a:lnTo>
                  <a:lnTo>
                    <a:pt x="3849909" y="3976"/>
                  </a:lnTo>
                  <a:lnTo>
                    <a:pt x="3800602" y="0"/>
                  </a:lnTo>
                  <a:close/>
                </a:path>
              </a:pathLst>
            </a:custGeom>
            <a:solidFill>
              <a:srgbClr val="9FB9E0"/>
            </a:solidFill>
          </p:spPr>
          <p:txBody>
            <a:bodyPr wrap="square" lIns="0" tIns="0" rIns="0" bIns="0" rtlCol="0"/>
            <a:lstStyle/>
            <a:p>
              <a:endParaRPr/>
            </a:p>
          </p:txBody>
        </p:sp>
        <p:sp>
          <p:nvSpPr>
            <p:cNvPr id="19" name="object 19"/>
            <p:cNvSpPr/>
            <p:nvPr/>
          </p:nvSpPr>
          <p:spPr>
            <a:xfrm>
              <a:off x="2915792" y="1750060"/>
              <a:ext cx="4104640" cy="1823085"/>
            </a:xfrm>
            <a:custGeom>
              <a:avLst/>
              <a:gdLst/>
              <a:ahLst/>
              <a:cxnLst/>
              <a:rect l="l" t="t" r="r" b="b"/>
              <a:pathLst>
                <a:path w="4104640" h="1823085">
                  <a:moveTo>
                    <a:pt x="0" y="303784"/>
                  </a:moveTo>
                  <a:lnTo>
                    <a:pt x="3976" y="254510"/>
                  </a:lnTo>
                  <a:lnTo>
                    <a:pt x="15488" y="207767"/>
                  </a:lnTo>
                  <a:lnTo>
                    <a:pt x="33912" y="164181"/>
                  </a:lnTo>
                  <a:lnTo>
                    <a:pt x="58623" y="124376"/>
                  </a:lnTo>
                  <a:lnTo>
                    <a:pt x="88995" y="88979"/>
                  </a:lnTo>
                  <a:lnTo>
                    <a:pt x="124404" y="58615"/>
                  </a:lnTo>
                  <a:lnTo>
                    <a:pt x="164224" y="33909"/>
                  </a:lnTo>
                  <a:lnTo>
                    <a:pt x="207832" y="15487"/>
                  </a:lnTo>
                  <a:lnTo>
                    <a:pt x="254603" y="3976"/>
                  </a:lnTo>
                  <a:lnTo>
                    <a:pt x="303911" y="0"/>
                  </a:lnTo>
                  <a:lnTo>
                    <a:pt x="3800602" y="0"/>
                  </a:lnTo>
                  <a:lnTo>
                    <a:pt x="3849909" y="3976"/>
                  </a:lnTo>
                  <a:lnTo>
                    <a:pt x="3896680" y="15487"/>
                  </a:lnTo>
                  <a:lnTo>
                    <a:pt x="3940288" y="33909"/>
                  </a:lnTo>
                  <a:lnTo>
                    <a:pt x="3980108" y="58615"/>
                  </a:lnTo>
                  <a:lnTo>
                    <a:pt x="4015517" y="88979"/>
                  </a:lnTo>
                  <a:lnTo>
                    <a:pt x="4045889" y="124376"/>
                  </a:lnTo>
                  <a:lnTo>
                    <a:pt x="4070600" y="164181"/>
                  </a:lnTo>
                  <a:lnTo>
                    <a:pt x="4089024" y="207767"/>
                  </a:lnTo>
                  <a:lnTo>
                    <a:pt x="4100536" y="254510"/>
                  </a:lnTo>
                  <a:lnTo>
                    <a:pt x="4104512" y="303784"/>
                  </a:lnTo>
                  <a:lnTo>
                    <a:pt x="4104512" y="1519174"/>
                  </a:lnTo>
                  <a:lnTo>
                    <a:pt x="4100536" y="1568447"/>
                  </a:lnTo>
                  <a:lnTo>
                    <a:pt x="4089024" y="1615190"/>
                  </a:lnTo>
                  <a:lnTo>
                    <a:pt x="4070600" y="1658776"/>
                  </a:lnTo>
                  <a:lnTo>
                    <a:pt x="4045889" y="1698581"/>
                  </a:lnTo>
                  <a:lnTo>
                    <a:pt x="4015517" y="1733978"/>
                  </a:lnTo>
                  <a:lnTo>
                    <a:pt x="3980108" y="1764342"/>
                  </a:lnTo>
                  <a:lnTo>
                    <a:pt x="3940288" y="1789048"/>
                  </a:lnTo>
                  <a:lnTo>
                    <a:pt x="3896680" y="1807470"/>
                  </a:lnTo>
                  <a:lnTo>
                    <a:pt x="3849909" y="1818981"/>
                  </a:lnTo>
                  <a:lnTo>
                    <a:pt x="3800602" y="1822957"/>
                  </a:lnTo>
                  <a:lnTo>
                    <a:pt x="303911" y="1822957"/>
                  </a:lnTo>
                  <a:lnTo>
                    <a:pt x="254603" y="1818981"/>
                  </a:lnTo>
                  <a:lnTo>
                    <a:pt x="207832" y="1807470"/>
                  </a:lnTo>
                  <a:lnTo>
                    <a:pt x="164224" y="1789048"/>
                  </a:lnTo>
                  <a:lnTo>
                    <a:pt x="124404" y="1764342"/>
                  </a:lnTo>
                  <a:lnTo>
                    <a:pt x="88995" y="1733978"/>
                  </a:lnTo>
                  <a:lnTo>
                    <a:pt x="58623" y="1698581"/>
                  </a:lnTo>
                  <a:lnTo>
                    <a:pt x="33912" y="1658776"/>
                  </a:lnTo>
                  <a:lnTo>
                    <a:pt x="15488" y="1615190"/>
                  </a:lnTo>
                  <a:lnTo>
                    <a:pt x="3976" y="1568447"/>
                  </a:lnTo>
                  <a:lnTo>
                    <a:pt x="0" y="1519174"/>
                  </a:lnTo>
                  <a:lnTo>
                    <a:pt x="0" y="303784"/>
                  </a:lnTo>
                  <a:close/>
                </a:path>
              </a:pathLst>
            </a:custGeom>
            <a:ln w="28575">
              <a:solidFill>
                <a:srgbClr val="445483"/>
              </a:solidFill>
            </a:ln>
          </p:spPr>
          <p:txBody>
            <a:bodyPr wrap="square" lIns="0" tIns="0" rIns="0" bIns="0" rtlCol="0"/>
            <a:lstStyle/>
            <a:p>
              <a:endParaRPr/>
            </a:p>
          </p:txBody>
        </p:sp>
      </p:grpSp>
      <p:sp>
        <p:nvSpPr>
          <p:cNvPr id="24" name="object 24"/>
          <p:cNvSpPr txBox="1"/>
          <p:nvPr/>
        </p:nvSpPr>
        <p:spPr>
          <a:xfrm>
            <a:off x="3048000" y="1752600"/>
            <a:ext cx="3793490" cy="1766509"/>
          </a:xfrm>
          <a:prstGeom prst="rect">
            <a:avLst/>
          </a:prstGeom>
        </p:spPr>
        <p:txBody>
          <a:bodyPr vert="horz" wrap="square" lIns="0" tIns="12065" rIns="0" bIns="0" rtlCol="0">
            <a:spAutoFit/>
          </a:bodyPr>
          <a:lstStyle/>
          <a:p>
            <a:pPr algn="ctr">
              <a:lnSpc>
                <a:spcPct val="100000"/>
              </a:lnSpc>
              <a:spcBef>
                <a:spcPts val="95"/>
              </a:spcBef>
            </a:pPr>
            <a:r>
              <a:rPr lang="en-US" sz="1900" b="1" u="heavy" spc="-10" dirty="0" smtClean="0">
                <a:solidFill>
                  <a:srgbClr val="C00000"/>
                </a:solidFill>
                <a:uFill>
                  <a:solidFill>
                    <a:srgbClr val="C00000"/>
                  </a:solidFill>
                </a:uFill>
                <a:latin typeface="Palatino Linotype"/>
                <a:cs typeface="Palatino Linotype"/>
              </a:rPr>
              <a:t>The subject of </a:t>
            </a:r>
            <a:r>
              <a:rPr lang="en-US" sz="1900" b="1" u="heavy" spc="-10" dirty="0" err="1" smtClean="0">
                <a:solidFill>
                  <a:srgbClr val="C00000"/>
                </a:solidFill>
                <a:uFill>
                  <a:solidFill>
                    <a:srgbClr val="C00000"/>
                  </a:solidFill>
                </a:uFill>
                <a:latin typeface="Palatino Linotype"/>
                <a:cs typeface="Palatino Linotype"/>
              </a:rPr>
              <a:t>studydiscipline</a:t>
            </a:r>
            <a:r>
              <a:rPr lang="en-US" sz="1900" b="1" u="heavy" spc="-10" dirty="0" smtClean="0">
                <a:solidFill>
                  <a:srgbClr val="C00000"/>
                </a:solidFill>
                <a:uFill>
                  <a:solidFill>
                    <a:srgbClr val="C00000"/>
                  </a:solidFill>
                </a:uFill>
                <a:latin typeface="Palatino Linotype"/>
                <a:cs typeface="Palatino Linotype"/>
              </a:rPr>
              <a:t> is</a:t>
            </a:r>
            <a:endParaRPr sz="1900" dirty="0">
              <a:latin typeface="Palatino Linotype"/>
              <a:cs typeface="Palatino Linotype"/>
            </a:endParaRPr>
          </a:p>
          <a:p>
            <a:pPr marL="12065" marR="5080" indent="-1905" algn="ctr">
              <a:lnSpc>
                <a:spcPct val="100000"/>
              </a:lnSpc>
            </a:pPr>
            <a:endParaRPr lang="en-US" sz="1900" b="1" spc="-5" dirty="0" smtClean="0">
              <a:latin typeface="Palatino Linotype"/>
              <a:cs typeface="Palatino Linotype"/>
            </a:endParaRPr>
          </a:p>
          <a:p>
            <a:pPr marL="12065" marR="5080" indent="-1905" algn="ctr">
              <a:lnSpc>
                <a:spcPct val="100000"/>
              </a:lnSpc>
            </a:pPr>
            <a:r>
              <a:rPr lang="en-US" sz="1900" b="1" spc="-5" dirty="0" smtClean="0">
                <a:latin typeface="Palatino Linotype"/>
                <a:cs typeface="Palatino Linotype"/>
              </a:rPr>
              <a:t>formation of skills and abilities for effective, professional and safe work in the chemical laboratory</a:t>
            </a:r>
            <a:endParaRPr sz="1900" dirty="0">
              <a:latin typeface="Palatino Linotype"/>
              <a:cs typeface="Palatino Linotype"/>
            </a:endParaRPr>
          </a:p>
        </p:txBody>
      </p:sp>
      <p:grpSp>
        <p:nvGrpSpPr>
          <p:cNvPr id="25" name="object 25"/>
          <p:cNvGrpSpPr/>
          <p:nvPr/>
        </p:nvGrpSpPr>
        <p:grpSpPr>
          <a:xfrm>
            <a:off x="7222045" y="1516316"/>
            <a:ext cx="1901189" cy="1062990"/>
            <a:chOff x="7222045" y="1516316"/>
            <a:chExt cx="1901189" cy="1062990"/>
          </a:xfrm>
        </p:grpSpPr>
        <p:sp>
          <p:nvSpPr>
            <p:cNvPr id="26" name="object 26"/>
            <p:cNvSpPr/>
            <p:nvPr/>
          </p:nvSpPr>
          <p:spPr>
            <a:xfrm>
              <a:off x="7236332" y="1530603"/>
              <a:ext cx="1872614" cy="1034415"/>
            </a:xfrm>
            <a:custGeom>
              <a:avLst/>
              <a:gdLst/>
              <a:ahLst/>
              <a:cxnLst/>
              <a:rect l="l" t="t" r="r" b="b"/>
              <a:pathLst>
                <a:path w="1872615" h="1034414">
                  <a:moveTo>
                    <a:pt x="1699768" y="0"/>
                  </a:moveTo>
                  <a:lnTo>
                    <a:pt x="172339" y="0"/>
                  </a:lnTo>
                  <a:lnTo>
                    <a:pt x="126500" y="6160"/>
                  </a:lnTo>
                  <a:lnTo>
                    <a:pt x="85325" y="23546"/>
                  </a:lnTo>
                  <a:lnTo>
                    <a:pt x="50450" y="50514"/>
                  </a:lnTo>
                  <a:lnTo>
                    <a:pt x="23513" y="85419"/>
                  </a:lnTo>
                  <a:lnTo>
                    <a:pt x="6151" y="126617"/>
                  </a:lnTo>
                  <a:lnTo>
                    <a:pt x="0" y="172466"/>
                  </a:lnTo>
                  <a:lnTo>
                    <a:pt x="0" y="861949"/>
                  </a:lnTo>
                  <a:lnTo>
                    <a:pt x="6151" y="907743"/>
                  </a:lnTo>
                  <a:lnTo>
                    <a:pt x="23513" y="948906"/>
                  </a:lnTo>
                  <a:lnTo>
                    <a:pt x="50450" y="983789"/>
                  </a:lnTo>
                  <a:lnTo>
                    <a:pt x="85325" y="1010745"/>
                  </a:lnTo>
                  <a:lnTo>
                    <a:pt x="126500" y="1028127"/>
                  </a:lnTo>
                  <a:lnTo>
                    <a:pt x="172339" y="1034288"/>
                  </a:lnTo>
                  <a:lnTo>
                    <a:pt x="1699768" y="1034288"/>
                  </a:lnTo>
                  <a:lnTo>
                    <a:pt x="1745606" y="1028127"/>
                  </a:lnTo>
                  <a:lnTo>
                    <a:pt x="1786781" y="1010745"/>
                  </a:lnTo>
                  <a:lnTo>
                    <a:pt x="1821656" y="983789"/>
                  </a:lnTo>
                  <a:lnTo>
                    <a:pt x="1848593" y="948906"/>
                  </a:lnTo>
                  <a:lnTo>
                    <a:pt x="1865955" y="907743"/>
                  </a:lnTo>
                  <a:lnTo>
                    <a:pt x="1872107" y="861949"/>
                  </a:lnTo>
                  <a:lnTo>
                    <a:pt x="1872107" y="172466"/>
                  </a:lnTo>
                  <a:lnTo>
                    <a:pt x="1865955" y="126617"/>
                  </a:lnTo>
                  <a:lnTo>
                    <a:pt x="1848593" y="85419"/>
                  </a:lnTo>
                  <a:lnTo>
                    <a:pt x="1821656" y="50514"/>
                  </a:lnTo>
                  <a:lnTo>
                    <a:pt x="1786781" y="23546"/>
                  </a:lnTo>
                  <a:lnTo>
                    <a:pt x="1745606" y="6160"/>
                  </a:lnTo>
                  <a:lnTo>
                    <a:pt x="1699768" y="0"/>
                  </a:lnTo>
                  <a:close/>
                </a:path>
              </a:pathLst>
            </a:custGeom>
            <a:solidFill>
              <a:srgbClr val="DAB8B8"/>
            </a:solidFill>
          </p:spPr>
          <p:txBody>
            <a:bodyPr wrap="square" lIns="0" tIns="0" rIns="0" bIns="0" rtlCol="0"/>
            <a:lstStyle/>
            <a:p>
              <a:endParaRPr/>
            </a:p>
          </p:txBody>
        </p:sp>
        <p:sp>
          <p:nvSpPr>
            <p:cNvPr id="27" name="object 27"/>
            <p:cNvSpPr/>
            <p:nvPr/>
          </p:nvSpPr>
          <p:spPr>
            <a:xfrm>
              <a:off x="7236332" y="1530603"/>
              <a:ext cx="1872614" cy="1034415"/>
            </a:xfrm>
            <a:custGeom>
              <a:avLst/>
              <a:gdLst/>
              <a:ahLst/>
              <a:cxnLst/>
              <a:rect l="l" t="t" r="r" b="b"/>
              <a:pathLst>
                <a:path w="1872615" h="1034414">
                  <a:moveTo>
                    <a:pt x="0" y="172466"/>
                  </a:moveTo>
                  <a:lnTo>
                    <a:pt x="6151" y="126617"/>
                  </a:lnTo>
                  <a:lnTo>
                    <a:pt x="23513" y="85419"/>
                  </a:lnTo>
                  <a:lnTo>
                    <a:pt x="50450" y="50514"/>
                  </a:lnTo>
                  <a:lnTo>
                    <a:pt x="85325" y="23546"/>
                  </a:lnTo>
                  <a:lnTo>
                    <a:pt x="126500" y="6160"/>
                  </a:lnTo>
                  <a:lnTo>
                    <a:pt x="172339" y="0"/>
                  </a:lnTo>
                  <a:lnTo>
                    <a:pt x="1699768" y="0"/>
                  </a:lnTo>
                  <a:lnTo>
                    <a:pt x="1745606" y="6160"/>
                  </a:lnTo>
                  <a:lnTo>
                    <a:pt x="1786781" y="23546"/>
                  </a:lnTo>
                  <a:lnTo>
                    <a:pt x="1821656" y="50514"/>
                  </a:lnTo>
                  <a:lnTo>
                    <a:pt x="1848593" y="85419"/>
                  </a:lnTo>
                  <a:lnTo>
                    <a:pt x="1865955" y="126617"/>
                  </a:lnTo>
                  <a:lnTo>
                    <a:pt x="1872107" y="172466"/>
                  </a:lnTo>
                  <a:lnTo>
                    <a:pt x="1872107" y="861949"/>
                  </a:lnTo>
                  <a:lnTo>
                    <a:pt x="1865955" y="907743"/>
                  </a:lnTo>
                  <a:lnTo>
                    <a:pt x="1848593" y="948906"/>
                  </a:lnTo>
                  <a:lnTo>
                    <a:pt x="1821656" y="983789"/>
                  </a:lnTo>
                  <a:lnTo>
                    <a:pt x="1786781" y="1010745"/>
                  </a:lnTo>
                  <a:lnTo>
                    <a:pt x="1745606" y="1028127"/>
                  </a:lnTo>
                  <a:lnTo>
                    <a:pt x="1699768" y="1034288"/>
                  </a:lnTo>
                  <a:lnTo>
                    <a:pt x="172339" y="1034288"/>
                  </a:lnTo>
                  <a:lnTo>
                    <a:pt x="126500" y="1028127"/>
                  </a:lnTo>
                  <a:lnTo>
                    <a:pt x="85325" y="1010745"/>
                  </a:lnTo>
                  <a:lnTo>
                    <a:pt x="50450" y="983789"/>
                  </a:lnTo>
                  <a:lnTo>
                    <a:pt x="23513" y="948906"/>
                  </a:lnTo>
                  <a:lnTo>
                    <a:pt x="6151" y="907743"/>
                  </a:lnTo>
                  <a:lnTo>
                    <a:pt x="0" y="861949"/>
                  </a:lnTo>
                  <a:lnTo>
                    <a:pt x="0" y="172466"/>
                  </a:lnTo>
                  <a:close/>
                </a:path>
              </a:pathLst>
            </a:custGeom>
            <a:ln w="28575">
              <a:solidFill>
                <a:srgbClr val="445483"/>
              </a:solidFill>
            </a:ln>
          </p:spPr>
          <p:txBody>
            <a:bodyPr wrap="square" lIns="0" tIns="0" rIns="0" bIns="0" rtlCol="0"/>
            <a:lstStyle/>
            <a:p>
              <a:endParaRPr/>
            </a:p>
          </p:txBody>
        </p:sp>
      </p:grpSp>
      <p:sp>
        <p:nvSpPr>
          <p:cNvPr id="28" name="object 28"/>
          <p:cNvSpPr txBox="1"/>
          <p:nvPr/>
        </p:nvSpPr>
        <p:spPr>
          <a:xfrm>
            <a:off x="7524115" y="1518920"/>
            <a:ext cx="1298575" cy="982980"/>
          </a:xfrm>
          <a:prstGeom prst="rect">
            <a:avLst/>
          </a:prstGeom>
        </p:spPr>
        <p:txBody>
          <a:bodyPr vert="horz" wrap="square" lIns="0" tIns="59055" rIns="0" bIns="0" rtlCol="0">
            <a:spAutoFit/>
          </a:bodyPr>
          <a:lstStyle/>
          <a:p>
            <a:pPr marL="12065" marR="5080" indent="-1270" algn="ctr">
              <a:lnSpc>
                <a:spcPct val="83000"/>
              </a:lnSpc>
              <a:spcBef>
                <a:spcPts val="465"/>
              </a:spcBef>
            </a:pPr>
            <a:r>
              <a:rPr lang="en-US" b="1" spc="-5" dirty="0">
                <a:latin typeface="Palatino Linotype"/>
                <a:cs typeface="Palatino Linotype"/>
              </a:rPr>
              <a:t>Study period - 1 course, 2 semesters</a:t>
            </a:r>
            <a:endParaRPr sz="1800" dirty="0">
              <a:latin typeface="Palatino Linotype"/>
              <a:cs typeface="Palatino Linotype"/>
            </a:endParaRPr>
          </a:p>
        </p:txBody>
      </p:sp>
      <p:grpSp>
        <p:nvGrpSpPr>
          <p:cNvPr id="29" name="object 29"/>
          <p:cNvGrpSpPr/>
          <p:nvPr/>
        </p:nvGrpSpPr>
        <p:grpSpPr>
          <a:xfrm>
            <a:off x="7222045" y="2718498"/>
            <a:ext cx="1901189" cy="1085215"/>
            <a:chOff x="7222045" y="2718498"/>
            <a:chExt cx="1901189" cy="1085215"/>
          </a:xfrm>
        </p:grpSpPr>
        <p:sp>
          <p:nvSpPr>
            <p:cNvPr id="30" name="object 30"/>
            <p:cNvSpPr/>
            <p:nvPr/>
          </p:nvSpPr>
          <p:spPr>
            <a:xfrm>
              <a:off x="7236332" y="2732785"/>
              <a:ext cx="1872614" cy="1056640"/>
            </a:xfrm>
            <a:custGeom>
              <a:avLst/>
              <a:gdLst/>
              <a:ahLst/>
              <a:cxnLst/>
              <a:rect l="l" t="t" r="r" b="b"/>
              <a:pathLst>
                <a:path w="1872615" h="1056639">
                  <a:moveTo>
                    <a:pt x="1696085" y="0"/>
                  </a:moveTo>
                  <a:lnTo>
                    <a:pt x="176022" y="0"/>
                  </a:lnTo>
                  <a:lnTo>
                    <a:pt x="129204" y="6282"/>
                  </a:lnTo>
                  <a:lnTo>
                    <a:pt x="87150" y="24017"/>
                  </a:lnTo>
                  <a:lnTo>
                    <a:pt x="51530" y="51530"/>
                  </a:lnTo>
                  <a:lnTo>
                    <a:pt x="24017" y="87150"/>
                  </a:lnTo>
                  <a:lnTo>
                    <a:pt x="6282" y="129204"/>
                  </a:lnTo>
                  <a:lnTo>
                    <a:pt x="0" y="176022"/>
                  </a:lnTo>
                  <a:lnTo>
                    <a:pt x="0" y="880237"/>
                  </a:lnTo>
                  <a:lnTo>
                    <a:pt x="6282" y="927010"/>
                  </a:lnTo>
                  <a:lnTo>
                    <a:pt x="24017" y="969052"/>
                  </a:lnTo>
                  <a:lnTo>
                    <a:pt x="51530" y="1004681"/>
                  </a:lnTo>
                  <a:lnTo>
                    <a:pt x="87150" y="1032213"/>
                  </a:lnTo>
                  <a:lnTo>
                    <a:pt x="129204" y="1049967"/>
                  </a:lnTo>
                  <a:lnTo>
                    <a:pt x="176022" y="1056258"/>
                  </a:lnTo>
                  <a:lnTo>
                    <a:pt x="1696085" y="1056258"/>
                  </a:lnTo>
                  <a:lnTo>
                    <a:pt x="1742902" y="1049967"/>
                  </a:lnTo>
                  <a:lnTo>
                    <a:pt x="1784956" y="1032213"/>
                  </a:lnTo>
                  <a:lnTo>
                    <a:pt x="1820576" y="1004681"/>
                  </a:lnTo>
                  <a:lnTo>
                    <a:pt x="1848089" y="969052"/>
                  </a:lnTo>
                  <a:lnTo>
                    <a:pt x="1865824" y="927010"/>
                  </a:lnTo>
                  <a:lnTo>
                    <a:pt x="1872107" y="880237"/>
                  </a:lnTo>
                  <a:lnTo>
                    <a:pt x="1872107" y="176022"/>
                  </a:lnTo>
                  <a:lnTo>
                    <a:pt x="1865824" y="129204"/>
                  </a:lnTo>
                  <a:lnTo>
                    <a:pt x="1848089" y="87150"/>
                  </a:lnTo>
                  <a:lnTo>
                    <a:pt x="1820576" y="51530"/>
                  </a:lnTo>
                  <a:lnTo>
                    <a:pt x="1784956" y="24017"/>
                  </a:lnTo>
                  <a:lnTo>
                    <a:pt x="1742902" y="6282"/>
                  </a:lnTo>
                  <a:lnTo>
                    <a:pt x="1696085" y="0"/>
                  </a:lnTo>
                  <a:close/>
                </a:path>
              </a:pathLst>
            </a:custGeom>
            <a:solidFill>
              <a:srgbClr val="DAB8B8"/>
            </a:solidFill>
          </p:spPr>
          <p:txBody>
            <a:bodyPr wrap="square" lIns="0" tIns="0" rIns="0" bIns="0" rtlCol="0"/>
            <a:lstStyle/>
            <a:p>
              <a:endParaRPr/>
            </a:p>
          </p:txBody>
        </p:sp>
        <p:sp>
          <p:nvSpPr>
            <p:cNvPr id="31" name="object 31"/>
            <p:cNvSpPr/>
            <p:nvPr/>
          </p:nvSpPr>
          <p:spPr>
            <a:xfrm>
              <a:off x="7236332" y="2732785"/>
              <a:ext cx="1872614" cy="1056640"/>
            </a:xfrm>
            <a:custGeom>
              <a:avLst/>
              <a:gdLst/>
              <a:ahLst/>
              <a:cxnLst/>
              <a:rect l="l" t="t" r="r" b="b"/>
              <a:pathLst>
                <a:path w="1872615" h="1056639">
                  <a:moveTo>
                    <a:pt x="0" y="176022"/>
                  </a:moveTo>
                  <a:lnTo>
                    <a:pt x="6282" y="129204"/>
                  </a:lnTo>
                  <a:lnTo>
                    <a:pt x="24017" y="87150"/>
                  </a:lnTo>
                  <a:lnTo>
                    <a:pt x="51530" y="51530"/>
                  </a:lnTo>
                  <a:lnTo>
                    <a:pt x="87150" y="24017"/>
                  </a:lnTo>
                  <a:lnTo>
                    <a:pt x="129204" y="6282"/>
                  </a:lnTo>
                  <a:lnTo>
                    <a:pt x="176022" y="0"/>
                  </a:lnTo>
                  <a:lnTo>
                    <a:pt x="1696085" y="0"/>
                  </a:lnTo>
                  <a:lnTo>
                    <a:pt x="1742902" y="6282"/>
                  </a:lnTo>
                  <a:lnTo>
                    <a:pt x="1784956" y="24017"/>
                  </a:lnTo>
                  <a:lnTo>
                    <a:pt x="1820576" y="51530"/>
                  </a:lnTo>
                  <a:lnTo>
                    <a:pt x="1848089" y="87150"/>
                  </a:lnTo>
                  <a:lnTo>
                    <a:pt x="1865824" y="129204"/>
                  </a:lnTo>
                  <a:lnTo>
                    <a:pt x="1872107" y="176022"/>
                  </a:lnTo>
                  <a:lnTo>
                    <a:pt x="1872107" y="880237"/>
                  </a:lnTo>
                  <a:lnTo>
                    <a:pt x="1865824" y="927010"/>
                  </a:lnTo>
                  <a:lnTo>
                    <a:pt x="1848089" y="969052"/>
                  </a:lnTo>
                  <a:lnTo>
                    <a:pt x="1820576" y="1004681"/>
                  </a:lnTo>
                  <a:lnTo>
                    <a:pt x="1784956" y="1032213"/>
                  </a:lnTo>
                  <a:lnTo>
                    <a:pt x="1742902" y="1049967"/>
                  </a:lnTo>
                  <a:lnTo>
                    <a:pt x="1696085" y="1056258"/>
                  </a:lnTo>
                  <a:lnTo>
                    <a:pt x="176022" y="1056258"/>
                  </a:lnTo>
                  <a:lnTo>
                    <a:pt x="129204" y="1049967"/>
                  </a:lnTo>
                  <a:lnTo>
                    <a:pt x="87150" y="1032213"/>
                  </a:lnTo>
                  <a:lnTo>
                    <a:pt x="51530" y="1004681"/>
                  </a:lnTo>
                  <a:lnTo>
                    <a:pt x="24017" y="969052"/>
                  </a:lnTo>
                  <a:lnTo>
                    <a:pt x="6282" y="927010"/>
                  </a:lnTo>
                  <a:lnTo>
                    <a:pt x="0" y="880237"/>
                  </a:lnTo>
                  <a:lnTo>
                    <a:pt x="0" y="176022"/>
                  </a:lnTo>
                  <a:close/>
                </a:path>
              </a:pathLst>
            </a:custGeom>
            <a:ln w="28575">
              <a:solidFill>
                <a:srgbClr val="445483"/>
              </a:solidFill>
            </a:ln>
          </p:spPr>
          <p:txBody>
            <a:bodyPr wrap="square" lIns="0" tIns="0" rIns="0" bIns="0" rtlCol="0"/>
            <a:lstStyle/>
            <a:p>
              <a:endParaRPr/>
            </a:p>
          </p:txBody>
        </p:sp>
      </p:grpSp>
      <p:sp>
        <p:nvSpPr>
          <p:cNvPr id="32" name="object 32"/>
          <p:cNvSpPr txBox="1"/>
          <p:nvPr/>
        </p:nvSpPr>
        <p:spPr>
          <a:xfrm>
            <a:off x="7497318" y="2728925"/>
            <a:ext cx="1353185" cy="1000125"/>
          </a:xfrm>
          <a:prstGeom prst="rect">
            <a:avLst/>
          </a:prstGeom>
        </p:spPr>
        <p:txBody>
          <a:bodyPr vert="horz" wrap="square" lIns="0" tIns="54610" rIns="0" bIns="0" rtlCol="0">
            <a:spAutoFit/>
          </a:bodyPr>
          <a:lstStyle/>
          <a:p>
            <a:pPr marL="12700" marR="5080" algn="ctr">
              <a:lnSpc>
                <a:spcPts val="1839"/>
              </a:lnSpc>
              <a:spcBef>
                <a:spcPts val="430"/>
              </a:spcBef>
            </a:pPr>
            <a:r>
              <a:rPr lang="en-US" b="1" spc="-5" dirty="0">
                <a:latin typeface="Palatino Linotype"/>
                <a:cs typeface="Palatino Linotype"/>
              </a:rPr>
              <a:t>The final form of control- credit</a:t>
            </a:r>
            <a:endParaRPr sz="1800" dirty="0">
              <a:latin typeface="Palatino Linotype"/>
              <a:cs typeface="Palatino Linotype"/>
            </a:endParaRPr>
          </a:p>
        </p:txBody>
      </p:sp>
      <p:grpSp>
        <p:nvGrpSpPr>
          <p:cNvPr id="33" name="object 33"/>
          <p:cNvGrpSpPr/>
          <p:nvPr/>
        </p:nvGrpSpPr>
        <p:grpSpPr>
          <a:xfrm>
            <a:off x="467537" y="2228088"/>
            <a:ext cx="8425180" cy="4513706"/>
            <a:chOff x="467537" y="2228088"/>
            <a:chExt cx="8425180" cy="4513706"/>
          </a:xfrm>
        </p:grpSpPr>
        <p:pic>
          <p:nvPicPr>
            <p:cNvPr id="34" name="object 34"/>
            <p:cNvPicPr/>
            <p:nvPr/>
          </p:nvPicPr>
          <p:blipFill>
            <a:blip r:embed="rId2" cstate="print"/>
            <a:stretch>
              <a:fillRect/>
            </a:stretch>
          </p:blipFill>
          <p:spPr>
            <a:xfrm>
              <a:off x="2641091" y="2238756"/>
              <a:ext cx="348995" cy="867156"/>
            </a:xfrm>
            <a:prstGeom prst="rect">
              <a:avLst/>
            </a:prstGeom>
          </p:spPr>
        </p:pic>
        <p:sp>
          <p:nvSpPr>
            <p:cNvPr id="35" name="object 35"/>
            <p:cNvSpPr/>
            <p:nvPr/>
          </p:nvSpPr>
          <p:spPr>
            <a:xfrm>
              <a:off x="2642616" y="2240915"/>
              <a:ext cx="345440" cy="864235"/>
            </a:xfrm>
            <a:custGeom>
              <a:avLst/>
              <a:gdLst/>
              <a:ahLst/>
              <a:cxnLst/>
              <a:rect l="l" t="t" r="r" b="b"/>
              <a:pathLst>
                <a:path w="345439" h="864235">
                  <a:moveTo>
                    <a:pt x="0" y="216026"/>
                  </a:moveTo>
                  <a:lnTo>
                    <a:pt x="172592" y="216026"/>
                  </a:lnTo>
                  <a:lnTo>
                    <a:pt x="172592" y="0"/>
                  </a:lnTo>
                  <a:lnTo>
                    <a:pt x="345185" y="432054"/>
                  </a:lnTo>
                  <a:lnTo>
                    <a:pt x="172592" y="864108"/>
                  </a:lnTo>
                  <a:lnTo>
                    <a:pt x="172592" y="648081"/>
                  </a:lnTo>
                  <a:lnTo>
                    <a:pt x="0" y="648081"/>
                  </a:lnTo>
                  <a:lnTo>
                    <a:pt x="0" y="216026"/>
                  </a:lnTo>
                  <a:close/>
                </a:path>
              </a:pathLst>
            </a:custGeom>
            <a:ln w="28575">
              <a:solidFill>
                <a:srgbClr val="445483"/>
              </a:solidFill>
            </a:ln>
          </p:spPr>
          <p:txBody>
            <a:bodyPr wrap="square" lIns="0" tIns="0" rIns="0" bIns="0" rtlCol="0"/>
            <a:lstStyle/>
            <a:p>
              <a:endParaRPr/>
            </a:p>
          </p:txBody>
        </p:sp>
        <p:pic>
          <p:nvPicPr>
            <p:cNvPr id="36" name="object 36"/>
            <p:cNvPicPr/>
            <p:nvPr/>
          </p:nvPicPr>
          <p:blipFill>
            <a:blip r:embed="rId3" cstate="print"/>
            <a:stretch>
              <a:fillRect/>
            </a:stretch>
          </p:blipFill>
          <p:spPr>
            <a:xfrm>
              <a:off x="6946391" y="2228088"/>
              <a:ext cx="348996" cy="867155"/>
            </a:xfrm>
            <a:prstGeom prst="rect">
              <a:avLst/>
            </a:prstGeom>
          </p:spPr>
        </p:pic>
        <p:sp>
          <p:nvSpPr>
            <p:cNvPr id="37" name="object 37"/>
            <p:cNvSpPr/>
            <p:nvPr/>
          </p:nvSpPr>
          <p:spPr>
            <a:xfrm>
              <a:off x="6948296" y="2229485"/>
              <a:ext cx="345440" cy="864235"/>
            </a:xfrm>
            <a:custGeom>
              <a:avLst/>
              <a:gdLst/>
              <a:ahLst/>
              <a:cxnLst/>
              <a:rect l="l" t="t" r="r" b="b"/>
              <a:pathLst>
                <a:path w="345440" h="864235">
                  <a:moveTo>
                    <a:pt x="345185" y="648080"/>
                  </a:moveTo>
                  <a:lnTo>
                    <a:pt x="172593" y="648080"/>
                  </a:lnTo>
                  <a:lnTo>
                    <a:pt x="172593" y="864107"/>
                  </a:lnTo>
                  <a:lnTo>
                    <a:pt x="0" y="432053"/>
                  </a:lnTo>
                  <a:lnTo>
                    <a:pt x="172593" y="0"/>
                  </a:lnTo>
                  <a:lnTo>
                    <a:pt x="172593" y="216026"/>
                  </a:lnTo>
                  <a:lnTo>
                    <a:pt x="345185" y="216026"/>
                  </a:lnTo>
                  <a:lnTo>
                    <a:pt x="345185" y="648080"/>
                  </a:lnTo>
                  <a:close/>
                </a:path>
              </a:pathLst>
            </a:custGeom>
            <a:ln w="28575">
              <a:solidFill>
                <a:srgbClr val="445483"/>
              </a:solidFill>
            </a:ln>
          </p:spPr>
          <p:txBody>
            <a:bodyPr wrap="square" lIns="0" tIns="0" rIns="0" bIns="0" rtlCol="0"/>
            <a:lstStyle/>
            <a:p>
              <a:endParaRPr/>
            </a:p>
          </p:txBody>
        </p:sp>
        <p:sp>
          <p:nvSpPr>
            <p:cNvPr id="38" name="object 38"/>
            <p:cNvSpPr/>
            <p:nvPr/>
          </p:nvSpPr>
          <p:spPr>
            <a:xfrm>
              <a:off x="467537" y="4149089"/>
              <a:ext cx="8425180" cy="2592705"/>
            </a:xfrm>
            <a:custGeom>
              <a:avLst/>
              <a:gdLst/>
              <a:ahLst/>
              <a:cxnLst/>
              <a:rect l="l" t="t" r="r" b="b"/>
              <a:pathLst>
                <a:path w="8425180" h="2592704">
                  <a:moveTo>
                    <a:pt x="4212412" y="0"/>
                  </a:moveTo>
                  <a:lnTo>
                    <a:pt x="4142051" y="177"/>
                  </a:lnTo>
                  <a:lnTo>
                    <a:pt x="4071970" y="706"/>
                  </a:lnTo>
                  <a:lnTo>
                    <a:pt x="4002175" y="1586"/>
                  </a:lnTo>
                  <a:lnTo>
                    <a:pt x="3932678" y="2812"/>
                  </a:lnTo>
                  <a:lnTo>
                    <a:pt x="3863485" y="4383"/>
                  </a:lnTo>
                  <a:lnTo>
                    <a:pt x="3794607" y="6295"/>
                  </a:lnTo>
                  <a:lnTo>
                    <a:pt x="3726052" y="8545"/>
                  </a:lnTo>
                  <a:lnTo>
                    <a:pt x="3657829" y="11132"/>
                  </a:lnTo>
                  <a:lnTo>
                    <a:pt x="3589947" y="14052"/>
                  </a:lnTo>
                  <a:lnTo>
                    <a:pt x="3522415" y="17303"/>
                  </a:lnTo>
                  <a:lnTo>
                    <a:pt x="3455242" y="20881"/>
                  </a:lnTo>
                  <a:lnTo>
                    <a:pt x="3388438" y="24784"/>
                  </a:lnTo>
                  <a:lnTo>
                    <a:pt x="3322010" y="29009"/>
                  </a:lnTo>
                  <a:lnTo>
                    <a:pt x="3255967" y="33554"/>
                  </a:lnTo>
                  <a:lnTo>
                    <a:pt x="3190320" y="38416"/>
                  </a:lnTo>
                  <a:lnTo>
                    <a:pt x="3125076" y="43592"/>
                  </a:lnTo>
                  <a:lnTo>
                    <a:pt x="3060245" y="49078"/>
                  </a:lnTo>
                  <a:lnTo>
                    <a:pt x="2995835" y="54874"/>
                  </a:lnTo>
                  <a:lnTo>
                    <a:pt x="2931856" y="60975"/>
                  </a:lnTo>
                  <a:lnTo>
                    <a:pt x="2868316" y="67379"/>
                  </a:lnTo>
                  <a:lnTo>
                    <a:pt x="2805225" y="74083"/>
                  </a:lnTo>
                  <a:lnTo>
                    <a:pt x="2742591" y="81085"/>
                  </a:lnTo>
                  <a:lnTo>
                    <a:pt x="2680423" y="88382"/>
                  </a:lnTo>
                  <a:lnTo>
                    <a:pt x="2618730" y="95970"/>
                  </a:lnTo>
                  <a:lnTo>
                    <a:pt x="2557522" y="103848"/>
                  </a:lnTo>
                  <a:lnTo>
                    <a:pt x="2496807" y="112012"/>
                  </a:lnTo>
                  <a:lnTo>
                    <a:pt x="2436593" y="120460"/>
                  </a:lnTo>
                  <a:lnTo>
                    <a:pt x="2376891" y="129189"/>
                  </a:lnTo>
                  <a:lnTo>
                    <a:pt x="2317708" y="138196"/>
                  </a:lnTo>
                  <a:lnTo>
                    <a:pt x="2259054" y="147479"/>
                  </a:lnTo>
                  <a:lnTo>
                    <a:pt x="2200938" y="157035"/>
                  </a:lnTo>
                  <a:lnTo>
                    <a:pt x="2143369" y="166860"/>
                  </a:lnTo>
                  <a:lnTo>
                    <a:pt x="2086356" y="176953"/>
                  </a:lnTo>
                  <a:lnTo>
                    <a:pt x="2029906" y="187310"/>
                  </a:lnTo>
                  <a:lnTo>
                    <a:pt x="1974031" y="197929"/>
                  </a:lnTo>
                  <a:lnTo>
                    <a:pt x="1918738" y="208807"/>
                  </a:lnTo>
                  <a:lnTo>
                    <a:pt x="1864036" y="219941"/>
                  </a:lnTo>
                  <a:lnTo>
                    <a:pt x="1809935" y="231329"/>
                  </a:lnTo>
                  <a:lnTo>
                    <a:pt x="1756443" y="242967"/>
                  </a:lnTo>
                  <a:lnTo>
                    <a:pt x="1703569" y="254854"/>
                  </a:lnTo>
                  <a:lnTo>
                    <a:pt x="1651322" y="266985"/>
                  </a:lnTo>
                  <a:lnTo>
                    <a:pt x="1599712" y="279360"/>
                  </a:lnTo>
                  <a:lnTo>
                    <a:pt x="1548746" y="291974"/>
                  </a:lnTo>
                  <a:lnTo>
                    <a:pt x="1498435" y="304825"/>
                  </a:lnTo>
                  <a:lnTo>
                    <a:pt x="1448786" y="317910"/>
                  </a:lnTo>
                  <a:lnTo>
                    <a:pt x="1399810" y="331227"/>
                  </a:lnTo>
                  <a:lnTo>
                    <a:pt x="1351514" y="344772"/>
                  </a:lnTo>
                  <a:lnTo>
                    <a:pt x="1303907" y="358543"/>
                  </a:lnTo>
                  <a:lnTo>
                    <a:pt x="1257000" y="372538"/>
                  </a:lnTo>
                  <a:lnTo>
                    <a:pt x="1210800" y="386753"/>
                  </a:lnTo>
                  <a:lnTo>
                    <a:pt x="1165317" y="401186"/>
                  </a:lnTo>
                  <a:lnTo>
                    <a:pt x="1120559" y="415834"/>
                  </a:lnTo>
                  <a:lnTo>
                    <a:pt x="1076535" y="430695"/>
                  </a:lnTo>
                  <a:lnTo>
                    <a:pt x="1033255" y="445764"/>
                  </a:lnTo>
                  <a:lnTo>
                    <a:pt x="990727" y="461041"/>
                  </a:lnTo>
                  <a:lnTo>
                    <a:pt x="948961" y="476521"/>
                  </a:lnTo>
                  <a:lnTo>
                    <a:pt x="907965" y="492203"/>
                  </a:lnTo>
                  <a:lnTo>
                    <a:pt x="867747" y="508083"/>
                  </a:lnTo>
                  <a:lnTo>
                    <a:pt x="828318" y="524159"/>
                  </a:lnTo>
                  <a:lnTo>
                    <a:pt x="789686" y="540429"/>
                  </a:lnTo>
                  <a:lnTo>
                    <a:pt x="751860" y="556888"/>
                  </a:lnTo>
                  <a:lnTo>
                    <a:pt x="714849" y="573535"/>
                  </a:lnTo>
                  <a:lnTo>
                    <a:pt x="678662" y="590366"/>
                  </a:lnTo>
                  <a:lnTo>
                    <a:pt x="643307" y="607380"/>
                  </a:lnTo>
                  <a:lnTo>
                    <a:pt x="608794" y="624573"/>
                  </a:lnTo>
                  <a:lnTo>
                    <a:pt x="542329" y="659485"/>
                  </a:lnTo>
                  <a:lnTo>
                    <a:pt x="479338" y="695082"/>
                  </a:lnTo>
                  <a:lnTo>
                    <a:pt x="419893" y="731341"/>
                  </a:lnTo>
                  <a:lnTo>
                    <a:pt x="364065" y="768239"/>
                  </a:lnTo>
                  <a:lnTo>
                    <a:pt x="311925" y="805756"/>
                  </a:lnTo>
                  <a:lnTo>
                    <a:pt x="263546" y="843869"/>
                  </a:lnTo>
                  <a:lnTo>
                    <a:pt x="218999" y="882556"/>
                  </a:lnTo>
                  <a:lnTo>
                    <a:pt x="178354" y="921795"/>
                  </a:lnTo>
                  <a:lnTo>
                    <a:pt x="141685" y="961564"/>
                  </a:lnTo>
                  <a:lnTo>
                    <a:pt x="109061" y="1001842"/>
                  </a:lnTo>
                  <a:lnTo>
                    <a:pt x="80556" y="1042605"/>
                  </a:lnTo>
                  <a:lnTo>
                    <a:pt x="56239" y="1083832"/>
                  </a:lnTo>
                  <a:lnTo>
                    <a:pt x="36184" y="1125502"/>
                  </a:lnTo>
                  <a:lnTo>
                    <a:pt x="20460" y="1167592"/>
                  </a:lnTo>
                  <a:lnTo>
                    <a:pt x="9141" y="1210079"/>
                  </a:lnTo>
                  <a:lnTo>
                    <a:pt x="2297" y="1252943"/>
                  </a:lnTo>
                  <a:lnTo>
                    <a:pt x="0" y="1296162"/>
                  </a:lnTo>
                  <a:lnTo>
                    <a:pt x="575" y="1317811"/>
                  </a:lnTo>
                  <a:lnTo>
                    <a:pt x="5155" y="1360849"/>
                  </a:lnTo>
                  <a:lnTo>
                    <a:pt x="14246" y="1403523"/>
                  </a:lnTo>
                  <a:lnTo>
                    <a:pt x="27776" y="1445810"/>
                  </a:lnTo>
                  <a:lnTo>
                    <a:pt x="45674" y="1487689"/>
                  </a:lnTo>
                  <a:lnTo>
                    <a:pt x="67869" y="1529136"/>
                  </a:lnTo>
                  <a:lnTo>
                    <a:pt x="94289" y="1570131"/>
                  </a:lnTo>
                  <a:lnTo>
                    <a:pt x="124863" y="1610650"/>
                  </a:lnTo>
                  <a:lnTo>
                    <a:pt x="159518" y="1650673"/>
                  </a:lnTo>
                  <a:lnTo>
                    <a:pt x="198184" y="1690177"/>
                  </a:lnTo>
                  <a:lnTo>
                    <a:pt x="240789" y="1729140"/>
                  </a:lnTo>
                  <a:lnTo>
                    <a:pt x="287261" y="1767541"/>
                  </a:lnTo>
                  <a:lnTo>
                    <a:pt x="337530" y="1805356"/>
                  </a:lnTo>
                  <a:lnTo>
                    <a:pt x="391522" y="1842565"/>
                  </a:lnTo>
                  <a:lnTo>
                    <a:pt x="449168" y="1879144"/>
                  </a:lnTo>
                  <a:lnTo>
                    <a:pt x="510395" y="1915073"/>
                  </a:lnTo>
                  <a:lnTo>
                    <a:pt x="575132" y="1950329"/>
                  </a:lnTo>
                  <a:lnTo>
                    <a:pt x="643307" y="1984890"/>
                  </a:lnTo>
                  <a:lnTo>
                    <a:pt x="678662" y="2001903"/>
                  </a:lnTo>
                  <a:lnTo>
                    <a:pt x="714849" y="2018734"/>
                  </a:lnTo>
                  <a:lnTo>
                    <a:pt x="751860" y="2035381"/>
                  </a:lnTo>
                  <a:lnTo>
                    <a:pt x="789686" y="2051840"/>
                  </a:lnTo>
                  <a:lnTo>
                    <a:pt x="828318" y="2068108"/>
                  </a:lnTo>
                  <a:lnTo>
                    <a:pt x="867747" y="2084184"/>
                  </a:lnTo>
                  <a:lnTo>
                    <a:pt x="907965" y="2100064"/>
                  </a:lnTo>
                  <a:lnTo>
                    <a:pt x="948961" y="2115746"/>
                  </a:lnTo>
                  <a:lnTo>
                    <a:pt x="990727" y="2131226"/>
                  </a:lnTo>
                  <a:lnTo>
                    <a:pt x="1033255" y="2146502"/>
                  </a:lnTo>
                  <a:lnTo>
                    <a:pt x="1076535" y="2161572"/>
                  </a:lnTo>
                  <a:lnTo>
                    <a:pt x="1120559" y="2176432"/>
                  </a:lnTo>
                  <a:lnTo>
                    <a:pt x="1165317" y="2191080"/>
                  </a:lnTo>
                  <a:lnTo>
                    <a:pt x="1210800" y="2205513"/>
                  </a:lnTo>
                  <a:lnTo>
                    <a:pt x="1257000" y="2219728"/>
                  </a:lnTo>
                  <a:lnTo>
                    <a:pt x="1303907" y="2233723"/>
                  </a:lnTo>
                  <a:lnTo>
                    <a:pt x="1351514" y="2247494"/>
                  </a:lnTo>
                  <a:lnTo>
                    <a:pt x="1399810" y="2261040"/>
                  </a:lnTo>
                  <a:lnTo>
                    <a:pt x="1448786" y="2274356"/>
                  </a:lnTo>
                  <a:lnTo>
                    <a:pt x="1498435" y="2287442"/>
                  </a:lnTo>
                  <a:lnTo>
                    <a:pt x="1548746" y="2300293"/>
                  </a:lnTo>
                  <a:lnTo>
                    <a:pt x="1599712" y="2312907"/>
                  </a:lnTo>
                  <a:lnTo>
                    <a:pt x="1651322" y="2325281"/>
                  </a:lnTo>
                  <a:lnTo>
                    <a:pt x="1703569" y="2337413"/>
                  </a:lnTo>
                  <a:lnTo>
                    <a:pt x="1756443" y="2349300"/>
                  </a:lnTo>
                  <a:lnTo>
                    <a:pt x="1809935" y="2360938"/>
                  </a:lnTo>
                  <a:lnTo>
                    <a:pt x="1864036" y="2372326"/>
                  </a:lnTo>
                  <a:lnTo>
                    <a:pt x="1918738" y="2383461"/>
                  </a:lnTo>
                  <a:lnTo>
                    <a:pt x="1974031" y="2394339"/>
                  </a:lnTo>
                  <a:lnTo>
                    <a:pt x="2029906" y="2404958"/>
                  </a:lnTo>
                  <a:lnTo>
                    <a:pt x="2086355" y="2415316"/>
                  </a:lnTo>
                  <a:lnTo>
                    <a:pt x="2143369" y="2425409"/>
                  </a:lnTo>
                  <a:lnTo>
                    <a:pt x="2200938" y="2435234"/>
                  </a:lnTo>
                  <a:lnTo>
                    <a:pt x="2259054" y="2444790"/>
                  </a:lnTo>
                  <a:lnTo>
                    <a:pt x="2317708" y="2454073"/>
                  </a:lnTo>
                  <a:lnTo>
                    <a:pt x="2376891" y="2463081"/>
                  </a:lnTo>
                  <a:lnTo>
                    <a:pt x="2436593" y="2471810"/>
                  </a:lnTo>
                  <a:lnTo>
                    <a:pt x="2496807" y="2480258"/>
                  </a:lnTo>
                  <a:lnTo>
                    <a:pt x="2557522" y="2488423"/>
                  </a:lnTo>
                  <a:lnTo>
                    <a:pt x="2618730" y="2496301"/>
                  </a:lnTo>
                  <a:lnTo>
                    <a:pt x="2680423" y="2503890"/>
                  </a:lnTo>
                  <a:lnTo>
                    <a:pt x="2742591" y="2511187"/>
                  </a:lnTo>
                  <a:lnTo>
                    <a:pt x="2805225" y="2518189"/>
                  </a:lnTo>
                  <a:lnTo>
                    <a:pt x="2868316" y="2524893"/>
                  </a:lnTo>
                  <a:lnTo>
                    <a:pt x="2931856" y="2531298"/>
                  </a:lnTo>
                  <a:lnTo>
                    <a:pt x="2995835" y="2537399"/>
                  </a:lnTo>
                  <a:lnTo>
                    <a:pt x="3060245" y="2543195"/>
                  </a:lnTo>
                  <a:lnTo>
                    <a:pt x="3125076" y="2548682"/>
                  </a:lnTo>
                  <a:lnTo>
                    <a:pt x="3190320" y="2553858"/>
                  </a:lnTo>
                  <a:lnTo>
                    <a:pt x="3255967" y="2558720"/>
                  </a:lnTo>
                  <a:lnTo>
                    <a:pt x="3322010" y="2563265"/>
                  </a:lnTo>
                  <a:lnTo>
                    <a:pt x="3388438" y="2567490"/>
                  </a:lnTo>
                  <a:lnTo>
                    <a:pt x="3455242" y="2571394"/>
                  </a:lnTo>
                  <a:lnTo>
                    <a:pt x="3522415" y="2574972"/>
                  </a:lnTo>
                  <a:lnTo>
                    <a:pt x="3589947" y="2578223"/>
                  </a:lnTo>
                  <a:lnTo>
                    <a:pt x="3657829" y="2581143"/>
                  </a:lnTo>
                  <a:lnTo>
                    <a:pt x="3726052" y="2583730"/>
                  </a:lnTo>
                  <a:lnTo>
                    <a:pt x="3794607" y="2585981"/>
                  </a:lnTo>
                  <a:lnTo>
                    <a:pt x="3863485" y="2587893"/>
                  </a:lnTo>
                  <a:lnTo>
                    <a:pt x="3932678" y="2589464"/>
                  </a:lnTo>
                  <a:lnTo>
                    <a:pt x="4002175" y="2590690"/>
                  </a:lnTo>
                  <a:lnTo>
                    <a:pt x="4071970" y="2591570"/>
                  </a:lnTo>
                  <a:lnTo>
                    <a:pt x="4142051" y="2592099"/>
                  </a:lnTo>
                  <a:lnTo>
                    <a:pt x="4212412" y="2592277"/>
                  </a:lnTo>
                  <a:lnTo>
                    <a:pt x="4282776" y="2592099"/>
                  </a:lnTo>
                  <a:lnTo>
                    <a:pt x="4352861" y="2591570"/>
                  </a:lnTo>
                  <a:lnTo>
                    <a:pt x="4422659" y="2590690"/>
                  </a:lnTo>
                  <a:lnTo>
                    <a:pt x="4492161" y="2589464"/>
                  </a:lnTo>
                  <a:lnTo>
                    <a:pt x="4561357" y="2587893"/>
                  </a:lnTo>
                  <a:lnTo>
                    <a:pt x="4630239" y="2585981"/>
                  </a:lnTo>
                  <a:lnTo>
                    <a:pt x="4698798" y="2583730"/>
                  </a:lnTo>
                  <a:lnTo>
                    <a:pt x="4767024" y="2581143"/>
                  </a:lnTo>
                  <a:lnTo>
                    <a:pt x="4834909" y="2578223"/>
                  </a:lnTo>
                  <a:lnTo>
                    <a:pt x="4902444" y="2574972"/>
                  </a:lnTo>
                  <a:lnTo>
                    <a:pt x="4969621" y="2571394"/>
                  </a:lnTo>
                  <a:lnTo>
                    <a:pt x="5036429" y="2567490"/>
                  </a:lnTo>
                  <a:lnTo>
                    <a:pt x="5102860" y="2563265"/>
                  </a:lnTo>
                  <a:lnTo>
                    <a:pt x="5168905" y="2558720"/>
                  </a:lnTo>
                  <a:lnTo>
                    <a:pt x="5234556" y="2553858"/>
                  </a:lnTo>
                  <a:lnTo>
                    <a:pt x="5299803" y="2548682"/>
                  </a:lnTo>
                  <a:lnTo>
                    <a:pt x="5364637" y="2543195"/>
                  </a:lnTo>
                  <a:lnTo>
                    <a:pt x="5429050" y="2537399"/>
                  </a:lnTo>
                  <a:lnTo>
                    <a:pt x="5493032" y="2531298"/>
                  </a:lnTo>
                  <a:lnTo>
                    <a:pt x="5556575" y="2524893"/>
                  </a:lnTo>
                  <a:lnTo>
                    <a:pt x="5619669" y="2518189"/>
                  </a:lnTo>
                  <a:lnTo>
                    <a:pt x="5682306" y="2511187"/>
                  </a:lnTo>
                  <a:lnTo>
                    <a:pt x="5744477" y="2503890"/>
                  </a:lnTo>
                  <a:lnTo>
                    <a:pt x="5806172" y="2496301"/>
                  </a:lnTo>
                  <a:lnTo>
                    <a:pt x="5867383" y="2488423"/>
                  </a:lnTo>
                  <a:lnTo>
                    <a:pt x="5928102" y="2480258"/>
                  </a:lnTo>
                  <a:lnTo>
                    <a:pt x="5988318" y="2471810"/>
                  </a:lnTo>
                  <a:lnTo>
                    <a:pt x="6048023" y="2463081"/>
                  </a:lnTo>
                  <a:lnTo>
                    <a:pt x="6107208" y="2454073"/>
                  </a:lnTo>
                  <a:lnTo>
                    <a:pt x="6165864" y="2444790"/>
                  </a:lnTo>
                  <a:lnTo>
                    <a:pt x="6223983" y="2435234"/>
                  </a:lnTo>
                  <a:lnTo>
                    <a:pt x="6281554" y="2425409"/>
                  </a:lnTo>
                  <a:lnTo>
                    <a:pt x="6338570" y="2415316"/>
                  </a:lnTo>
                  <a:lnTo>
                    <a:pt x="6395022" y="2404958"/>
                  </a:lnTo>
                  <a:lnTo>
                    <a:pt x="6450900" y="2394339"/>
                  </a:lnTo>
                  <a:lnTo>
                    <a:pt x="6506195" y="2383461"/>
                  </a:lnTo>
                  <a:lnTo>
                    <a:pt x="6560899" y="2372326"/>
                  </a:lnTo>
                  <a:lnTo>
                    <a:pt x="6615002" y="2360938"/>
                  </a:lnTo>
                  <a:lnTo>
                    <a:pt x="6668497" y="2349300"/>
                  </a:lnTo>
                  <a:lnTo>
                    <a:pt x="6721373" y="2337413"/>
                  </a:lnTo>
                  <a:lnTo>
                    <a:pt x="6773621" y="2325281"/>
                  </a:lnTo>
                  <a:lnTo>
                    <a:pt x="6825234" y="2312907"/>
                  </a:lnTo>
                  <a:lnTo>
                    <a:pt x="6876201" y="2300293"/>
                  </a:lnTo>
                  <a:lnTo>
                    <a:pt x="6926515" y="2287442"/>
                  </a:lnTo>
                  <a:lnTo>
                    <a:pt x="6976165" y="2274356"/>
                  </a:lnTo>
                  <a:lnTo>
                    <a:pt x="7025144" y="2261040"/>
                  </a:lnTo>
                  <a:lnTo>
                    <a:pt x="7073442" y="2247494"/>
                  </a:lnTo>
                  <a:lnTo>
                    <a:pt x="7121050" y="2233723"/>
                  </a:lnTo>
                  <a:lnTo>
                    <a:pt x="7167959" y="2219728"/>
                  </a:lnTo>
                  <a:lnTo>
                    <a:pt x="7214161" y="2205513"/>
                  </a:lnTo>
                  <a:lnTo>
                    <a:pt x="7259646" y="2191080"/>
                  </a:lnTo>
                  <a:lnTo>
                    <a:pt x="7304405" y="2176432"/>
                  </a:lnTo>
                  <a:lnTo>
                    <a:pt x="7348431" y="2161572"/>
                  </a:lnTo>
                  <a:lnTo>
                    <a:pt x="7391712" y="2146502"/>
                  </a:lnTo>
                  <a:lnTo>
                    <a:pt x="7434241" y="2131226"/>
                  </a:lnTo>
                  <a:lnTo>
                    <a:pt x="7476009" y="2115746"/>
                  </a:lnTo>
                  <a:lnTo>
                    <a:pt x="7517007" y="2100064"/>
                  </a:lnTo>
                  <a:lnTo>
                    <a:pt x="7557226" y="2084184"/>
                  </a:lnTo>
                  <a:lnTo>
                    <a:pt x="7596656" y="2068108"/>
                  </a:lnTo>
                  <a:lnTo>
                    <a:pt x="7635290" y="2051840"/>
                  </a:lnTo>
                  <a:lnTo>
                    <a:pt x="7673117" y="2035381"/>
                  </a:lnTo>
                  <a:lnTo>
                    <a:pt x="7710130" y="2018734"/>
                  </a:lnTo>
                  <a:lnTo>
                    <a:pt x="7746318" y="2001903"/>
                  </a:lnTo>
                  <a:lnTo>
                    <a:pt x="7781674" y="1984890"/>
                  </a:lnTo>
                  <a:lnTo>
                    <a:pt x="7816188" y="1967698"/>
                  </a:lnTo>
                  <a:lnTo>
                    <a:pt x="7882655" y="1932787"/>
                  </a:lnTo>
                  <a:lnTo>
                    <a:pt x="7945648" y="1897191"/>
                  </a:lnTo>
                  <a:lnTo>
                    <a:pt x="8005096" y="1860934"/>
                  </a:lnTo>
                  <a:lnTo>
                    <a:pt x="8060925" y="1824038"/>
                  </a:lnTo>
                  <a:lnTo>
                    <a:pt x="8113066" y="1786523"/>
                  </a:lnTo>
                  <a:lnTo>
                    <a:pt x="8161447" y="1748412"/>
                  </a:lnTo>
                  <a:lnTo>
                    <a:pt x="8205996" y="1709728"/>
                  </a:lnTo>
                  <a:lnTo>
                    <a:pt x="8246642" y="1670491"/>
                  </a:lnTo>
                  <a:lnTo>
                    <a:pt x="8283313" y="1630725"/>
                  </a:lnTo>
                  <a:lnTo>
                    <a:pt x="8315937" y="1590451"/>
                  </a:lnTo>
                  <a:lnTo>
                    <a:pt x="8344443" y="1549691"/>
                  </a:lnTo>
                  <a:lnTo>
                    <a:pt x="8368760" y="1508468"/>
                  </a:lnTo>
                  <a:lnTo>
                    <a:pt x="8388817" y="1466802"/>
                  </a:lnTo>
                  <a:lnTo>
                    <a:pt x="8404540" y="1424717"/>
                  </a:lnTo>
                  <a:lnTo>
                    <a:pt x="8415860" y="1382233"/>
                  </a:lnTo>
                  <a:lnTo>
                    <a:pt x="8422704" y="1339374"/>
                  </a:lnTo>
                  <a:lnTo>
                    <a:pt x="8425002" y="1296162"/>
                  </a:lnTo>
                  <a:lnTo>
                    <a:pt x="8424426" y="1274510"/>
                  </a:lnTo>
                  <a:lnTo>
                    <a:pt x="8419846" y="1231466"/>
                  </a:lnTo>
                  <a:lnTo>
                    <a:pt x="8410755" y="1188787"/>
                  </a:lnTo>
                  <a:lnTo>
                    <a:pt x="8397224" y="1146496"/>
                  </a:lnTo>
                  <a:lnTo>
                    <a:pt x="8379326" y="1104613"/>
                  </a:lnTo>
                  <a:lnTo>
                    <a:pt x="8357130" y="1063162"/>
                  </a:lnTo>
                  <a:lnTo>
                    <a:pt x="8330709" y="1022164"/>
                  </a:lnTo>
                  <a:lnTo>
                    <a:pt x="8300135" y="981641"/>
                  </a:lnTo>
                  <a:lnTo>
                    <a:pt x="8265478" y="941615"/>
                  </a:lnTo>
                  <a:lnTo>
                    <a:pt x="8226811" y="902108"/>
                  </a:lnTo>
                  <a:lnTo>
                    <a:pt x="8184205" y="863142"/>
                  </a:lnTo>
                  <a:lnTo>
                    <a:pt x="8137731" y="824739"/>
                  </a:lnTo>
                  <a:lnTo>
                    <a:pt x="8087462" y="786922"/>
                  </a:lnTo>
                  <a:lnTo>
                    <a:pt x="8033467" y="749711"/>
                  </a:lnTo>
                  <a:lnTo>
                    <a:pt x="7975820" y="713130"/>
                  </a:lnTo>
                  <a:lnTo>
                    <a:pt x="7914591" y="677199"/>
                  </a:lnTo>
                  <a:lnTo>
                    <a:pt x="7849852" y="641942"/>
                  </a:lnTo>
                  <a:lnTo>
                    <a:pt x="7781674" y="607380"/>
                  </a:lnTo>
                  <a:lnTo>
                    <a:pt x="7746318" y="590366"/>
                  </a:lnTo>
                  <a:lnTo>
                    <a:pt x="7710130" y="573535"/>
                  </a:lnTo>
                  <a:lnTo>
                    <a:pt x="7673117" y="556888"/>
                  </a:lnTo>
                  <a:lnTo>
                    <a:pt x="7635290" y="540429"/>
                  </a:lnTo>
                  <a:lnTo>
                    <a:pt x="7596656" y="524159"/>
                  </a:lnTo>
                  <a:lnTo>
                    <a:pt x="7557226" y="508083"/>
                  </a:lnTo>
                  <a:lnTo>
                    <a:pt x="7517007" y="492203"/>
                  </a:lnTo>
                  <a:lnTo>
                    <a:pt x="7476009" y="476521"/>
                  </a:lnTo>
                  <a:lnTo>
                    <a:pt x="7434241" y="461041"/>
                  </a:lnTo>
                  <a:lnTo>
                    <a:pt x="7391712" y="445764"/>
                  </a:lnTo>
                  <a:lnTo>
                    <a:pt x="7348431" y="430695"/>
                  </a:lnTo>
                  <a:lnTo>
                    <a:pt x="7304405" y="415834"/>
                  </a:lnTo>
                  <a:lnTo>
                    <a:pt x="7259646" y="401186"/>
                  </a:lnTo>
                  <a:lnTo>
                    <a:pt x="7214161" y="386753"/>
                  </a:lnTo>
                  <a:lnTo>
                    <a:pt x="7167959" y="372538"/>
                  </a:lnTo>
                  <a:lnTo>
                    <a:pt x="7121050" y="358543"/>
                  </a:lnTo>
                  <a:lnTo>
                    <a:pt x="7073442" y="344772"/>
                  </a:lnTo>
                  <a:lnTo>
                    <a:pt x="7025144" y="331227"/>
                  </a:lnTo>
                  <a:lnTo>
                    <a:pt x="6976165" y="317910"/>
                  </a:lnTo>
                  <a:lnTo>
                    <a:pt x="6926515" y="304825"/>
                  </a:lnTo>
                  <a:lnTo>
                    <a:pt x="6876201" y="291974"/>
                  </a:lnTo>
                  <a:lnTo>
                    <a:pt x="6825234" y="279360"/>
                  </a:lnTo>
                  <a:lnTo>
                    <a:pt x="6773621" y="266985"/>
                  </a:lnTo>
                  <a:lnTo>
                    <a:pt x="6721373" y="254854"/>
                  </a:lnTo>
                  <a:lnTo>
                    <a:pt x="6668497" y="242967"/>
                  </a:lnTo>
                  <a:lnTo>
                    <a:pt x="6615002" y="231329"/>
                  </a:lnTo>
                  <a:lnTo>
                    <a:pt x="6560899" y="219941"/>
                  </a:lnTo>
                  <a:lnTo>
                    <a:pt x="6506195" y="208807"/>
                  </a:lnTo>
                  <a:lnTo>
                    <a:pt x="6450900" y="197929"/>
                  </a:lnTo>
                  <a:lnTo>
                    <a:pt x="6395022" y="187310"/>
                  </a:lnTo>
                  <a:lnTo>
                    <a:pt x="6338570" y="176953"/>
                  </a:lnTo>
                  <a:lnTo>
                    <a:pt x="6281554" y="166860"/>
                  </a:lnTo>
                  <a:lnTo>
                    <a:pt x="6223983" y="157035"/>
                  </a:lnTo>
                  <a:lnTo>
                    <a:pt x="6165864" y="147479"/>
                  </a:lnTo>
                  <a:lnTo>
                    <a:pt x="6107208" y="138196"/>
                  </a:lnTo>
                  <a:lnTo>
                    <a:pt x="6048023" y="129189"/>
                  </a:lnTo>
                  <a:lnTo>
                    <a:pt x="5988318" y="120460"/>
                  </a:lnTo>
                  <a:lnTo>
                    <a:pt x="5928102" y="112012"/>
                  </a:lnTo>
                  <a:lnTo>
                    <a:pt x="5867383" y="103848"/>
                  </a:lnTo>
                  <a:lnTo>
                    <a:pt x="5806172" y="95970"/>
                  </a:lnTo>
                  <a:lnTo>
                    <a:pt x="5744477" y="88382"/>
                  </a:lnTo>
                  <a:lnTo>
                    <a:pt x="5682306" y="81085"/>
                  </a:lnTo>
                  <a:lnTo>
                    <a:pt x="5619669" y="74083"/>
                  </a:lnTo>
                  <a:lnTo>
                    <a:pt x="5556575" y="67379"/>
                  </a:lnTo>
                  <a:lnTo>
                    <a:pt x="5493032" y="60975"/>
                  </a:lnTo>
                  <a:lnTo>
                    <a:pt x="5429050" y="54874"/>
                  </a:lnTo>
                  <a:lnTo>
                    <a:pt x="5364637" y="49078"/>
                  </a:lnTo>
                  <a:lnTo>
                    <a:pt x="5299803" y="43592"/>
                  </a:lnTo>
                  <a:lnTo>
                    <a:pt x="5234556" y="38416"/>
                  </a:lnTo>
                  <a:lnTo>
                    <a:pt x="5168905" y="33554"/>
                  </a:lnTo>
                  <a:lnTo>
                    <a:pt x="5102860" y="29009"/>
                  </a:lnTo>
                  <a:lnTo>
                    <a:pt x="5036429" y="24784"/>
                  </a:lnTo>
                  <a:lnTo>
                    <a:pt x="4969621" y="20881"/>
                  </a:lnTo>
                  <a:lnTo>
                    <a:pt x="4902444" y="17303"/>
                  </a:lnTo>
                  <a:lnTo>
                    <a:pt x="4834909" y="14052"/>
                  </a:lnTo>
                  <a:lnTo>
                    <a:pt x="4767024" y="11132"/>
                  </a:lnTo>
                  <a:lnTo>
                    <a:pt x="4698798" y="8545"/>
                  </a:lnTo>
                  <a:lnTo>
                    <a:pt x="4630239" y="6295"/>
                  </a:lnTo>
                  <a:lnTo>
                    <a:pt x="4561357" y="4383"/>
                  </a:lnTo>
                  <a:lnTo>
                    <a:pt x="4492161" y="2812"/>
                  </a:lnTo>
                  <a:lnTo>
                    <a:pt x="4422659" y="1586"/>
                  </a:lnTo>
                  <a:lnTo>
                    <a:pt x="4352861" y="706"/>
                  </a:lnTo>
                  <a:lnTo>
                    <a:pt x="4282776" y="177"/>
                  </a:lnTo>
                  <a:lnTo>
                    <a:pt x="4212412" y="0"/>
                  </a:lnTo>
                  <a:close/>
                </a:path>
              </a:pathLst>
            </a:custGeom>
            <a:solidFill>
              <a:srgbClr val="C6E68F"/>
            </a:solidFill>
          </p:spPr>
          <p:txBody>
            <a:bodyPr wrap="square" lIns="0" tIns="0" rIns="0" bIns="0" rtlCol="0"/>
            <a:lstStyle/>
            <a:p>
              <a:endParaRPr/>
            </a:p>
          </p:txBody>
        </p:sp>
        <p:sp>
          <p:nvSpPr>
            <p:cNvPr id="39" name="object 39"/>
            <p:cNvSpPr/>
            <p:nvPr/>
          </p:nvSpPr>
          <p:spPr>
            <a:xfrm>
              <a:off x="467537" y="4149089"/>
              <a:ext cx="8425180" cy="2592705"/>
            </a:xfrm>
            <a:custGeom>
              <a:avLst/>
              <a:gdLst/>
              <a:ahLst/>
              <a:cxnLst/>
              <a:rect l="l" t="t" r="r" b="b"/>
              <a:pathLst>
                <a:path w="8425180" h="2592704">
                  <a:moveTo>
                    <a:pt x="0" y="1296162"/>
                  </a:moveTo>
                  <a:lnTo>
                    <a:pt x="2297" y="1252943"/>
                  </a:lnTo>
                  <a:lnTo>
                    <a:pt x="9141" y="1210079"/>
                  </a:lnTo>
                  <a:lnTo>
                    <a:pt x="20460" y="1167592"/>
                  </a:lnTo>
                  <a:lnTo>
                    <a:pt x="36184" y="1125502"/>
                  </a:lnTo>
                  <a:lnTo>
                    <a:pt x="56239" y="1083832"/>
                  </a:lnTo>
                  <a:lnTo>
                    <a:pt x="80556" y="1042605"/>
                  </a:lnTo>
                  <a:lnTo>
                    <a:pt x="109061" y="1001842"/>
                  </a:lnTo>
                  <a:lnTo>
                    <a:pt x="141685" y="961564"/>
                  </a:lnTo>
                  <a:lnTo>
                    <a:pt x="178354" y="921795"/>
                  </a:lnTo>
                  <a:lnTo>
                    <a:pt x="218999" y="882556"/>
                  </a:lnTo>
                  <a:lnTo>
                    <a:pt x="263546" y="843869"/>
                  </a:lnTo>
                  <a:lnTo>
                    <a:pt x="311925" y="805756"/>
                  </a:lnTo>
                  <a:lnTo>
                    <a:pt x="364065" y="768239"/>
                  </a:lnTo>
                  <a:lnTo>
                    <a:pt x="419893" y="731341"/>
                  </a:lnTo>
                  <a:lnTo>
                    <a:pt x="479338" y="695082"/>
                  </a:lnTo>
                  <a:lnTo>
                    <a:pt x="542329" y="659485"/>
                  </a:lnTo>
                  <a:lnTo>
                    <a:pt x="608794" y="624573"/>
                  </a:lnTo>
                  <a:lnTo>
                    <a:pt x="643307" y="607380"/>
                  </a:lnTo>
                  <a:lnTo>
                    <a:pt x="678662" y="590366"/>
                  </a:lnTo>
                  <a:lnTo>
                    <a:pt x="714849" y="573535"/>
                  </a:lnTo>
                  <a:lnTo>
                    <a:pt x="751860" y="556888"/>
                  </a:lnTo>
                  <a:lnTo>
                    <a:pt x="789686" y="540429"/>
                  </a:lnTo>
                  <a:lnTo>
                    <a:pt x="828318" y="524159"/>
                  </a:lnTo>
                  <a:lnTo>
                    <a:pt x="867747" y="508083"/>
                  </a:lnTo>
                  <a:lnTo>
                    <a:pt x="907965" y="492203"/>
                  </a:lnTo>
                  <a:lnTo>
                    <a:pt x="948961" y="476521"/>
                  </a:lnTo>
                  <a:lnTo>
                    <a:pt x="990727" y="461041"/>
                  </a:lnTo>
                  <a:lnTo>
                    <a:pt x="1033255" y="445764"/>
                  </a:lnTo>
                  <a:lnTo>
                    <a:pt x="1076535" y="430695"/>
                  </a:lnTo>
                  <a:lnTo>
                    <a:pt x="1120559" y="415834"/>
                  </a:lnTo>
                  <a:lnTo>
                    <a:pt x="1165317" y="401186"/>
                  </a:lnTo>
                  <a:lnTo>
                    <a:pt x="1210800" y="386753"/>
                  </a:lnTo>
                  <a:lnTo>
                    <a:pt x="1257000" y="372538"/>
                  </a:lnTo>
                  <a:lnTo>
                    <a:pt x="1303907" y="358543"/>
                  </a:lnTo>
                  <a:lnTo>
                    <a:pt x="1351514" y="344772"/>
                  </a:lnTo>
                  <a:lnTo>
                    <a:pt x="1399810" y="331227"/>
                  </a:lnTo>
                  <a:lnTo>
                    <a:pt x="1448786" y="317910"/>
                  </a:lnTo>
                  <a:lnTo>
                    <a:pt x="1498435" y="304825"/>
                  </a:lnTo>
                  <a:lnTo>
                    <a:pt x="1548746" y="291974"/>
                  </a:lnTo>
                  <a:lnTo>
                    <a:pt x="1599712" y="279360"/>
                  </a:lnTo>
                  <a:lnTo>
                    <a:pt x="1651322" y="266985"/>
                  </a:lnTo>
                  <a:lnTo>
                    <a:pt x="1703569" y="254854"/>
                  </a:lnTo>
                  <a:lnTo>
                    <a:pt x="1756443" y="242967"/>
                  </a:lnTo>
                  <a:lnTo>
                    <a:pt x="1809935" y="231329"/>
                  </a:lnTo>
                  <a:lnTo>
                    <a:pt x="1864036" y="219941"/>
                  </a:lnTo>
                  <a:lnTo>
                    <a:pt x="1918738" y="208807"/>
                  </a:lnTo>
                  <a:lnTo>
                    <a:pt x="1974031" y="197929"/>
                  </a:lnTo>
                  <a:lnTo>
                    <a:pt x="2029906" y="187310"/>
                  </a:lnTo>
                  <a:lnTo>
                    <a:pt x="2086356" y="176953"/>
                  </a:lnTo>
                  <a:lnTo>
                    <a:pt x="2143369" y="166860"/>
                  </a:lnTo>
                  <a:lnTo>
                    <a:pt x="2200938" y="157035"/>
                  </a:lnTo>
                  <a:lnTo>
                    <a:pt x="2259054" y="147479"/>
                  </a:lnTo>
                  <a:lnTo>
                    <a:pt x="2317708" y="138196"/>
                  </a:lnTo>
                  <a:lnTo>
                    <a:pt x="2376891" y="129189"/>
                  </a:lnTo>
                  <a:lnTo>
                    <a:pt x="2436593" y="120460"/>
                  </a:lnTo>
                  <a:lnTo>
                    <a:pt x="2496807" y="112012"/>
                  </a:lnTo>
                  <a:lnTo>
                    <a:pt x="2557522" y="103848"/>
                  </a:lnTo>
                  <a:lnTo>
                    <a:pt x="2618730" y="95970"/>
                  </a:lnTo>
                  <a:lnTo>
                    <a:pt x="2680423" y="88382"/>
                  </a:lnTo>
                  <a:lnTo>
                    <a:pt x="2742591" y="81085"/>
                  </a:lnTo>
                  <a:lnTo>
                    <a:pt x="2805225" y="74083"/>
                  </a:lnTo>
                  <a:lnTo>
                    <a:pt x="2868316" y="67379"/>
                  </a:lnTo>
                  <a:lnTo>
                    <a:pt x="2931856" y="60975"/>
                  </a:lnTo>
                  <a:lnTo>
                    <a:pt x="2995835" y="54874"/>
                  </a:lnTo>
                  <a:lnTo>
                    <a:pt x="3060245" y="49078"/>
                  </a:lnTo>
                  <a:lnTo>
                    <a:pt x="3125076" y="43592"/>
                  </a:lnTo>
                  <a:lnTo>
                    <a:pt x="3190320" y="38416"/>
                  </a:lnTo>
                  <a:lnTo>
                    <a:pt x="3255967" y="33554"/>
                  </a:lnTo>
                  <a:lnTo>
                    <a:pt x="3322010" y="29009"/>
                  </a:lnTo>
                  <a:lnTo>
                    <a:pt x="3388438" y="24784"/>
                  </a:lnTo>
                  <a:lnTo>
                    <a:pt x="3455242" y="20881"/>
                  </a:lnTo>
                  <a:lnTo>
                    <a:pt x="3522415" y="17303"/>
                  </a:lnTo>
                  <a:lnTo>
                    <a:pt x="3589947" y="14052"/>
                  </a:lnTo>
                  <a:lnTo>
                    <a:pt x="3657829" y="11132"/>
                  </a:lnTo>
                  <a:lnTo>
                    <a:pt x="3726052" y="8545"/>
                  </a:lnTo>
                  <a:lnTo>
                    <a:pt x="3794607" y="6295"/>
                  </a:lnTo>
                  <a:lnTo>
                    <a:pt x="3863485" y="4383"/>
                  </a:lnTo>
                  <a:lnTo>
                    <a:pt x="3932678" y="2812"/>
                  </a:lnTo>
                  <a:lnTo>
                    <a:pt x="4002175" y="1586"/>
                  </a:lnTo>
                  <a:lnTo>
                    <a:pt x="4071970" y="706"/>
                  </a:lnTo>
                  <a:lnTo>
                    <a:pt x="4142051" y="177"/>
                  </a:lnTo>
                  <a:lnTo>
                    <a:pt x="4212412" y="0"/>
                  </a:lnTo>
                  <a:lnTo>
                    <a:pt x="4282776" y="177"/>
                  </a:lnTo>
                  <a:lnTo>
                    <a:pt x="4352861" y="706"/>
                  </a:lnTo>
                  <a:lnTo>
                    <a:pt x="4422659" y="1586"/>
                  </a:lnTo>
                  <a:lnTo>
                    <a:pt x="4492161" y="2812"/>
                  </a:lnTo>
                  <a:lnTo>
                    <a:pt x="4561357" y="4383"/>
                  </a:lnTo>
                  <a:lnTo>
                    <a:pt x="4630239" y="6295"/>
                  </a:lnTo>
                  <a:lnTo>
                    <a:pt x="4698798" y="8545"/>
                  </a:lnTo>
                  <a:lnTo>
                    <a:pt x="4767024" y="11132"/>
                  </a:lnTo>
                  <a:lnTo>
                    <a:pt x="4834909" y="14052"/>
                  </a:lnTo>
                  <a:lnTo>
                    <a:pt x="4902444" y="17303"/>
                  </a:lnTo>
                  <a:lnTo>
                    <a:pt x="4969621" y="20881"/>
                  </a:lnTo>
                  <a:lnTo>
                    <a:pt x="5036429" y="24784"/>
                  </a:lnTo>
                  <a:lnTo>
                    <a:pt x="5102860" y="29009"/>
                  </a:lnTo>
                  <a:lnTo>
                    <a:pt x="5168905" y="33554"/>
                  </a:lnTo>
                  <a:lnTo>
                    <a:pt x="5234556" y="38416"/>
                  </a:lnTo>
                  <a:lnTo>
                    <a:pt x="5299803" y="43592"/>
                  </a:lnTo>
                  <a:lnTo>
                    <a:pt x="5364637" y="49078"/>
                  </a:lnTo>
                  <a:lnTo>
                    <a:pt x="5429050" y="54874"/>
                  </a:lnTo>
                  <a:lnTo>
                    <a:pt x="5493032" y="60975"/>
                  </a:lnTo>
                  <a:lnTo>
                    <a:pt x="5556575" y="67379"/>
                  </a:lnTo>
                  <a:lnTo>
                    <a:pt x="5619669" y="74083"/>
                  </a:lnTo>
                  <a:lnTo>
                    <a:pt x="5682306" y="81085"/>
                  </a:lnTo>
                  <a:lnTo>
                    <a:pt x="5744477" y="88382"/>
                  </a:lnTo>
                  <a:lnTo>
                    <a:pt x="5806172" y="95970"/>
                  </a:lnTo>
                  <a:lnTo>
                    <a:pt x="5867383" y="103848"/>
                  </a:lnTo>
                  <a:lnTo>
                    <a:pt x="5928102" y="112012"/>
                  </a:lnTo>
                  <a:lnTo>
                    <a:pt x="5988318" y="120460"/>
                  </a:lnTo>
                  <a:lnTo>
                    <a:pt x="6048023" y="129189"/>
                  </a:lnTo>
                  <a:lnTo>
                    <a:pt x="6107208" y="138196"/>
                  </a:lnTo>
                  <a:lnTo>
                    <a:pt x="6165864" y="147479"/>
                  </a:lnTo>
                  <a:lnTo>
                    <a:pt x="6223983" y="157035"/>
                  </a:lnTo>
                  <a:lnTo>
                    <a:pt x="6281554" y="166860"/>
                  </a:lnTo>
                  <a:lnTo>
                    <a:pt x="6338570" y="176953"/>
                  </a:lnTo>
                  <a:lnTo>
                    <a:pt x="6395022" y="187310"/>
                  </a:lnTo>
                  <a:lnTo>
                    <a:pt x="6450900" y="197929"/>
                  </a:lnTo>
                  <a:lnTo>
                    <a:pt x="6506195" y="208807"/>
                  </a:lnTo>
                  <a:lnTo>
                    <a:pt x="6560899" y="219941"/>
                  </a:lnTo>
                  <a:lnTo>
                    <a:pt x="6615002" y="231329"/>
                  </a:lnTo>
                  <a:lnTo>
                    <a:pt x="6668497" y="242967"/>
                  </a:lnTo>
                  <a:lnTo>
                    <a:pt x="6721373" y="254854"/>
                  </a:lnTo>
                  <a:lnTo>
                    <a:pt x="6773621" y="266985"/>
                  </a:lnTo>
                  <a:lnTo>
                    <a:pt x="6825234" y="279360"/>
                  </a:lnTo>
                  <a:lnTo>
                    <a:pt x="6876201" y="291974"/>
                  </a:lnTo>
                  <a:lnTo>
                    <a:pt x="6926515" y="304825"/>
                  </a:lnTo>
                  <a:lnTo>
                    <a:pt x="6976165" y="317910"/>
                  </a:lnTo>
                  <a:lnTo>
                    <a:pt x="7025144" y="331227"/>
                  </a:lnTo>
                  <a:lnTo>
                    <a:pt x="7073442" y="344772"/>
                  </a:lnTo>
                  <a:lnTo>
                    <a:pt x="7121050" y="358543"/>
                  </a:lnTo>
                  <a:lnTo>
                    <a:pt x="7167959" y="372538"/>
                  </a:lnTo>
                  <a:lnTo>
                    <a:pt x="7214161" y="386753"/>
                  </a:lnTo>
                  <a:lnTo>
                    <a:pt x="7259646" y="401186"/>
                  </a:lnTo>
                  <a:lnTo>
                    <a:pt x="7304405" y="415834"/>
                  </a:lnTo>
                  <a:lnTo>
                    <a:pt x="7348431" y="430695"/>
                  </a:lnTo>
                  <a:lnTo>
                    <a:pt x="7391712" y="445764"/>
                  </a:lnTo>
                  <a:lnTo>
                    <a:pt x="7434241" y="461041"/>
                  </a:lnTo>
                  <a:lnTo>
                    <a:pt x="7476009" y="476521"/>
                  </a:lnTo>
                  <a:lnTo>
                    <a:pt x="7517007" y="492203"/>
                  </a:lnTo>
                  <a:lnTo>
                    <a:pt x="7557226" y="508083"/>
                  </a:lnTo>
                  <a:lnTo>
                    <a:pt x="7596656" y="524159"/>
                  </a:lnTo>
                  <a:lnTo>
                    <a:pt x="7635290" y="540429"/>
                  </a:lnTo>
                  <a:lnTo>
                    <a:pt x="7673117" y="556888"/>
                  </a:lnTo>
                  <a:lnTo>
                    <a:pt x="7710130" y="573535"/>
                  </a:lnTo>
                  <a:lnTo>
                    <a:pt x="7746318" y="590366"/>
                  </a:lnTo>
                  <a:lnTo>
                    <a:pt x="7781674" y="607380"/>
                  </a:lnTo>
                  <a:lnTo>
                    <a:pt x="7816188" y="624573"/>
                  </a:lnTo>
                  <a:lnTo>
                    <a:pt x="7882655" y="659485"/>
                  </a:lnTo>
                  <a:lnTo>
                    <a:pt x="7945648" y="695082"/>
                  </a:lnTo>
                  <a:lnTo>
                    <a:pt x="8005096" y="731341"/>
                  </a:lnTo>
                  <a:lnTo>
                    <a:pt x="8060925" y="768239"/>
                  </a:lnTo>
                  <a:lnTo>
                    <a:pt x="8113066" y="805756"/>
                  </a:lnTo>
                  <a:lnTo>
                    <a:pt x="8161447" y="843869"/>
                  </a:lnTo>
                  <a:lnTo>
                    <a:pt x="8205996" y="882556"/>
                  </a:lnTo>
                  <a:lnTo>
                    <a:pt x="8246642" y="921795"/>
                  </a:lnTo>
                  <a:lnTo>
                    <a:pt x="8283313" y="961564"/>
                  </a:lnTo>
                  <a:lnTo>
                    <a:pt x="8315937" y="1001842"/>
                  </a:lnTo>
                  <a:lnTo>
                    <a:pt x="8344443" y="1042605"/>
                  </a:lnTo>
                  <a:lnTo>
                    <a:pt x="8368760" y="1083832"/>
                  </a:lnTo>
                  <a:lnTo>
                    <a:pt x="8388817" y="1125502"/>
                  </a:lnTo>
                  <a:lnTo>
                    <a:pt x="8404540" y="1167592"/>
                  </a:lnTo>
                  <a:lnTo>
                    <a:pt x="8415860" y="1210079"/>
                  </a:lnTo>
                  <a:lnTo>
                    <a:pt x="8422704" y="1252943"/>
                  </a:lnTo>
                  <a:lnTo>
                    <a:pt x="8425002" y="1296162"/>
                  </a:lnTo>
                  <a:lnTo>
                    <a:pt x="8424426" y="1317811"/>
                  </a:lnTo>
                  <a:lnTo>
                    <a:pt x="8419846" y="1360849"/>
                  </a:lnTo>
                  <a:lnTo>
                    <a:pt x="8410755" y="1403523"/>
                  </a:lnTo>
                  <a:lnTo>
                    <a:pt x="8397224" y="1445810"/>
                  </a:lnTo>
                  <a:lnTo>
                    <a:pt x="8379326" y="1487689"/>
                  </a:lnTo>
                  <a:lnTo>
                    <a:pt x="8357130" y="1529136"/>
                  </a:lnTo>
                  <a:lnTo>
                    <a:pt x="8330709" y="1570131"/>
                  </a:lnTo>
                  <a:lnTo>
                    <a:pt x="8300135" y="1610650"/>
                  </a:lnTo>
                  <a:lnTo>
                    <a:pt x="8265478" y="1650673"/>
                  </a:lnTo>
                  <a:lnTo>
                    <a:pt x="8226811" y="1690177"/>
                  </a:lnTo>
                  <a:lnTo>
                    <a:pt x="8184205" y="1729140"/>
                  </a:lnTo>
                  <a:lnTo>
                    <a:pt x="8137731" y="1767541"/>
                  </a:lnTo>
                  <a:lnTo>
                    <a:pt x="8087462" y="1805356"/>
                  </a:lnTo>
                  <a:lnTo>
                    <a:pt x="8033467" y="1842565"/>
                  </a:lnTo>
                  <a:lnTo>
                    <a:pt x="7975820" y="1879144"/>
                  </a:lnTo>
                  <a:lnTo>
                    <a:pt x="7914591" y="1915073"/>
                  </a:lnTo>
                  <a:lnTo>
                    <a:pt x="7849852" y="1950329"/>
                  </a:lnTo>
                  <a:lnTo>
                    <a:pt x="7781674" y="1984890"/>
                  </a:lnTo>
                  <a:lnTo>
                    <a:pt x="7746318" y="2001903"/>
                  </a:lnTo>
                  <a:lnTo>
                    <a:pt x="7710130" y="2018734"/>
                  </a:lnTo>
                  <a:lnTo>
                    <a:pt x="7673117" y="2035381"/>
                  </a:lnTo>
                  <a:lnTo>
                    <a:pt x="7635290" y="2051840"/>
                  </a:lnTo>
                  <a:lnTo>
                    <a:pt x="7596656" y="2068108"/>
                  </a:lnTo>
                  <a:lnTo>
                    <a:pt x="7557226" y="2084184"/>
                  </a:lnTo>
                  <a:lnTo>
                    <a:pt x="7517007" y="2100064"/>
                  </a:lnTo>
                  <a:lnTo>
                    <a:pt x="7476009" y="2115746"/>
                  </a:lnTo>
                  <a:lnTo>
                    <a:pt x="7434241" y="2131226"/>
                  </a:lnTo>
                  <a:lnTo>
                    <a:pt x="7391712" y="2146502"/>
                  </a:lnTo>
                  <a:lnTo>
                    <a:pt x="7348431" y="2161572"/>
                  </a:lnTo>
                  <a:lnTo>
                    <a:pt x="7304405" y="2176432"/>
                  </a:lnTo>
                  <a:lnTo>
                    <a:pt x="7259646" y="2191080"/>
                  </a:lnTo>
                  <a:lnTo>
                    <a:pt x="7214161" y="2205513"/>
                  </a:lnTo>
                  <a:lnTo>
                    <a:pt x="7167959" y="2219728"/>
                  </a:lnTo>
                  <a:lnTo>
                    <a:pt x="7121050" y="2233723"/>
                  </a:lnTo>
                  <a:lnTo>
                    <a:pt x="7073442" y="2247494"/>
                  </a:lnTo>
                  <a:lnTo>
                    <a:pt x="7025144" y="2261040"/>
                  </a:lnTo>
                  <a:lnTo>
                    <a:pt x="6976165" y="2274356"/>
                  </a:lnTo>
                  <a:lnTo>
                    <a:pt x="6926515" y="2287442"/>
                  </a:lnTo>
                  <a:lnTo>
                    <a:pt x="6876201" y="2300293"/>
                  </a:lnTo>
                  <a:lnTo>
                    <a:pt x="6825234" y="2312907"/>
                  </a:lnTo>
                  <a:lnTo>
                    <a:pt x="6773621" y="2325281"/>
                  </a:lnTo>
                  <a:lnTo>
                    <a:pt x="6721373" y="2337413"/>
                  </a:lnTo>
                  <a:lnTo>
                    <a:pt x="6668497" y="2349300"/>
                  </a:lnTo>
                  <a:lnTo>
                    <a:pt x="6615002" y="2360938"/>
                  </a:lnTo>
                  <a:lnTo>
                    <a:pt x="6560899" y="2372326"/>
                  </a:lnTo>
                  <a:lnTo>
                    <a:pt x="6506195" y="2383461"/>
                  </a:lnTo>
                  <a:lnTo>
                    <a:pt x="6450900" y="2394339"/>
                  </a:lnTo>
                  <a:lnTo>
                    <a:pt x="6395022" y="2404958"/>
                  </a:lnTo>
                  <a:lnTo>
                    <a:pt x="6338570" y="2415316"/>
                  </a:lnTo>
                  <a:lnTo>
                    <a:pt x="6281554" y="2425409"/>
                  </a:lnTo>
                  <a:lnTo>
                    <a:pt x="6223983" y="2435234"/>
                  </a:lnTo>
                  <a:lnTo>
                    <a:pt x="6165864" y="2444790"/>
                  </a:lnTo>
                  <a:lnTo>
                    <a:pt x="6107208" y="2454073"/>
                  </a:lnTo>
                  <a:lnTo>
                    <a:pt x="6048023" y="2463081"/>
                  </a:lnTo>
                  <a:lnTo>
                    <a:pt x="5988318" y="2471810"/>
                  </a:lnTo>
                  <a:lnTo>
                    <a:pt x="5928102" y="2480258"/>
                  </a:lnTo>
                  <a:lnTo>
                    <a:pt x="5867383" y="2488423"/>
                  </a:lnTo>
                  <a:lnTo>
                    <a:pt x="5806172" y="2496301"/>
                  </a:lnTo>
                  <a:lnTo>
                    <a:pt x="5744477" y="2503890"/>
                  </a:lnTo>
                  <a:lnTo>
                    <a:pt x="5682306" y="2511187"/>
                  </a:lnTo>
                  <a:lnTo>
                    <a:pt x="5619669" y="2518189"/>
                  </a:lnTo>
                  <a:lnTo>
                    <a:pt x="5556575" y="2524893"/>
                  </a:lnTo>
                  <a:lnTo>
                    <a:pt x="5493032" y="2531298"/>
                  </a:lnTo>
                  <a:lnTo>
                    <a:pt x="5429050" y="2537399"/>
                  </a:lnTo>
                  <a:lnTo>
                    <a:pt x="5364637" y="2543195"/>
                  </a:lnTo>
                  <a:lnTo>
                    <a:pt x="5299803" y="2548682"/>
                  </a:lnTo>
                  <a:lnTo>
                    <a:pt x="5234556" y="2553858"/>
                  </a:lnTo>
                  <a:lnTo>
                    <a:pt x="5168905" y="2558720"/>
                  </a:lnTo>
                  <a:lnTo>
                    <a:pt x="5102860" y="2563265"/>
                  </a:lnTo>
                  <a:lnTo>
                    <a:pt x="5036429" y="2567490"/>
                  </a:lnTo>
                  <a:lnTo>
                    <a:pt x="4969621" y="2571394"/>
                  </a:lnTo>
                  <a:lnTo>
                    <a:pt x="4902444" y="2574972"/>
                  </a:lnTo>
                  <a:lnTo>
                    <a:pt x="4834909" y="2578223"/>
                  </a:lnTo>
                  <a:lnTo>
                    <a:pt x="4767024" y="2581143"/>
                  </a:lnTo>
                  <a:lnTo>
                    <a:pt x="4698798" y="2583730"/>
                  </a:lnTo>
                  <a:lnTo>
                    <a:pt x="4630239" y="2585981"/>
                  </a:lnTo>
                  <a:lnTo>
                    <a:pt x="4561357" y="2587893"/>
                  </a:lnTo>
                  <a:lnTo>
                    <a:pt x="4492161" y="2589464"/>
                  </a:lnTo>
                  <a:lnTo>
                    <a:pt x="4422659" y="2590690"/>
                  </a:lnTo>
                  <a:lnTo>
                    <a:pt x="4352861" y="2591570"/>
                  </a:lnTo>
                  <a:lnTo>
                    <a:pt x="4282776" y="2592099"/>
                  </a:lnTo>
                  <a:lnTo>
                    <a:pt x="4212412" y="2592277"/>
                  </a:lnTo>
                  <a:lnTo>
                    <a:pt x="4142051" y="2592099"/>
                  </a:lnTo>
                  <a:lnTo>
                    <a:pt x="4071970" y="2591570"/>
                  </a:lnTo>
                  <a:lnTo>
                    <a:pt x="4002175" y="2590690"/>
                  </a:lnTo>
                  <a:lnTo>
                    <a:pt x="3932678" y="2589464"/>
                  </a:lnTo>
                  <a:lnTo>
                    <a:pt x="3863485" y="2587893"/>
                  </a:lnTo>
                  <a:lnTo>
                    <a:pt x="3794607" y="2585981"/>
                  </a:lnTo>
                  <a:lnTo>
                    <a:pt x="3726052" y="2583730"/>
                  </a:lnTo>
                  <a:lnTo>
                    <a:pt x="3657829" y="2581143"/>
                  </a:lnTo>
                  <a:lnTo>
                    <a:pt x="3589947" y="2578223"/>
                  </a:lnTo>
                  <a:lnTo>
                    <a:pt x="3522415" y="2574972"/>
                  </a:lnTo>
                  <a:lnTo>
                    <a:pt x="3455242" y="2571394"/>
                  </a:lnTo>
                  <a:lnTo>
                    <a:pt x="3388438" y="2567490"/>
                  </a:lnTo>
                  <a:lnTo>
                    <a:pt x="3322010" y="2563265"/>
                  </a:lnTo>
                  <a:lnTo>
                    <a:pt x="3255967" y="2558720"/>
                  </a:lnTo>
                  <a:lnTo>
                    <a:pt x="3190320" y="2553858"/>
                  </a:lnTo>
                  <a:lnTo>
                    <a:pt x="3125076" y="2548682"/>
                  </a:lnTo>
                  <a:lnTo>
                    <a:pt x="3060245" y="2543195"/>
                  </a:lnTo>
                  <a:lnTo>
                    <a:pt x="2995835" y="2537399"/>
                  </a:lnTo>
                  <a:lnTo>
                    <a:pt x="2931856" y="2531298"/>
                  </a:lnTo>
                  <a:lnTo>
                    <a:pt x="2868316" y="2524893"/>
                  </a:lnTo>
                  <a:lnTo>
                    <a:pt x="2805225" y="2518189"/>
                  </a:lnTo>
                  <a:lnTo>
                    <a:pt x="2742591" y="2511187"/>
                  </a:lnTo>
                  <a:lnTo>
                    <a:pt x="2680423" y="2503890"/>
                  </a:lnTo>
                  <a:lnTo>
                    <a:pt x="2618730" y="2496301"/>
                  </a:lnTo>
                  <a:lnTo>
                    <a:pt x="2557522" y="2488423"/>
                  </a:lnTo>
                  <a:lnTo>
                    <a:pt x="2496807" y="2480258"/>
                  </a:lnTo>
                  <a:lnTo>
                    <a:pt x="2436593" y="2471810"/>
                  </a:lnTo>
                  <a:lnTo>
                    <a:pt x="2376891" y="2463081"/>
                  </a:lnTo>
                  <a:lnTo>
                    <a:pt x="2317708" y="2454073"/>
                  </a:lnTo>
                  <a:lnTo>
                    <a:pt x="2259054" y="2444790"/>
                  </a:lnTo>
                  <a:lnTo>
                    <a:pt x="2200938" y="2435234"/>
                  </a:lnTo>
                  <a:lnTo>
                    <a:pt x="2143369" y="2425409"/>
                  </a:lnTo>
                  <a:lnTo>
                    <a:pt x="2086355" y="2415316"/>
                  </a:lnTo>
                  <a:lnTo>
                    <a:pt x="2029906" y="2404958"/>
                  </a:lnTo>
                  <a:lnTo>
                    <a:pt x="1974031" y="2394339"/>
                  </a:lnTo>
                  <a:lnTo>
                    <a:pt x="1918738" y="2383461"/>
                  </a:lnTo>
                  <a:lnTo>
                    <a:pt x="1864036" y="2372326"/>
                  </a:lnTo>
                  <a:lnTo>
                    <a:pt x="1809935" y="2360938"/>
                  </a:lnTo>
                  <a:lnTo>
                    <a:pt x="1756443" y="2349300"/>
                  </a:lnTo>
                  <a:lnTo>
                    <a:pt x="1703569" y="2337413"/>
                  </a:lnTo>
                  <a:lnTo>
                    <a:pt x="1651322" y="2325281"/>
                  </a:lnTo>
                  <a:lnTo>
                    <a:pt x="1599712" y="2312907"/>
                  </a:lnTo>
                  <a:lnTo>
                    <a:pt x="1548746" y="2300293"/>
                  </a:lnTo>
                  <a:lnTo>
                    <a:pt x="1498435" y="2287442"/>
                  </a:lnTo>
                  <a:lnTo>
                    <a:pt x="1448786" y="2274356"/>
                  </a:lnTo>
                  <a:lnTo>
                    <a:pt x="1399810" y="2261040"/>
                  </a:lnTo>
                  <a:lnTo>
                    <a:pt x="1351514" y="2247494"/>
                  </a:lnTo>
                  <a:lnTo>
                    <a:pt x="1303907" y="2233723"/>
                  </a:lnTo>
                  <a:lnTo>
                    <a:pt x="1257000" y="2219728"/>
                  </a:lnTo>
                  <a:lnTo>
                    <a:pt x="1210800" y="2205513"/>
                  </a:lnTo>
                  <a:lnTo>
                    <a:pt x="1165317" y="2191080"/>
                  </a:lnTo>
                  <a:lnTo>
                    <a:pt x="1120559" y="2176432"/>
                  </a:lnTo>
                  <a:lnTo>
                    <a:pt x="1076535" y="2161572"/>
                  </a:lnTo>
                  <a:lnTo>
                    <a:pt x="1033255" y="2146502"/>
                  </a:lnTo>
                  <a:lnTo>
                    <a:pt x="990727" y="2131226"/>
                  </a:lnTo>
                  <a:lnTo>
                    <a:pt x="948961" y="2115746"/>
                  </a:lnTo>
                  <a:lnTo>
                    <a:pt x="907965" y="2100064"/>
                  </a:lnTo>
                  <a:lnTo>
                    <a:pt x="867747" y="2084184"/>
                  </a:lnTo>
                  <a:lnTo>
                    <a:pt x="828318" y="2068108"/>
                  </a:lnTo>
                  <a:lnTo>
                    <a:pt x="789686" y="2051840"/>
                  </a:lnTo>
                  <a:lnTo>
                    <a:pt x="751860" y="2035381"/>
                  </a:lnTo>
                  <a:lnTo>
                    <a:pt x="714849" y="2018734"/>
                  </a:lnTo>
                  <a:lnTo>
                    <a:pt x="678662" y="2001903"/>
                  </a:lnTo>
                  <a:lnTo>
                    <a:pt x="643307" y="1984890"/>
                  </a:lnTo>
                  <a:lnTo>
                    <a:pt x="608794" y="1967698"/>
                  </a:lnTo>
                  <a:lnTo>
                    <a:pt x="542329" y="1932787"/>
                  </a:lnTo>
                  <a:lnTo>
                    <a:pt x="479338" y="1897191"/>
                  </a:lnTo>
                  <a:lnTo>
                    <a:pt x="419893" y="1860934"/>
                  </a:lnTo>
                  <a:lnTo>
                    <a:pt x="364065" y="1824038"/>
                  </a:lnTo>
                  <a:lnTo>
                    <a:pt x="311925" y="1786523"/>
                  </a:lnTo>
                  <a:lnTo>
                    <a:pt x="263546" y="1748412"/>
                  </a:lnTo>
                  <a:lnTo>
                    <a:pt x="218999" y="1709728"/>
                  </a:lnTo>
                  <a:lnTo>
                    <a:pt x="178354" y="1670491"/>
                  </a:lnTo>
                  <a:lnTo>
                    <a:pt x="141685" y="1630725"/>
                  </a:lnTo>
                  <a:lnTo>
                    <a:pt x="109061" y="1590451"/>
                  </a:lnTo>
                  <a:lnTo>
                    <a:pt x="80556" y="1549691"/>
                  </a:lnTo>
                  <a:lnTo>
                    <a:pt x="56239" y="1508468"/>
                  </a:lnTo>
                  <a:lnTo>
                    <a:pt x="36184" y="1466802"/>
                  </a:lnTo>
                  <a:lnTo>
                    <a:pt x="20460" y="1424717"/>
                  </a:lnTo>
                  <a:lnTo>
                    <a:pt x="9141" y="1382233"/>
                  </a:lnTo>
                  <a:lnTo>
                    <a:pt x="2297" y="1339374"/>
                  </a:lnTo>
                  <a:lnTo>
                    <a:pt x="0" y="1296162"/>
                  </a:lnTo>
                  <a:close/>
                </a:path>
              </a:pathLst>
            </a:custGeom>
            <a:ln w="28575">
              <a:solidFill>
                <a:srgbClr val="445483"/>
              </a:solidFill>
              <a:prstDash val="sysDash"/>
            </a:ln>
          </p:spPr>
          <p:txBody>
            <a:bodyPr wrap="square" lIns="0" tIns="0" rIns="0" bIns="0" rtlCol="0"/>
            <a:lstStyle/>
            <a:p>
              <a:endParaRPr/>
            </a:p>
          </p:txBody>
        </p:sp>
      </p:grpSp>
      <p:sp>
        <p:nvSpPr>
          <p:cNvPr id="43" name="object 43"/>
          <p:cNvSpPr txBox="1"/>
          <p:nvPr/>
        </p:nvSpPr>
        <p:spPr>
          <a:xfrm>
            <a:off x="1752600" y="4495800"/>
            <a:ext cx="6172199" cy="1856919"/>
          </a:xfrm>
          <a:prstGeom prst="rect">
            <a:avLst/>
          </a:prstGeom>
        </p:spPr>
        <p:txBody>
          <a:bodyPr vert="horz" wrap="square" lIns="0" tIns="12700" rIns="0" bIns="0" rtlCol="0">
            <a:spAutoFit/>
          </a:bodyPr>
          <a:lstStyle/>
          <a:p>
            <a:pPr marL="3810" algn="ctr">
              <a:lnSpc>
                <a:spcPct val="100000"/>
              </a:lnSpc>
              <a:spcBef>
                <a:spcPts val="100"/>
              </a:spcBef>
            </a:pPr>
            <a:r>
              <a:rPr lang="en-US" sz="2400" b="1" u="heavy" dirty="0" smtClean="0">
                <a:solidFill>
                  <a:srgbClr val="C00000"/>
                </a:solidFill>
                <a:uFill>
                  <a:solidFill>
                    <a:srgbClr val="C00000"/>
                  </a:solidFill>
                </a:uFill>
                <a:latin typeface="Palatino Linotype"/>
                <a:cs typeface="Palatino Linotype"/>
              </a:rPr>
              <a:t>The purpose of studying the discipline</a:t>
            </a:r>
          </a:p>
          <a:p>
            <a:pPr marL="3810" algn="ctr">
              <a:lnSpc>
                <a:spcPct val="100000"/>
              </a:lnSpc>
              <a:spcBef>
                <a:spcPts val="100"/>
              </a:spcBef>
            </a:pPr>
            <a:r>
              <a:rPr lang="en-US" sz="1900" b="1" spc="-5" dirty="0" smtClean="0">
                <a:latin typeface="Palatino Linotype"/>
                <a:cs typeface="Palatino Linotype"/>
              </a:rPr>
              <a:t>formation of students' theoretical </a:t>
            </a:r>
            <a:r>
              <a:rPr lang="en-US" sz="1900" b="1" spc="-5" dirty="0" err="1" smtClean="0">
                <a:latin typeface="Palatino Linotype"/>
                <a:cs typeface="Palatino Linotype"/>
              </a:rPr>
              <a:t>andapplied</a:t>
            </a:r>
            <a:r>
              <a:rPr lang="en-US" sz="1900" b="1" spc="-5" dirty="0" smtClean="0">
                <a:latin typeface="Palatino Linotype"/>
                <a:cs typeface="Palatino Linotype"/>
              </a:rPr>
              <a:t> competencies, which will </a:t>
            </a:r>
            <a:r>
              <a:rPr lang="en-US" sz="1900" b="1" spc="-5" dirty="0" err="1" smtClean="0">
                <a:latin typeface="Palatino Linotype"/>
                <a:cs typeface="Palatino Linotype"/>
              </a:rPr>
              <a:t>allowto</a:t>
            </a:r>
            <a:r>
              <a:rPr lang="en-US" sz="1900" b="1" spc="-5" dirty="0" smtClean="0">
                <a:latin typeface="Palatino Linotype"/>
                <a:cs typeface="Palatino Linotype"/>
              </a:rPr>
              <a:t> acquire skills and abilities that are necessary for further study of certain special disciplines, as well as </a:t>
            </a:r>
            <a:r>
              <a:rPr lang="en-US" sz="1900" b="1" spc="-5" dirty="0" err="1" smtClean="0">
                <a:latin typeface="Palatino Linotype"/>
                <a:cs typeface="Palatino Linotype"/>
              </a:rPr>
              <a:t>forfuture</a:t>
            </a:r>
            <a:r>
              <a:rPr lang="en-US" sz="1900" b="1" spc="-5" dirty="0" smtClean="0">
                <a:latin typeface="Palatino Linotype"/>
                <a:cs typeface="Palatino Linotype"/>
              </a:rPr>
              <a:t> independent and </a:t>
            </a:r>
            <a:r>
              <a:rPr lang="en-US" sz="1900" b="1" spc="-5" dirty="0" err="1" smtClean="0">
                <a:latin typeface="Palatino Linotype"/>
                <a:cs typeface="Palatino Linotype"/>
              </a:rPr>
              <a:t>professionalwork</a:t>
            </a:r>
            <a:r>
              <a:rPr lang="en-US" sz="1900" b="1" spc="-5" dirty="0" smtClean="0">
                <a:latin typeface="Palatino Linotype"/>
                <a:cs typeface="Palatino Linotype"/>
              </a:rPr>
              <a:t> of a specialist</a:t>
            </a:r>
            <a:endParaRPr sz="1900" dirty="0">
              <a:latin typeface="Palatino Linotype"/>
              <a:cs typeface="Palatino Linotype"/>
            </a:endParaRPr>
          </a:p>
        </p:txBody>
      </p:sp>
      <p:grpSp>
        <p:nvGrpSpPr>
          <p:cNvPr id="44" name="object 44"/>
          <p:cNvGrpSpPr/>
          <p:nvPr/>
        </p:nvGrpSpPr>
        <p:grpSpPr>
          <a:xfrm>
            <a:off x="4125658" y="3630739"/>
            <a:ext cx="1397000" cy="662305"/>
            <a:chOff x="4125658" y="3630739"/>
            <a:chExt cx="1397000" cy="662305"/>
          </a:xfrm>
        </p:grpSpPr>
        <p:pic>
          <p:nvPicPr>
            <p:cNvPr id="45" name="object 45"/>
            <p:cNvPicPr/>
            <p:nvPr/>
          </p:nvPicPr>
          <p:blipFill>
            <a:blip r:embed="rId4" cstate="print"/>
            <a:stretch>
              <a:fillRect/>
            </a:stretch>
          </p:blipFill>
          <p:spPr>
            <a:xfrm>
              <a:off x="4139184" y="3643884"/>
              <a:ext cx="1370076" cy="635507"/>
            </a:xfrm>
            <a:prstGeom prst="rect">
              <a:avLst/>
            </a:prstGeom>
          </p:spPr>
        </p:pic>
        <p:sp>
          <p:nvSpPr>
            <p:cNvPr id="46" name="object 46"/>
            <p:cNvSpPr/>
            <p:nvPr/>
          </p:nvSpPr>
          <p:spPr>
            <a:xfrm>
              <a:off x="4139946" y="3645027"/>
              <a:ext cx="1368425" cy="633730"/>
            </a:xfrm>
            <a:custGeom>
              <a:avLst/>
              <a:gdLst/>
              <a:ahLst/>
              <a:cxnLst/>
              <a:rect l="l" t="t" r="r" b="b"/>
              <a:pathLst>
                <a:path w="1368425" h="633729">
                  <a:moveTo>
                    <a:pt x="0" y="316611"/>
                  </a:moveTo>
                  <a:lnTo>
                    <a:pt x="342011" y="316611"/>
                  </a:lnTo>
                  <a:lnTo>
                    <a:pt x="342011" y="0"/>
                  </a:lnTo>
                  <a:lnTo>
                    <a:pt x="1026159" y="0"/>
                  </a:lnTo>
                  <a:lnTo>
                    <a:pt x="1026159" y="316611"/>
                  </a:lnTo>
                  <a:lnTo>
                    <a:pt x="1368170" y="316611"/>
                  </a:lnTo>
                  <a:lnTo>
                    <a:pt x="684021" y="633222"/>
                  </a:lnTo>
                  <a:lnTo>
                    <a:pt x="0" y="316611"/>
                  </a:lnTo>
                  <a:close/>
                </a:path>
              </a:pathLst>
            </a:custGeom>
            <a:ln w="28575">
              <a:solidFill>
                <a:srgbClr val="445483"/>
              </a:solidFill>
            </a:ln>
          </p:spPr>
          <p:txBody>
            <a:bodyPr wrap="square" lIns="0" tIns="0" rIns="0" bIns="0" rtlCol="0"/>
            <a:lstStyle/>
            <a:p>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4489" y="0"/>
            <a:ext cx="8955024" cy="633984"/>
            <a:chOff x="94489" y="0"/>
            <a:chExt cx="8955024" cy="633984"/>
          </a:xfrm>
        </p:grpSpPr>
        <p:pic>
          <p:nvPicPr>
            <p:cNvPr id="3" name="object 3"/>
            <p:cNvPicPr/>
            <p:nvPr/>
          </p:nvPicPr>
          <p:blipFill>
            <a:blip r:embed="rId2" cstate="print"/>
            <a:stretch>
              <a:fillRect/>
            </a:stretch>
          </p:blipFill>
          <p:spPr>
            <a:xfrm>
              <a:off x="94489" y="0"/>
              <a:ext cx="8955024" cy="633984"/>
            </a:xfrm>
            <a:prstGeom prst="rect">
              <a:avLst/>
            </a:prstGeom>
          </p:spPr>
        </p:pic>
        <p:sp>
          <p:nvSpPr>
            <p:cNvPr id="4" name="object 4"/>
            <p:cNvSpPr/>
            <p:nvPr/>
          </p:nvSpPr>
          <p:spPr>
            <a:xfrm>
              <a:off x="179514" y="44589"/>
              <a:ext cx="8785225" cy="504190"/>
            </a:xfrm>
            <a:custGeom>
              <a:avLst/>
              <a:gdLst/>
              <a:ahLst/>
              <a:cxnLst/>
              <a:rect l="l" t="t" r="r" b="b"/>
              <a:pathLst>
                <a:path w="8785225" h="504190">
                  <a:moveTo>
                    <a:pt x="8784971" y="0"/>
                  </a:moveTo>
                  <a:lnTo>
                    <a:pt x="0" y="0"/>
                  </a:lnTo>
                  <a:lnTo>
                    <a:pt x="0" y="504050"/>
                  </a:lnTo>
                  <a:lnTo>
                    <a:pt x="8784971" y="504050"/>
                  </a:lnTo>
                  <a:lnTo>
                    <a:pt x="8784971" y="0"/>
                  </a:lnTo>
                  <a:close/>
                </a:path>
              </a:pathLst>
            </a:custGeom>
            <a:solidFill>
              <a:srgbClr val="D3C2AF"/>
            </a:solidFill>
          </p:spPr>
          <p:txBody>
            <a:bodyPr wrap="square" lIns="0" tIns="0" rIns="0" bIns="0" rtlCol="0"/>
            <a:lstStyle/>
            <a:p>
              <a:endParaRPr/>
            </a:p>
          </p:txBody>
        </p:sp>
        <p:sp>
          <p:nvSpPr>
            <p:cNvPr id="5" name="object 5"/>
            <p:cNvSpPr/>
            <p:nvPr/>
          </p:nvSpPr>
          <p:spPr>
            <a:xfrm>
              <a:off x="179514" y="44589"/>
              <a:ext cx="8785225" cy="504190"/>
            </a:xfrm>
            <a:custGeom>
              <a:avLst/>
              <a:gdLst/>
              <a:ahLst/>
              <a:cxnLst/>
              <a:rect l="l" t="t" r="r" b="b"/>
              <a:pathLst>
                <a:path w="8785225" h="504190">
                  <a:moveTo>
                    <a:pt x="0" y="504050"/>
                  </a:moveTo>
                  <a:lnTo>
                    <a:pt x="8784971" y="504050"/>
                  </a:lnTo>
                  <a:lnTo>
                    <a:pt x="8784971" y="0"/>
                  </a:lnTo>
                  <a:lnTo>
                    <a:pt x="0" y="0"/>
                  </a:lnTo>
                  <a:lnTo>
                    <a:pt x="0" y="504050"/>
                  </a:lnTo>
                  <a:close/>
                </a:path>
              </a:pathLst>
            </a:custGeom>
            <a:ln w="38100">
              <a:solidFill>
                <a:srgbClr val="224270"/>
              </a:solidFill>
            </a:ln>
          </p:spPr>
          <p:txBody>
            <a:bodyPr wrap="square" lIns="0" tIns="0" rIns="0" bIns="0" rtlCol="0"/>
            <a:lstStyle/>
            <a:p>
              <a:endParaRPr/>
            </a:p>
          </p:txBody>
        </p:sp>
      </p:grpSp>
      <p:sp>
        <p:nvSpPr>
          <p:cNvPr id="7" name="object 7"/>
          <p:cNvSpPr txBox="1">
            <a:spLocks noGrp="1"/>
          </p:cNvSpPr>
          <p:nvPr>
            <p:ph type="title"/>
          </p:nvPr>
        </p:nvSpPr>
        <p:spPr>
          <a:xfrm>
            <a:off x="762000" y="0"/>
            <a:ext cx="7543800" cy="505908"/>
          </a:xfrm>
          <a:prstGeom prst="rect">
            <a:avLst/>
          </a:prstGeom>
        </p:spPr>
        <p:txBody>
          <a:bodyPr vert="horz" wrap="square" lIns="0" tIns="13335" rIns="0" bIns="0" rtlCol="0">
            <a:spAutoFit/>
          </a:bodyPr>
          <a:lstStyle/>
          <a:p>
            <a:pPr marL="12700">
              <a:lnSpc>
                <a:spcPct val="100000"/>
              </a:lnSpc>
              <a:spcBef>
                <a:spcPts val="105"/>
              </a:spcBef>
            </a:pPr>
            <a:r>
              <a:rPr lang="en-US" sz="3200" dirty="0" smtClean="0">
                <a:solidFill>
                  <a:srgbClr val="2E5796"/>
                </a:solidFill>
              </a:rPr>
              <a:t>PROFESSIONAL COMPETENCES</a:t>
            </a:r>
            <a:endParaRPr sz="3200" dirty="0"/>
          </a:p>
        </p:txBody>
      </p:sp>
      <p:pic>
        <p:nvPicPr>
          <p:cNvPr id="8" name="object 8"/>
          <p:cNvPicPr/>
          <p:nvPr/>
        </p:nvPicPr>
        <p:blipFill>
          <a:blip r:embed="rId3" cstate="print"/>
          <a:stretch>
            <a:fillRect/>
          </a:stretch>
        </p:blipFill>
        <p:spPr>
          <a:xfrm>
            <a:off x="3677411" y="473963"/>
            <a:ext cx="4209288" cy="754379"/>
          </a:xfrm>
          <a:prstGeom prst="rect">
            <a:avLst/>
          </a:prstGeom>
        </p:spPr>
      </p:pic>
      <p:sp>
        <p:nvSpPr>
          <p:cNvPr id="9" name="object 9"/>
          <p:cNvSpPr txBox="1"/>
          <p:nvPr/>
        </p:nvSpPr>
        <p:spPr>
          <a:xfrm>
            <a:off x="3819080" y="615861"/>
            <a:ext cx="3926204" cy="400110"/>
          </a:xfrm>
          <a:prstGeom prst="rect">
            <a:avLst/>
          </a:prstGeom>
          <a:solidFill>
            <a:srgbClr val="FF0066"/>
          </a:solidFill>
        </p:spPr>
        <p:txBody>
          <a:bodyPr vert="horz" wrap="square" lIns="0" tIns="30480" rIns="0" bIns="0" rtlCol="0">
            <a:spAutoFit/>
          </a:bodyPr>
          <a:lstStyle/>
          <a:p>
            <a:pPr marL="96520">
              <a:lnSpc>
                <a:spcPct val="100000"/>
              </a:lnSpc>
              <a:spcBef>
                <a:spcPts val="240"/>
              </a:spcBef>
            </a:pPr>
            <a:r>
              <a:rPr lang="en-US" sz="2400" b="1" spc="-5" dirty="0" smtClean="0">
                <a:solidFill>
                  <a:srgbClr val="FFFFFF"/>
                </a:solidFill>
                <a:latin typeface="Palatino Linotype"/>
                <a:cs typeface="Palatino Linotype"/>
              </a:rPr>
              <a:t>The student must know </a:t>
            </a:r>
            <a:r>
              <a:rPr sz="2400" b="1" dirty="0" smtClean="0">
                <a:solidFill>
                  <a:srgbClr val="FFFFFF"/>
                </a:solidFill>
                <a:latin typeface="Palatino Linotype"/>
                <a:cs typeface="Palatino Linotype"/>
              </a:rPr>
              <a:t>:</a:t>
            </a:r>
            <a:endParaRPr sz="2400" dirty="0">
              <a:latin typeface="Palatino Linotype"/>
              <a:cs typeface="Palatino Linotype"/>
            </a:endParaRPr>
          </a:p>
        </p:txBody>
      </p:sp>
      <p:sp>
        <p:nvSpPr>
          <p:cNvPr id="10" name="object 10"/>
          <p:cNvSpPr txBox="1">
            <a:spLocks noGrp="1"/>
          </p:cNvSpPr>
          <p:nvPr>
            <p:ph type="body" idx="1"/>
          </p:nvPr>
        </p:nvSpPr>
        <p:spPr>
          <a:xfrm>
            <a:off x="3859148" y="1206328"/>
            <a:ext cx="5107305" cy="1994072"/>
          </a:xfrm>
          <a:prstGeom prst="rect">
            <a:avLst/>
          </a:prstGeom>
        </p:spPr>
        <p:txBody>
          <a:bodyPr vert="horz" wrap="square" lIns="0" tIns="12700" rIns="0" bIns="0" rtlCol="0">
            <a:spAutoFit/>
          </a:bodyPr>
          <a:lstStyle/>
          <a:p>
            <a:pPr marL="299085" indent="-287020">
              <a:lnSpc>
                <a:spcPts val="1440"/>
              </a:lnSpc>
              <a:spcBef>
                <a:spcPts val="100"/>
              </a:spcBef>
              <a:buFont typeface="Arial MT"/>
              <a:buChar char="•"/>
              <a:tabLst>
                <a:tab pos="299085" algn="l"/>
                <a:tab pos="299720" algn="l"/>
              </a:tabLst>
            </a:pPr>
            <a:r>
              <a:rPr lang="en-US" spc="-5" dirty="0" smtClean="0"/>
              <a:t>rules of safe work in the </a:t>
            </a:r>
            <a:r>
              <a:rPr lang="en-US" spc="-5" dirty="0" err="1" smtClean="0"/>
              <a:t>laboratory;basic</a:t>
            </a:r>
            <a:r>
              <a:rPr lang="en-US" spc="-5" dirty="0" smtClean="0"/>
              <a:t> provisions for organization and </a:t>
            </a:r>
            <a:r>
              <a:rPr lang="en-US" spc="-5" dirty="0" err="1" smtClean="0"/>
              <a:t>equipmentchemical</a:t>
            </a:r>
            <a:r>
              <a:rPr lang="en-US" spc="-5" dirty="0" smtClean="0"/>
              <a:t> </a:t>
            </a:r>
            <a:r>
              <a:rPr lang="en-US" spc="-5" dirty="0" err="1" smtClean="0"/>
              <a:t>laboratories;safety</a:t>
            </a:r>
            <a:r>
              <a:rPr lang="en-US" spc="-5" dirty="0" smtClean="0"/>
              <a:t> rules, labor </a:t>
            </a:r>
            <a:r>
              <a:rPr lang="en-US" spc="-5" dirty="0" err="1" smtClean="0"/>
              <a:t>protection,fire</a:t>
            </a:r>
            <a:r>
              <a:rPr lang="en-US" spc="-5" dirty="0" smtClean="0"/>
              <a:t> safety, anti-epidemic </a:t>
            </a:r>
            <a:r>
              <a:rPr lang="en-US" spc="-5" dirty="0" err="1" smtClean="0"/>
              <a:t>regimein</a:t>
            </a:r>
            <a:r>
              <a:rPr lang="en-US" spc="-5" dirty="0" smtClean="0"/>
              <a:t> </a:t>
            </a:r>
            <a:r>
              <a:rPr lang="en-US" spc="-5" dirty="0" err="1" smtClean="0"/>
              <a:t>laboratories;types</a:t>
            </a:r>
            <a:r>
              <a:rPr lang="en-US" spc="-5" dirty="0" smtClean="0"/>
              <a:t> and purpose of laboratory equipment </a:t>
            </a:r>
            <a:r>
              <a:rPr lang="en-US" spc="-5" dirty="0" err="1" smtClean="0"/>
              <a:t>andutensils</a:t>
            </a:r>
            <a:r>
              <a:rPr lang="en-US" spc="-5" dirty="0" smtClean="0"/>
              <a:t>, its disinfection and </a:t>
            </a:r>
            <a:r>
              <a:rPr lang="en-US" spc="-5" dirty="0" err="1" smtClean="0"/>
              <a:t>sterilization;classification</a:t>
            </a:r>
            <a:r>
              <a:rPr lang="en-US" spc="-5" dirty="0" smtClean="0"/>
              <a:t> of chemical reagents and </a:t>
            </a:r>
            <a:r>
              <a:rPr lang="en-US" spc="-5" dirty="0" err="1" smtClean="0"/>
              <a:t>rulesuse</a:t>
            </a:r>
            <a:r>
              <a:rPr lang="en-US" spc="-5" dirty="0" smtClean="0"/>
              <a:t> </a:t>
            </a:r>
            <a:r>
              <a:rPr lang="en-US" spc="-5" dirty="0" err="1" smtClean="0"/>
              <a:t>them;structure</a:t>
            </a:r>
            <a:r>
              <a:rPr lang="en-US" spc="-5" dirty="0" smtClean="0"/>
              <a:t> of scales and rules of their </a:t>
            </a:r>
            <a:r>
              <a:rPr lang="en-US" spc="-5" dirty="0" err="1" smtClean="0"/>
              <a:t>use;types</a:t>
            </a:r>
            <a:r>
              <a:rPr lang="en-US" spc="-5" dirty="0" smtClean="0"/>
              <a:t> of solutions and methods of their </a:t>
            </a:r>
            <a:r>
              <a:rPr lang="en-US" spc="-5" dirty="0" err="1" smtClean="0"/>
              <a:t>preparation;essence</a:t>
            </a:r>
            <a:r>
              <a:rPr lang="en-US" spc="-5" dirty="0" smtClean="0"/>
              <a:t> and technique of </a:t>
            </a:r>
            <a:r>
              <a:rPr lang="en-US" spc="-5" dirty="0" err="1" smtClean="0"/>
              <a:t>titration;structure</a:t>
            </a:r>
            <a:r>
              <a:rPr lang="en-US" spc="-5" dirty="0" smtClean="0"/>
              <a:t> and principle of operation of measuring devices: </a:t>
            </a:r>
            <a:r>
              <a:rPr lang="en-US" spc="-5" dirty="0" err="1" smtClean="0"/>
              <a:t>refractometer</a:t>
            </a:r>
            <a:r>
              <a:rPr lang="en-US" spc="-5" dirty="0" smtClean="0"/>
              <a:t>, pH m</a:t>
            </a:r>
            <a:r>
              <a:rPr dirty="0" smtClean="0"/>
              <a:t>.</a:t>
            </a:r>
            <a:endParaRPr dirty="0"/>
          </a:p>
        </p:txBody>
      </p:sp>
      <p:pic>
        <p:nvPicPr>
          <p:cNvPr id="11" name="object 11"/>
          <p:cNvPicPr/>
          <p:nvPr/>
        </p:nvPicPr>
        <p:blipFill>
          <a:blip r:embed="rId4" cstate="print"/>
          <a:stretch>
            <a:fillRect/>
          </a:stretch>
        </p:blipFill>
        <p:spPr>
          <a:xfrm>
            <a:off x="33528" y="3425952"/>
            <a:ext cx="4198620" cy="755904"/>
          </a:xfrm>
          <a:prstGeom prst="rect">
            <a:avLst/>
          </a:prstGeom>
        </p:spPr>
      </p:pic>
      <p:sp>
        <p:nvSpPr>
          <p:cNvPr id="12" name="object 12"/>
          <p:cNvSpPr txBox="1"/>
          <p:nvPr/>
        </p:nvSpPr>
        <p:spPr>
          <a:xfrm>
            <a:off x="174752" y="3568230"/>
            <a:ext cx="5616448" cy="400751"/>
          </a:xfrm>
          <a:prstGeom prst="rect">
            <a:avLst/>
          </a:prstGeom>
          <a:solidFill>
            <a:srgbClr val="FF0066"/>
          </a:solidFill>
        </p:spPr>
        <p:txBody>
          <a:bodyPr vert="horz" wrap="square" lIns="0" tIns="31115" rIns="0" bIns="0" rtlCol="0">
            <a:spAutoFit/>
          </a:bodyPr>
          <a:lstStyle/>
          <a:p>
            <a:pPr marL="95885">
              <a:lnSpc>
                <a:spcPct val="100000"/>
              </a:lnSpc>
              <a:spcBef>
                <a:spcPts val="245"/>
              </a:spcBef>
            </a:pPr>
            <a:r>
              <a:rPr lang="en-US" sz="2400" b="1" spc="-5" dirty="0" smtClean="0">
                <a:solidFill>
                  <a:srgbClr val="FFFFFF"/>
                </a:solidFill>
                <a:latin typeface="Palatino Linotype"/>
                <a:cs typeface="Palatino Linotype"/>
              </a:rPr>
              <a:t>The student must be able to </a:t>
            </a:r>
            <a:r>
              <a:rPr sz="2400" b="1" spc="-5" dirty="0" smtClean="0">
                <a:solidFill>
                  <a:srgbClr val="FFFFFF"/>
                </a:solidFill>
                <a:latin typeface="Palatino Linotype"/>
                <a:cs typeface="Palatino Linotype"/>
              </a:rPr>
              <a:t>:</a:t>
            </a:r>
            <a:endParaRPr sz="2400" dirty="0">
              <a:latin typeface="Palatino Linotype"/>
              <a:cs typeface="Palatino Linotype"/>
            </a:endParaRPr>
          </a:p>
        </p:txBody>
      </p:sp>
      <p:sp>
        <p:nvSpPr>
          <p:cNvPr id="13" name="object 13"/>
          <p:cNvSpPr txBox="1"/>
          <p:nvPr/>
        </p:nvSpPr>
        <p:spPr>
          <a:xfrm>
            <a:off x="0" y="4114800"/>
            <a:ext cx="5962015" cy="2353145"/>
          </a:xfrm>
          <a:prstGeom prst="rect">
            <a:avLst/>
          </a:prstGeom>
        </p:spPr>
        <p:txBody>
          <a:bodyPr vert="horz" wrap="square" lIns="0" tIns="12700" rIns="0" bIns="0" rtlCol="0">
            <a:spAutoFit/>
          </a:bodyPr>
          <a:lstStyle/>
          <a:p>
            <a:pPr marL="299085" indent="-287020">
              <a:lnSpc>
                <a:spcPts val="1440"/>
              </a:lnSpc>
              <a:spcBef>
                <a:spcPts val="100"/>
              </a:spcBef>
              <a:buFont typeface="Arial MT"/>
              <a:buChar char="•"/>
              <a:tabLst>
                <a:tab pos="299085" algn="l"/>
                <a:tab pos="299720" algn="l"/>
              </a:tabLst>
            </a:pPr>
            <a:r>
              <a:rPr lang="en-US" sz="1500" spc="-5" dirty="0" smtClean="0">
                <a:latin typeface="Palatino Linotype"/>
                <a:cs typeface="Palatino Linotype"/>
              </a:rPr>
              <a:t>prepare scales for work depending on their </a:t>
            </a:r>
            <a:r>
              <a:rPr lang="en-US" sz="1500" spc="-5" dirty="0" err="1" smtClean="0">
                <a:latin typeface="Palatino Linotype"/>
                <a:cs typeface="Palatino Linotype"/>
              </a:rPr>
              <a:t>type;to</a:t>
            </a:r>
            <a:r>
              <a:rPr lang="en-US" sz="1500" spc="-5" dirty="0" smtClean="0">
                <a:latin typeface="Palatino Linotype"/>
                <a:cs typeface="Palatino Linotype"/>
              </a:rPr>
              <a:t> measure liquids by means of measuring </a:t>
            </a:r>
            <a:r>
              <a:rPr lang="en-US" sz="1500" spc="-5" dirty="0" err="1" smtClean="0">
                <a:latin typeface="Palatino Linotype"/>
                <a:cs typeface="Palatino Linotype"/>
              </a:rPr>
              <a:t>ware;follow</a:t>
            </a:r>
            <a:r>
              <a:rPr lang="en-US" sz="1500" spc="-5" dirty="0" smtClean="0">
                <a:latin typeface="Palatino Linotype"/>
                <a:cs typeface="Palatino Linotype"/>
              </a:rPr>
              <a:t> the rules of work with toxic and potent substances, as well as with flammable and easily </a:t>
            </a:r>
            <a:r>
              <a:rPr lang="en-US" sz="1500" spc="-5" dirty="0" err="1" smtClean="0">
                <a:latin typeface="Palatino Linotype"/>
                <a:cs typeface="Palatino Linotype"/>
              </a:rPr>
              <a:t>explosivesubstances;select</a:t>
            </a:r>
            <a:r>
              <a:rPr lang="en-US" sz="1500" spc="-5" dirty="0" smtClean="0">
                <a:latin typeface="Palatino Linotype"/>
                <a:cs typeface="Palatino Linotype"/>
              </a:rPr>
              <a:t> laboratory utensils and equipment </a:t>
            </a:r>
            <a:r>
              <a:rPr lang="en-US" sz="1500" spc="-5" dirty="0" err="1" smtClean="0">
                <a:latin typeface="Palatino Linotype"/>
                <a:cs typeface="Palatino Linotype"/>
              </a:rPr>
              <a:t>forappointment;to</a:t>
            </a:r>
            <a:r>
              <a:rPr lang="en-US" sz="1500" spc="-5" dirty="0" smtClean="0">
                <a:latin typeface="Palatino Linotype"/>
                <a:cs typeface="Palatino Linotype"/>
              </a:rPr>
              <a:t> conduct a systematic inspection of the working condition of the </a:t>
            </a:r>
            <a:r>
              <a:rPr lang="en-US" sz="1500" spc="-5" dirty="0" err="1" smtClean="0">
                <a:latin typeface="Palatino Linotype"/>
                <a:cs typeface="Palatino Linotype"/>
              </a:rPr>
              <a:t>equipment,instruments</a:t>
            </a:r>
            <a:r>
              <a:rPr lang="en-US" sz="1500" spc="-5" dirty="0" smtClean="0">
                <a:latin typeface="Palatino Linotype"/>
                <a:cs typeface="Palatino Linotype"/>
              </a:rPr>
              <a:t>, laboratory glassware and auxiliary </a:t>
            </a:r>
            <a:r>
              <a:rPr lang="en-US" sz="1500" spc="-5" dirty="0" err="1" smtClean="0">
                <a:latin typeface="Palatino Linotype"/>
                <a:cs typeface="Palatino Linotype"/>
              </a:rPr>
              <a:t>material;prepare</a:t>
            </a:r>
            <a:r>
              <a:rPr lang="en-US" sz="1500" spc="-5" dirty="0" smtClean="0">
                <a:latin typeface="Palatino Linotype"/>
                <a:cs typeface="Palatino Linotype"/>
              </a:rPr>
              <a:t> the workplace, auxiliary materials (sterile, </a:t>
            </a:r>
            <a:r>
              <a:rPr lang="en-US" sz="1500" spc="-5" dirty="0" err="1" smtClean="0">
                <a:latin typeface="Palatino Linotype"/>
                <a:cs typeface="Palatino Linotype"/>
              </a:rPr>
              <a:t>cottontampons</a:t>
            </a:r>
            <a:r>
              <a:rPr lang="en-US" sz="1500" spc="-5" dirty="0" smtClean="0">
                <a:latin typeface="Palatino Linotype"/>
                <a:cs typeface="Palatino Linotype"/>
              </a:rPr>
              <a:t>, gauze napkins, filters, etc.), utensils, </a:t>
            </a:r>
            <a:r>
              <a:rPr lang="en-US" sz="1500" spc="-5" dirty="0" err="1" smtClean="0">
                <a:latin typeface="Palatino Linotype"/>
                <a:cs typeface="Palatino Linotype"/>
              </a:rPr>
              <a:t>appliances;to</a:t>
            </a:r>
            <a:r>
              <a:rPr lang="en-US" sz="1500" spc="-5" dirty="0" smtClean="0">
                <a:latin typeface="Palatino Linotype"/>
                <a:cs typeface="Palatino Linotype"/>
              </a:rPr>
              <a:t> make solutions of various </a:t>
            </a:r>
            <a:r>
              <a:rPr lang="en-US" sz="1500" spc="-5" dirty="0" err="1" smtClean="0">
                <a:latin typeface="Palatino Linotype"/>
                <a:cs typeface="Palatino Linotype"/>
              </a:rPr>
              <a:t>concentrations;perform</a:t>
            </a:r>
            <a:r>
              <a:rPr lang="en-US" sz="1500" spc="-5" dirty="0" smtClean="0">
                <a:latin typeface="Palatino Linotype"/>
                <a:cs typeface="Palatino Linotype"/>
              </a:rPr>
              <a:t> calculations related to different </a:t>
            </a:r>
            <a:r>
              <a:rPr lang="en-US" sz="1500" spc="-5" dirty="0" err="1" smtClean="0">
                <a:latin typeface="Palatino Linotype"/>
                <a:cs typeface="Palatino Linotype"/>
              </a:rPr>
              <a:t>methodsexpression</a:t>
            </a:r>
            <a:r>
              <a:rPr lang="en-US" sz="1500" spc="-5" dirty="0" smtClean="0">
                <a:latin typeface="Palatino Linotype"/>
                <a:cs typeface="Palatino Linotype"/>
              </a:rPr>
              <a:t> of solution </a:t>
            </a:r>
            <a:r>
              <a:rPr lang="en-US" sz="1500" spc="-5" dirty="0" err="1" smtClean="0">
                <a:latin typeface="Palatino Linotype"/>
                <a:cs typeface="Palatino Linotype"/>
              </a:rPr>
              <a:t>concentration;guided</a:t>
            </a:r>
            <a:r>
              <a:rPr lang="en-US" sz="1500" spc="-5" dirty="0" smtClean="0">
                <a:latin typeface="Palatino Linotype"/>
                <a:cs typeface="Palatino Linotype"/>
              </a:rPr>
              <a:t> by appropriate techniques, using the necessary reagents, laboratory equipment and </a:t>
            </a:r>
            <a:r>
              <a:rPr lang="en-US" sz="1500" spc="-5" dirty="0" err="1" smtClean="0">
                <a:latin typeface="Palatino Linotype"/>
                <a:cs typeface="Palatino Linotype"/>
              </a:rPr>
              <a:t>adheringsafety</a:t>
            </a:r>
            <a:r>
              <a:rPr lang="en-US" sz="1500" spc="-5" dirty="0" smtClean="0">
                <a:latin typeface="Palatino Linotype"/>
                <a:cs typeface="Palatino Linotype"/>
              </a:rPr>
              <a:t> rules, conduct laboratory </a:t>
            </a:r>
            <a:r>
              <a:rPr lang="en-US" sz="1500" spc="-5" dirty="0" err="1" smtClean="0">
                <a:latin typeface="Palatino Linotype"/>
                <a:cs typeface="Palatino Linotype"/>
              </a:rPr>
              <a:t>tests;to</a:t>
            </a:r>
            <a:r>
              <a:rPr lang="en-US" sz="1500" spc="-5" dirty="0" smtClean="0">
                <a:latin typeface="Palatino Linotype"/>
                <a:cs typeface="Palatino Linotype"/>
              </a:rPr>
              <a:t> calculate the obtained results</a:t>
            </a:r>
            <a:endParaRPr sz="1500" dirty="0">
              <a:latin typeface="Palatino Linotype"/>
              <a:cs typeface="Palatino Linotype"/>
            </a:endParaRPr>
          </a:p>
        </p:txBody>
      </p:sp>
      <p:pic>
        <p:nvPicPr>
          <p:cNvPr id="14" name="object 14"/>
          <p:cNvPicPr/>
          <p:nvPr/>
        </p:nvPicPr>
        <p:blipFill>
          <a:blip r:embed="rId5" cstate="print"/>
          <a:stretch>
            <a:fillRect/>
          </a:stretch>
        </p:blipFill>
        <p:spPr>
          <a:xfrm>
            <a:off x="6228207" y="5041978"/>
            <a:ext cx="2808350" cy="1771395"/>
          </a:xfrm>
          <a:prstGeom prst="rect">
            <a:avLst/>
          </a:prstGeom>
        </p:spPr>
      </p:pic>
      <p:grpSp>
        <p:nvGrpSpPr>
          <p:cNvPr id="15" name="object 15"/>
          <p:cNvGrpSpPr/>
          <p:nvPr/>
        </p:nvGrpSpPr>
        <p:grpSpPr>
          <a:xfrm>
            <a:off x="92563" y="1154430"/>
            <a:ext cx="8881745" cy="3734435"/>
            <a:chOff x="92563" y="1154430"/>
            <a:chExt cx="8881745" cy="3734435"/>
          </a:xfrm>
        </p:grpSpPr>
        <p:pic>
          <p:nvPicPr>
            <p:cNvPr id="16" name="object 16"/>
            <p:cNvPicPr/>
            <p:nvPr/>
          </p:nvPicPr>
          <p:blipFill>
            <a:blip r:embed="rId6" cstate="print"/>
            <a:stretch>
              <a:fillRect/>
            </a:stretch>
          </p:blipFill>
          <p:spPr>
            <a:xfrm>
              <a:off x="92563" y="1154430"/>
              <a:ext cx="3687317" cy="2252472"/>
            </a:xfrm>
            <a:prstGeom prst="rect">
              <a:avLst/>
            </a:prstGeom>
          </p:spPr>
        </p:pic>
        <p:pic>
          <p:nvPicPr>
            <p:cNvPr id="17" name="object 17"/>
            <p:cNvPicPr/>
            <p:nvPr/>
          </p:nvPicPr>
          <p:blipFill>
            <a:blip r:embed="rId7" cstate="print"/>
            <a:stretch>
              <a:fillRect/>
            </a:stretch>
          </p:blipFill>
          <p:spPr>
            <a:xfrm>
              <a:off x="6012180" y="3284981"/>
              <a:ext cx="2961767" cy="1603375"/>
            </a:xfrm>
            <a:prstGeom prst="rect">
              <a:avLst/>
            </a:prstGeom>
          </p:spPr>
        </p:pic>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14"/>
          <p:cNvSpPr txBox="1">
            <a:spLocks noGrp="1"/>
          </p:cNvSpPr>
          <p:nvPr>
            <p:ph type="title"/>
          </p:nvPr>
        </p:nvSpPr>
        <p:spPr>
          <a:xfrm>
            <a:off x="114400" y="0"/>
            <a:ext cx="9029599" cy="853887"/>
          </a:xfrm>
          <a:prstGeom prst="rect">
            <a:avLst/>
          </a:prstGeom>
        </p:spPr>
        <p:txBody>
          <a:bodyPr vert="horz" wrap="square" lIns="0" tIns="104139" rIns="0" bIns="0" rtlCol="0">
            <a:spAutoFit/>
          </a:bodyPr>
          <a:lstStyle/>
          <a:p>
            <a:pPr marL="12700" marR="5080">
              <a:lnSpc>
                <a:spcPct val="80000"/>
              </a:lnSpc>
              <a:spcBef>
                <a:spcPts val="819"/>
              </a:spcBef>
            </a:pPr>
            <a:r>
              <a:rPr lang="en-US" sz="3000" dirty="0" smtClean="0"/>
              <a:t>Educational-methodical, informational and personnel support</a:t>
            </a:r>
            <a:endParaRPr sz="3000" dirty="0"/>
          </a:p>
        </p:txBody>
      </p:sp>
      <p:sp>
        <p:nvSpPr>
          <p:cNvPr id="29" name="object 29"/>
          <p:cNvSpPr txBox="1"/>
          <p:nvPr/>
        </p:nvSpPr>
        <p:spPr>
          <a:xfrm>
            <a:off x="752602" y="1447800"/>
            <a:ext cx="8391398" cy="1969770"/>
          </a:xfrm>
          <a:prstGeom prst="rect">
            <a:avLst/>
          </a:prstGeom>
          <a:ln w="9525">
            <a:solidFill>
              <a:srgbClr val="000000"/>
            </a:solidFill>
          </a:ln>
        </p:spPr>
        <p:txBody>
          <a:bodyPr vert="horz" wrap="square" lIns="0" tIns="0" rIns="0" bIns="0" rtlCol="0">
            <a:spAutoFit/>
          </a:bodyPr>
          <a:lstStyle/>
          <a:p>
            <a:pPr>
              <a:lnSpc>
                <a:spcPct val="100000"/>
              </a:lnSpc>
            </a:pPr>
            <a:endParaRPr sz="3200" dirty="0">
              <a:latin typeface="Times New Roman"/>
              <a:cs typeface="Times New Roman"/>
            </a:endParaRPr>
          </a:p>
          <a:p>
            <a:pPr>
              <a:lnSpc>
                <a:spcPct val="100000"/>
              </a:lnSpc>
              <a:spcBef>
                <a:spcPts val="35"/>
              </a:spcBef>
            </a:pPr>
            <a:endParaRPr sz="3200" dirty="0">
              <a:latin typeface="Times New Roman"/>
              <a:cs typeface="Times New Roman"/>
            </a:endParaRPr>
          </a:p>
          <a:p>
            <a:pPr marL="353060" indent="-77470">
              <a:lnSpc>
                <a:spcPct val="100000"/>
              </a:lnSpc>
              <a:buSzPct val="94117"/>
              <a:buFont typeface="Arial MT"/>
              <a:buChar char="•"/>
              <a:tabLst>
                <a:tab pos="353695" algn="l"/>
              </a:tabLst>
            </a:pPr>
            <a:r>
              <a:rPr lang="nb-NO" sz="3200" b="1" dirty="0" smtClean="0">
                <a:solidFill>
                  <a:srgbClr val="C00000"/>
                </a:solidFill>
                <a:latin typeface="Palatino Linotype"/>
                <a:cs typeface="Palatino Linotype"/>
              </a:rPr>
              <a:t>Ph.D., Associate Professor TI Yushchenko</a:t>
            </a:r>
          </a:p>
          <a:p>
            <a:pPr marL="353060" indent="-77470">
              <a:lnSpc>
                <a:spcPct val="100000"/>
              </a:lnSpc>
              <a:buSzPct val="94117"/>
              <a:buFont typeface="Arial MT"/>
              <a:buChar char="•"/>
              <a:tabLst>
                <a:tab pos="353695" algn="l"/>
              </a:tabLst>
            </a:pPr>
            <a:r>
              <a:rPr lang="nb-NO" sz="3200" b="1" dirty="0" smtClean="0">
                <a:solidFill>
                  <a:srgbClr val="C00000"/>
                </a:solidFill>
                <a:latin typeface="Palatino Linotype"/>
                <a:cs typeface="Palatino Linotype"/>
              </a:rPr>
              <a:t>Ph.D., assistant Sidoruk TI</a:t>
            </a:r>
            <a:endParaRPr sz="3200" dirty="0">
              <a:latin typeface="Palatino Linotype"/>
              <a:cs typeface="Palatino Linotype"/>
            </a:endParaRPr>
          </a:p>
        </p:txBody>
      </p:sp>
      <p:grpSp>
        <p:nvGrpSpPr>
          <p:cNvPr id="30" name="object 30"/>
          <p:cNvGrpSpPr/>
          <p:nvPr/>
        </p:nvGrpSpPr>
        <p:grpSpPr>
          <a:xfrm>
            <a:off x="107504" y="4293031"/>
            <a:ext cx="5194935" cy="2448560"/>
            <a:chOff x="107504" y="4293031"/>
            <a:chExt cx="5194935" cy="2448560"/>
          </a:xfrm>
        </p:grpSpPr>
        <p:pic>
          <p:nvPicPr>
            <p:cNvPr id="31" name="object 31"/>
            <p:cNvPicPr/>
            <p:nvPr/>
          </p:nvPicPr>
          <p:blipFill>
            <a:blip r:embed="rId2" cstate="print"/>
            <a:stretch>
              <a:fillRect/>
            </a:stretch>
          </p:blipFill>
          <p:spPr>
            <a:xfrm>
              <a:off x="107504" y="4725114"/>
              <a:ext cx="5194427" cy="2016252"/>
            </a:xfrm>
            <a:prstGeom prst="rect">
              <a:avLst/>
            </a:prstGeom>
          </p:spPr>
        </p:pic>
        <p:pic>
          <p:nvPicPr>
            <p:cNvPr id="32" name="object 32"/>
            <p:cNvPicPr/>
            <p:nvPr/>
          </p:nvPicPr>
          <p:blipFill>
            <a:blip r:embed="rId3" cstate="print"/>
            <a:stretch>
              <a:fillRect/>
            </a:stretch>
          </p:blipFill>
          <p:spPr>
            <a:xfrm>
              <a:off x="179514" y="4293031"/>
              <a:ext cx="864095" cy="729437"/>
            </a:xfrm>
            <a:prstGeom prst="rect">
              <a:avLst/>
            </a:prstGeom>
          </p:spPr>
        </p:pic>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048" y="0"/>
            <a:ext cx="9140951" cy="1877567"/>
          </a:xfrm>
          <a:prstGeom prst="rect">
            <a:avLst/>
          </a:prstGeom>
        </p:spPr>
      </p:pic>
      <p:sp>
        <p:nvSpPr>
          <p:cNvPr id="3" name="object 3"/>
          <p:cNvSpPr txBox="1"/>
          <p:nvPr/>
        </p:nvSpPr>
        <p:spPr>
          <a:xfrm>
            <a:off x="251523" y="84581"/>
            <a:ext cx="8785225" cy="1838837"/>
          </a:xfrm>
          <a:prstGeom prst="rect">
            <a:avLst/>
          </a:prstGeom>
          <a:solidFill>
            <a:srgbClr val="D3C2AF"/>
          </a:solidFill>
          <a:ln w="38100">
            <a:solidFill>
              <a:srgbClr val="9FACD2"/>
            </a:solidFill>
          </a:ln>
        </p:spPr>
        <p:txBody>
          <a:bodyPr vert="horz" wrap="square" lIns="0" tIns="133350" rIns="0" bIns="0" rtlCol="0">
            <a:spAutoFit/>
          </a:bodyPr>
          <a:lstStyle/>
          <a:p>
            <a:pPr marL="178435" marR="173990" algn="ctr">
              <a:lnSpc>
                <a:spcPct val="85000"/>
              </a:lnSpc>
              <a:spcBef>
                <a:spcPts val="1050"/>
              </a:spcBef>
            </a:pPr>
            <a:r>
              <a:rPr lang="en-US" sz="2600" dirty="0" smtClean="0">
                <a:latin typeface="Palatino Linotype"/>
                <a:cs typeface="Palatino Linotype"/>
              </a:rPr>
              <a:t>In 2017, with the assistance of the university administration at the Department of Pharmaceutical Chemistry, an educational and scientific laboratory of chemical chemistry was </a:t>
            </a:r>
            <a:r>
              <a:rPr lang="en-US" sz="2600" dirty="0" err="1" smtClean="0">
                <a:latin typeface="Palatino Linotype"/>
                <a:cs typeface="Palatino Linotype"/>
              </a:rPr>
              <a:t>established.pharmacognostic</a:t>
            </a:r>
            <a:r>
              <a:rPr lang="en-US" sz="2600" dirty="0" smtClean="0">
                <a:latin typeface="Palatino Linotype"/>
                <a:cs typeface="Palatino Linotype"/>
              </a:rPr>
              <a:t> studies</a:t>
            </a:r>
            <a:endParaRPr sz="2600" dirty="0">
              <a:latin typeface="Palatino Linotype"/>
              <a:cs typeface="Palatino Linotype"/>
            </a:endParaRPr>
          </a:p>
        </p:txBody>
      </p:sp>
      <p:sp>
        <p:nvSpPr>
          <p:cNvPr id="4" name="object 4"/>
          <p:cNvSpPr txBox="1"/>
          <p:nvPr/>
        </p:nvSpPr>
        <p:spPr>
          <a:xfrm>
            <a:off x="330200" y="5571540"/>
            <a:ext cx="8484235" cy="973985"/>
          </a:xfrm>
          <a:prstGeom prst="rect">
            <a:avLst/>
          </a:prstGeom>
        </p:spPr>
        <p:txBody>
          <a:bodyPr vert="horz" wrap="square" lIns="0" tIns="50165" rIns="0" bIns="0" rtlCol="0">
            <a:spAutoFit/>
          </a:bodyPr>
          <a:lstStyle/>
          <a:p>
            <a:pPr marL="12700" marR="5080" algn="just">
              <a:lnSpc>
                <a:spcPts val="2380"/>
              </a:lnSpc>
              <a:spcBef>
                <a:spcPts val="395"/>
              </a:spcBef>
            </a:pPr>
            <a:r>
              <a:rPr lang="en-US" sz="2200" dirty="0" smtClean="0">
                <a:latin typeface="Palatino Linotype"/>
                <a:cs typeface="Palatino Linotype"/>
              </a:rPr>
              <a:t>During the practical classes students have the opportunity to get acquainted with the organization of work in the laboratory, as well as to conduct analytical research.</a:t>
            </a:r>
            <a:endParaRPr sz="2200" dirty="0">
              <a:latin typeface="Palatino Linotype"/>
              <a:cs typeface="Palatino Linotype"/>
            </a:endParaRPr>
          </a:p>
        </p:txBody>
      </p:sp>
      <p:grpSp>
        <p:nvGrpSpPr>
          <p:cNvPr id="5" name="object 5"/>
          <p:cNvGrpSpPr/>
          <p:nvPr/>
        </p:nvGrpSpPr>
        <p:grpSpPr>
          <a:xfrm>
            <a:off x="1837944" y="1703832"/>
            <a:ext cx="5252085" cy="4006850"/>
            <a:chOff x="1837944" y="1703832"/>
            <a:chExt cx="5252085" cy="4006850"/>
          </a:xfrm>
        </p:grpSpPr>
        <p:pic>
          <p:nvPicPr>
            <p:cNvPr id="6" name="object 6"/>
            <p:cNvPicPr/>
            <p:nvPr/>
          </p:nvPicPr>
          <p:blipFill>
            <a:blip r:embed="rId3" cstate="print"/>
            <a:stretch>
              <a:fillRect/>
            </a:stretch>
          </p:blipFill>
          <p:spPr>
            <a:xfrm>
              <a:off x="1837944" y="1703832"/>
              <a:ext cx="5251704" cy="4006596"/>
            </a:xfrm>
            <a:prstGeom prst="rect">
              <a:avLst/>
            </a:prstGeom>
          </p:spPr>
        </p:pic>
        <p:pic>
          <p:nvPicPr>
            <p:cNvPr id="7" name="object 7"/>
            <p:cNvPicPr/>
            <p:nvPr/>
          </p:nvPicPr>
          <p:blipFill>
            <a:blip r:embed="rId4" cstate="print"/>
            <a:stretch>
              <a:fillRect/>
            </a:stretch>
          </p:blipFill>
          <p:spPr>
            <a:xfrm>
              <a:off x="1979549" y="1844802"/>
              <a:ext cx="4968748" cy="3724529"/>
            </a:xfrm>
            <a:prstGeom prst="rect">
              <a:avLst/>
            </a:prstGeom>
          </p:spPr>
        </p:pic>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a:spLocks noGrp="1"/>
          </p:cNvSpPr>
          <p:nvPr>
            <p:ph type="title"/>
          </p:nvPr>
        </p:nvSpPr>
        <p:spPr>
          <a:xfrm>
            <a:off x="835253" y="178688"/>
            <a:ext cx="7671434" cy="1163395"/>
          </a:xfrm>
          <a:prstGeom prst="rect">
            <a:avLst/>
          </a:prstGeom>
        </p:spPr>
        <p:txBody>
          <a:bodyPr vert="horz" wrap="square" lIns="0" tIns="12700" rIns="0" bIns="0" rtlCol="0">
            <a:spAutoFit/>
          </a:bodyPr>
          <a:lstStyle/>
          <a:p>
            <a:pPr marL="2127885" marR="5080" indent="-2115820">
              <a:lnSpc>
                <a:spcPct val="106100"/>
              </a:lnSpc>
              <a:spcBef>
                <a:spcPts val="100"/>
              </a:spcBef>
            </a:pPr>
            <a:r>
              <a:rPr lang="en-US" dirty="0" smtClean="0"/>
              <a:t>The laboratory is equipped with modern equipment</a:t>
            </a:r>
            <a:endParaRPr dirty="0"/>
          </a:p>
        </p:txBody>
      </p:sp>
      <p:grpSp>
        <p:nvGrpSpPr>
          <p:cNvPr id="9" name="object 9"/>
          <p:cNvGrpSpPr/>
          <p:nvPr/>
        </p:nvGrpSpPr>
        <p:grpSpPr>
          <a:xfrm>
            <a:off x="227075" y="1552955"/>
            <a:ext cx="8689975" cy="4986655"/>
            <a:chOff x="227075" y="1552955"/>
            <a:chExt cx="8689975" cy="4986655"/>
          </a:xfrm>
        </p:grpSpPr>
        <p:pic>
          <p:nvPicPr>
            <p:cNvPr id="10" name="object 10"/>
            <p:cNvPicPr/>
            <p:nvPr/>
          </p:nvPicPr>
          <p:blipFill>
            <a:blip r:embed="rId2" cstate="print"/>
            <a:stretch>
              <a:fillRect/>
            </a:stretch>
          </p:blipFill>
          <p:spPr>
            <a:xfrm>
              <a:off x="227075" y="1552955"/>
              <a:ext cx="8689848" cy="4986528"/>
            </a:xfrm>
            <a:prstGeom prst="rect">
              <a:avLst/>
            </a:prstGeom>
          </p:spPr>
        </p:pic>
        <p:sp>
          <p:nvSpPr>
            <p:cNvPr id="11" name="object 11"/>
            <p:cNvSpPr/>
            <p:nvPr/>
          </p:nvSpPr>
          <p:spPr>
            <a:xfrm>
              <a:off x="457200" y="1783295"/>
              <a:ext cx="8229600" cy="4526280"/>
            </a:xfrm>
            <a:custGeom>
              <a:avLst/>
              <a:gdLst/>
              <a:ahLst/>
              <a:cxnLst/>
              <a:rect l="l" t="t" r="r" b="b"/>
              <a:pathLst>
                <a:path w="8229600" h="4526280">
                  <a:moveTo>
                    <a:pt x="8229600" y="0"/>
                  </a:moveTo>
                  <a:lnTo>
                    <a:pt x="0" y="0"/>
                  </a:lnTo>
                  <a:lnTo>
                    <a:pt x="0" y="4526026"/>
                  </a:lnTo>
                  <a:lnTo>
                    <a:pt x="8229600" y="4526026"/>
                  </a:lnTo>
                  <a:lnTo>
                    <a:pt x="8229600" y="0"/>
                  </a:lnTo>
                  <a:close/>
                </a:path>
              </a:pathLst>
            </a:custGeom>
            <a:solidFill>
              <a:srgbClr val="E9DFD6"/>
            </a:solidFill>
          </p:spPr>
          <p:txBody>
            <a:bodyPr wrap="square" lIns="0" tIns="0" rIns="0" bIns="0" rtlCol="0"/>
            <a:lstStyle/>
            <a:p>
              <a:endParaRPr/>
            </a:p>
          </p:txBody>
        </p:sp>
      </p:grpSp>
      <p:sp>
        <p:nvSpPr>
          <p:cNvPr id="12" name="object 12"/>
          <p:cNvSpPr txBox="1"/>
          <p:nvPr/>
        </p:nvSpPr>
        <p:spPr>
          <a:xfrm>
            <a:off x="535940" y="1714982"/>
            <a:ext cx="8455660" cy="4063932"/>
          </a:xfrm>
          <a:prstGeom prst="rect">
            <a:avLst/>
          </a:prstGeom>
        </p:spPr>
        <p:txBody>
          <a:bodyPr vert="horz" wrap="square" lIns="0" tIns="52069" rIns="0" bIns="0" rtlCol="0">
            <a:spAutoFit/>
          </a:bodyPr>
          <a:lstStyle/>
          <a:p>
            <a:pPr marL="355600" indent="-343535">
              <a:lnSpc>
                <a:spcPct val="100000"/>
              </a:lnSpc>
              <a:spcBef>
                <a:spcPts val="409"/>
              </a:spcBef>
              <a:buFont typeface="Arial MT"/>
              <a:buChar char="•"/>
              <a:tabLst>
                <a:tab pos="355600" algn="l"/>
                <a:tab pos="356235" algn="l"/>
              </a:tabLst>
            </a:pPr>
            <a:r>
              <a:rPr lang="en-US" sz="2600" b="1" spc="-5" dirty="0" smtClean="0">
                <a:solidFill>
                  <a:srgbClr val="172C4A"/>
                </a:solidFill>
                <a:latin typeface="Palatino Linotype"/>
                <a:cs typeface="Palatino Linotype"/>
              </a:rPr>
              <a:t>Agilent Cary 60 spectrophotometer;</a:t>
            </a:r>
          </a:p>
          <a:p>
            <a:pPr marL="355600" indent="-343535">
              <a:lnSpc>
                <a:spcPct val="100000"/>
              </a:lnSpc>
              <a:spcBef>
                <a:spcPts val="409"/>
              </a:spcBef>
              <a:buFont typeface="Arial MT"/>
              <a:buChar char="•"/>
              <a:tabLst>
                <a:tab pos="355600" algn="l"/>
                <a:tab pos="356235" algn="l"/>
              </a:tabLst>
            </a:pPr>
            <a:r>
              <a:rPr lang="en-US" sz="2600" b="1" spc="-5" dirty="0" smtClean="0">
                <a:solidFill>
                  <a:srgbClr val="172C4A"/>
                </a:solidFill>
                <a:latin typeface="Palatino Linotype"/>
                <a:cs typeface="Palatino Linotype"/>
              </a:rPr>
              <a:t>Rotary evaporator RV 8c;</a:t>
            </a:r>
          </a:p>
          <a:p>
            <a:pPr marL="355600" indent="-343535">
              <a:lnSpc>
                <a:spcPct val="100000"/>
              </a:lnSpc>
              <a:spcBef>
                <a:spcPts val="409"/>
              </a:spcBef>
              <a:buFont typeface="Arial MT"/>
              <a:buChar char="•"/>
              <a:tabLst>
                <a:tab pos="355600" algn="l"/>
                <a:tab pos="356235" algn="l"/>
              </a:tabLst>
            </a:pPr>
            <a:r>
              <a:rPr lang="en-US" sz="2600" b="1" spc="-5" dirty="0" smtClean="0">
                <a:solidFill>
                  <a:srgbClr val="172C4A"/>
                </a:solidFill>
                <a:latin typeface="Palatino Linotype"/>
                <a:cs typeface="Palatino Linotype"/>
              </a:rPr>
              <a:t>Binocular microscope </a:t>
            </a:r>
            <a:r>
              <a:rPr lang="en-US" sz="2600" b="1" spc="-5" dirty="0" err="1" smtClean="0">
                <a:solidFill>
                  <a:srgbClr val="172C4A"/>
                </a:solidFill>
                <a:latin typeface="Palatino Linotype"/>
                <a:cs typeface="Palatino Linotype"/>
              </a:rPr>
              <a:t>Leika</a:t>
            </a:r>
            <a:r>
              <a:rPr lang="en-US" sz="2600" b="1" spc="-5" dirty="0" smtClean="0">
                <a:solidFill>
                  <a:srgbClr val="172C4A"/>
                </a:solidFill>
                <a:latin typeface="Palatino Linotype"/>
                <a:cs typeface="Palatino Linotype"/>
              </a:rPr>
              <a:t> DM750;</a:t>
            </a:r>
          </a:p>
          <a:p>
            <a:pPr marL="355600" indent="-343535">
              <a:lnSpc>
                <a:spcPct val="100000"/>
              </a:lnSpc>
              <a:spcBef>
                <a:spcPts val="409"/>
              </a:spcBef>
              <a:buFont typeface="Arial MT"/>
              <a:buChar char="•"/>
              <a:tabLst>
                <a:tab pos="355600" algn="l"/>
                <a:tab pos="356235" algn="l"/>
              </a:tabLst>
            </a:pPr>
            <a:r>
              <a:rPr lang="en-US" sz="2600" b="1" spc="-5" dirty="0" smtClean="0">
                <a:solidFill>
                  <a:srgbClr val="172C4A"/>
                </a:solidFill>
                <a:latin typeface="Palatino Linotype"/>
                <a:cs typeface="Palatino Linotype"/>
              </a:rPr>
              <a:t>ABBE laboratory </a:t>
            </a:r>
            <a:r>
              <a:rPr lang="en-US" sz="2600" b="1" spc="-5" dirty="0" err="1" smtClean="0">
                <a:solidFill>
                  <a:srgbClr val="172C4A"/>
                </a:solidFill>
                <a:latin typeface="Palatino Linotype"/>
                <a:cs typeface="Palatino Linotype"/>
              </a:rPr>
              <a:t>refractometer</a:t>
            </a:r>
            <a:r>
              <a:rPr lang="en-US" sz="2600" b="1" spc="-5" dirty="0" smtClean="0">
                <a:solidFill>
                  <a:srgbClr val="172C4A"/>
                </a:solidFill>
                <a:latin typeface="Palatino Linotype"/>
                <a:cs typeface="Palatino Linotype"/>
              </a:rPr>
              <a:t> AR4;</a:t>
            </a:r>
          </a:p>
          <a:p>
            <a:pPr marL="355600" indent="-343535">
              <a:lnSpc>
                <a:spcPct val="100000"/>
              </a:lnSpc>
              <a:spcBef>
                <a:spcPts val="409"/>
              </a:spcBef>
              <a:buFont typeface="Arial MT"/>
              <a:buChar char="•"/>
              <a:tabLst>
                <a:tab pos="355600" algn="l"/>
                <a:tab pos="356235" algn="l"/>
              </a:tabLst>
            </a:pPr>
            <a:r>
              <a:rPr lang="en-US" sz="2600" b="1" spc="-5" dirty="0" err="1" smtClean="0">
                <a:solidFill>
                  <a:srgbClr val="172C4A"/>
                </a:solidFill>
                <a:latin typeface="Palatino Linotype"/>
                <a:cs typeface="Palatino Linotype"/>
              </a:rPr>
              <a:t>Aquadistillator</a:t>
            </a:r>
            <a:r>
              <a:rPr lang="en-US" sz="2600" b="1" spc="-5" dirty="0" smtClean="0">
                <a:solidFill>
                  <a:srgbClr val="172C4A"/>
                </a:solidFill>
                <a:latin typeface="Palatino Linotype"/>
                <a:cs typeface="Palatino Linotype"/>
              </a:rPr>
              <a:t> electric DE-10M;</a:t>
            </a:r>
          </a:p>
          <a:p>
            <a:pPr marL="355600" indent="-343535">
              <a:lnSpc>
                <a:spcPct val="100000"/>
              </a:lnSpc>
              <a:spcBef>
                <a:spcPts val="409"/>
              </a:spcBef>
              <a:buFont typeface="Arial MT"/>
              <a:buChar char="•"/>
              <a:tabLst>
                <a:tab pos="355600" algn="l"/>
                <a:tab pos="356235" algn="l"/>
              </a:tabLst>
            </a:pPr>
            <a:r>
              <a:rPr lang="en-US" sz="2600" b="1" spc="-5" dirty="0" smtClean="0">
                <a:solidFill>
                  <a:srgbClr val="172C4A"/>
                </a:solidFill>
                <a:latin typeface="Palatino Linotype"/>
                <a:cs typeface="Palatino Linotype"/>
              </a:rPr>
              <a:t>Scales analytical VIBRA of the HTR-220CE series;</a:t>
            </a:r>
          </a:p>
          <a:p>
            <a:pPr marL="355600" indent="-343535">
              <a:lnSpc>
                <a:spcPct val="100000"/>
              </a:lnSpc>
              <a:spcBef>
                <a:spcPts val="409"/>
              </a:spcBef>
              <a:buFont typeface="Arial MT"/>
              <a:buChar char="•"/>
              <a:tabLst>
                <a:tab pos="355600" algn="l"/>
                <a:tab pos="356235" algn="l"/>
              </a:tabLst>
            </a:pPr>
            <a:r>
              <a:rPr lang="en-US" sz="2600" b="1" spc="-5" dirty="0" smtClean="0">
                <a:solidFill>
                  <a:srgbClr val="172C4A"/>
                </a:solidFill>
                <a:latin typeface="Palatino Linotype"/>
                <a:cs typeface="Palatino Linotype"/>
              </a:rPr>
              <a:t>Drying cabinet;</a:t>
            </a:r>
          </a:p>
          <a:p>
            <a:pPr marL="355600" indent="-343535">
              <a:lnSpc>
                <a:spcPct val="100000"/>
              </a:lnSpc>
              <a:spcBef>
                <a:spcPts val="409"/>
              </a:spcBef>
              <a:buFont typeface="Arial MT"/>
              <a:buChar char="•"/>
              <a:tabLst>
                <a:tab pos="355600" algn="l"/>
                <a:tab pos="356235" algn="l"/>
              </a:tabLst>
            </a:pPr>
            <a:r>
              <a:rPr lang="en-US" sz="2600" b="1" spc="-5" dirty="0" smtClean="0">
                <a:solidFill>
                  <a:srgbClr val="172C4A"/>
                </a:solidFill>
                <a:latin typeface="Palatino Linotype"/>
                <a:cs typeface="Palatino Linotype"/>
              </a:rPr>
              <a:t>Muffle furnace;</a:t>
            </a:r>
          </a:p>
          <a:p>
            <a:pPr marL="355600" indent="-343535">
              <a:lnSpc>
                <a:spcPct val="100000"/>
              </a:lnSpc>
              <a:spcBef>
                <a:spcPts val="409"/>
              </a:spcBef>
              <a:buFont typeface="Arial MT"/>
              <a:buChar char="•"/>
              <a:tabLst>
                <a:tab pos="355600" algn="l"/>
                <a:tab pos="356235" algn="l"/>
              </a:tabLst>
            </a:pPr>
            <a:r>
              <a:rPr lang="en-US" sz="2600" b="1" spc="-5" dirty="0" smtClean="0">
                <a:solidFill>
                  <a:srgbClr val="172C4A"/>
                </a:solidFill>
                <a:latin typeface="Palatino Linotype"/>
                <a:cs typeface="Palatino Linotype"/>
              </a:rPr>
              <a:t>Colorimeter photoelectric concentration KFK-2</a:t>
            </a:r>
            <a:r>
              <a:rPr sz="2600" b="1" dirty="0" smtClean="0">
                <a:solidFill>
                  <a:srgbClr val="172C4A"/>
                </a:solidFill>
                <a:latin typeface="Palatino Linotype"/>
                <a:cs typeface="Palatino Linotype"/>
              </a:rPr>
              <a:t>.</a:t>
            </a:r>
            <a:endParaRPr sz="2600" dirty="0">
              <a:latin typeface="Palatino Linotype"/>
              <a:cs typeface="Palatino Linotype"/>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a:spLocks noGrp="1"/>
          </p:cNvSpPr>
          <p:nvPr>
            <p:ph type="title"/>
          </p:nvPr>
        </p:nvSpPr>
        <p:spPr>
          <a:xfrm>
            <a:off x="487476" y="295783"/>
            <a:ext cx="8233409" cy="1050737"/>
          </a:xfrm>
          <a:prstGeom prst="rect">
            <a:avLst/>
          </a:prstGeom>
        </p:spPr>
        <p:txBody>
          <a:bodyPr vert="horz" wrap="square" lIns="0" tIns="96520" rIns="0" bIns="0" rtlCol="0">
            <a:spAutoFit/>
          </a:bodyPr>
          <a:lstStyle/>
          <a:p>
            <a:pPr marL="2629535" marR="5080" indent="-2617470">
              <a:lnSpc>
                <a:spcPts val="3670"/>
              </a:lnSpc>
              <a:spcBef>
                <a:spcPts val="760"/>
              </a:spcBef>
            </a:pPr>
            <a:r>
              <a:rPr lang="en-US" dirty="0" smtClean="0"/>
              <a:t>Research methods offered by the laboratory:</a:t>
            </a:r>
            <a:endParaRPr dirty="0"/>
          </a:p>
        </p:txBody>
      </p:sp>
      <p:grpSp>
        <p:nvGrpSpPr>
          <p:cNvPr id="7" name="object 7"/>
          <p:cNvGrpSpPr/>
          <p:nvPr/>
        </p:nvGrpSpPr>
        <p:grpSpPr>
          <a:xfrm>
            <a:off x="5134355" y="2622803"/>
            <a:ext cx="4010025" cy="4235450"/>
            <a:chOff x="5134355" y="2622803"/>
            <a:chExt cx="4010025" cy="4235450"/>
          </a:xfrm>
        </p:grpSpPr>
        <p:pic>
          <p:nvPicPr>
            <p:cNvPr id="8" name="object 8"/>
            <p:cNvPicPr/>
            <p:nvPr/>
          </p:nvPicPr>
          <p:blipFill>
            <a:blip r:embed="rId2" cstate="print"/>
            <a:stretch>
              <a:fillRect/>
            </a:stretch>
          </p:blipFill>
          <p:spPr>
            <a:xfrm>
              <a:off x="5134355" y="2622803"/>
              <a:ext cx="4009644" cy="4235196"/>
            </a:xfrm>
            <a:prstGeom prst="rect">
              <a:avLst/>
            </a:prstGeom>
          </p:spPr>
        </p:pic>
        <p:pic>
          <p:nvPicPr>
            <p:cNvPr id="9" name="object 9"/>
            <p:cNvPicPr/>
            <p:nvPr/>
          </p:nvPicPr>
          <p:blipFill>
            <a:blip r:embed="rId3" cstate="print"/>
            <a:stretch>
              <a:fillRect/>
            </a:stretch>
          </p:blipFill>
          <p:spPr>
            <a:xfrm>
              <a:off x="5364098" y="2852927"/>
              <a:ext cx="3639947" cy="3848493"/>
            </a:xfrm>
            <a:prstGeom prst="rect">
              <a:avLst/>
            </a:prstGeom>
          </p:spPr>
        </p:pic>
      </p:grpSp>
      <p:grpSp>
        <p:nvGrpSpPr>
          <p:cNvPr id="10" name="object 10"/>
          <p:cNvGrpSpPr/>
          <p:nvPr/>
        </p:nvGrpSpPr>
        <p:grpSpPr>
          <a:xfrm>
            <a:off x="21335" y="2602990"/>
            <a:ext cx="4133215" cy="4255135"/>
            <a:chOff x="21335" y="2602990"/>
            <a:chExt cx="4133215" cy="4255135"/>
          </a:xfrm>
        </p:grpSpPr>
        <p:pic>
          <p:nvPicPr>
            <p:cNvPr id="11" name="object 11"/>
            <p:cNvPicPr/>
            <p:nvPr/>
          </p:nvPicPr>
          <p:blipFill>
            <a:blip r:embed="rId4" cstate="print"/>
            <a:stretch>
              <a:fillRect/>
            </a:stretch>
          </p:blipFill>
          <p:spPr>
            <a:xfrm>
              <a:off x="21335" y="2602990"/>
              <a:ext cx="4133088" cy="4255008"/>
            </a:xfrm>
            <a:prstGeom prst="rect">
              <a:avLst/>
            </a:prstGeom>
          </p:spPr>
        </p:pic>
        <p:pic>
          <p:nvPicPr>
            <p:cNvPr id="12" name="object 12"/>
            <p:cNvPicPr/>
            <p:nvPr/>
          </p:nvPicPr>
          <p:blipFill>
            <a:blip r:embed="rId5" cstate="print"/>
            <a:stretch>
              <a:fillRect/>
            </a:stretch>
          </p:blipFill>
          <p:spPr>
            <a:xfrm>
              <a:off x="251523" y="2832608"/>
              <a:ext cx="3672395" cy="3836746"/>
            </a:xfrm>
            <a:prstGeom prst="rect">
              <a:avLst/>
            </a:prstGeom>
          </p:spPr>
        </p:pic>
      </p:grpSp>
      <p:sp>
        <p:nvSpPr>
          <p:cNvPr id="13" name="TextBox 12"/>
          <p:cNvSpPr txBox="1"/>
          <p:nvPr/>
        </p:nvSpPr>
        <p:spPr>
          <a:xfrm>
            <a:off x="533400" y="1371600"/>
            <a:ext cx="7620000" cy="923330"/>
          </a:xfrm>
          <a:prstGeom prst="rect">
            <a:avLst/>
          </a:prstGeom>
          <a:noFill/>
        </p:spPr>
        <p:txBody>
          <a:bodyPr wrap="square" rtlCol="0">
            <a:spAutoFit/>
          </a:bodyPr>
          <a:lstStyle/>
          <a:p>
            <a:r>
              <a:rPr lang="en-US" dirty="0" smtClean="0">
                <a:latin typeface="Arial Rounded MT Bold" pitchFamily="34" charset="0"/>
              </a:rPr>
              <a:t>extraction of biologically active substances (BAS) from medicinal plant raw materials (LRS) with the </a:t>
            </a:r>
            <a:r>
              <a:rPr lang="en-US" dirty="0" err="1" smtClean="0">
                <a:latin typeface="Arial Rounded MT Bold" pitchFamily="34" charset="0"/>
              </a:rPr>
              <a:t>followingremoving</a:t>
            </a:r>
            <a:r>
              <a:rPr lang="en-US" dirty="0" smtClean="0">
                <a:latin typeface="Arial Rounded MT Bold" pitchFamily="34" charset="0"/>
              </a:rPr>
              <a:t> the </a:t>
            </a:r>
            <a:r>
              <a:rPr lang="en-US" dirty="0" err="1" smtClean="0">
                <a:latin typeface="Arial Rounded MT Bold" pitchFamily="34" charset="0"/>
              </a:rPr>
              <a:t>extractant</a:t>
            </a:r>
            <a:r>
              <a:rPr lang="en-US" dirty="0" smtClean="0">
                <a:latin typeface="Arial Rounded MT Bold" pitchFamily="34" charset="0"/>
              </a:rPr>
              <a:t> under vacuum;- microscopic analysis</a:t>
            </a:r>
            <a:endParaRPr lang="uk-U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58267" y="2716148"/>
            <a:ext cx="8733333" cy="1317668"/>
          </a:xfrm>
          <a:prstGeom prst="rect">
            <a:avLst/>
          </a:prstGeom>
        </p:spPr>
        <p:txBody>
          <a:bodyPr vert="horz" wrap="square" lIns="0" tIns="12065" rIns="0" bIns="0" rtlCol="0">
            <a:spAutoFit/>
          </a:bodyPr>
          <a:lstStyle/>
          <a:p>
            <a:pPr marL="12700" marR="5080">
              <a:lnSpc>
                <a:spcPct val="100000"/>
              </a:lnSpc>
              <a:spcBef>
                <a:spcPts val="95"/>
              </a:spcBef>
            </a:pPr>
            <a:r>
              <a:rPr sz="2800" spc="-5" dirty="0">
                <a:solidFill>
                  <a:srgbClr val="172C4A"/>
                </a:solidFill>
                <a:latin typeface="Palatino Linotype"/>
                <a:cs typeface="Palatino Linotype"/>
              </a:rPr>
              <a:t>- </a:t>
            </a:r>
            <a:r>
              <a:rPr lang="en-US" sz="2800" b="1" spc="-10" dirty="0" err="1" smtClean="0">
                <a:solidFill>
                  <a:srgbClr val="172C4A"/>
                </a:solidFill>
                <a:latin typeface="Palatino Linotype"/>
                <a:cs typeface="Palatino Linotype"/>
              </a:rPr>
              <a:t>spectrophotometric</a:t>
            </a:r>
            <a:r>
              <a:rPr lang="en-US" sz="2800" b="1" spc="-10" dirty="0" smtClean="0">
                <a:solidFill>
                  <a:srgbClr val="172C4A"/>
                </a:solidFill>
                <a:latin typeface="Palatino Linotype"/>
                <a:cs typeface="Palatino Linotype"/>
              </a:rPr>
              <a:t> studies </a:t>
            </a:r>
          </a:p>
          <a:p>
            <a:pPr marL="12700" marR="5080" algn="r">
              <a:lnSpc>
                <a:spcPct val="100000"/>
              </a:lnSpc>
              <a:spcBef>
                <a:spcPts val="95"/>
              </a:spcBef>
            </a:pPr>
            <a:r>
              <a:rPr lang="en-US" sz="2800" b="1" spc="-10" dirty="0" smtClean="0">
                <a:solidFill>
                  <a:srgbClr val="172C4A"/>
                </a:solidFill>
                <a:latin typeface="Palatino Linotype"/>
                <a:cs typeface="Palatino Linotype"/>
              </a:rPr>
              <a:t>spectral range 190-1100 nm);</a:t>
            </a:r>
          </a:p>
          <a:p>
            <a:pPr marL="12700" marR="5080">
              <a:lnSpc>
                <a:spcPct val="100000"/>
              </a:lnSpc>
              <a:spcBef>
                <a:spcPts val="95"/>
              </a:spcBef>
            </a:pPr>
            <a:r>
              <a:rPr lang="en-US" sz="2800" b="1" spc="-10" dirty="0" smtClean="0">
                <a:solidFill>
                  <a:srgbClr val="172C4A"/>
                </a:solidFill>
                <a:latin typeface="Palatino Linotype"/>
                <a:cs typeface="Palatino Linotype"/>
              </a:rPr>
              <a:t>- </a:t>
            </a:r>
            <a:r>
              <a:rPr lang="en-US" sz="2800" b="1" spc="-10" dirty="0" err="1" smtClean="0">
                <a:solidFill>
                  <a:srgbClr val="172C4A"/>
                </a:solidFill>
                <a:latin typeface="Palatino Linotype"/>
                <a:cs typeface="Palatino Linotype"/>
              </a:rPr>
              <a:t>photoelectrocolorimetry</a:t>
            </a:r>
            <a:r>
              <a:rPr sz="2800" b="1" spc="-5" dirty="0" smtClean="0">
                <a:solidFill>
                  <a:srgbClr val="172C4A"/>
                </a:solidFill>
                <a:latin typeface="Palatino Linotype"/>
                <a:cs typeface="Palatino Linotype"/>
              </a:rPr>
              <a:t>;</a:t>
            </a:r>
            <a:endParaRPr sz="2800" dirty="0">
              <a:latin typeface="Palatino Linotype"/>
              <a:cs typeface="Palatino Linotype"/>
            </a:endParaRPr>
          </a:p>
        </p:txBody>
      </p:sp>
      <p:grpSp>
        <p:nvGrpSpPr>
          <p:cNvPr id="3" name="object 3"/>
          <p:cNvGrpSpPr/>
          <p:nvPr/>
        </p:nvGrpSpPr>
        <p:grpSpPr>
          <a:xfrm>
            <a:off x="3477260" y="0"/>
            <a:ext cx="5666740" cy="2948940"/>
            <a:chOff x="3477767" y="0"/>
            <a:chExt cx="5666740" cy="2948940"/>
          </a:xfrm>
        </p:grpSpPr>
        <p:pic>
          <p:nvPicPr>
            <p:cNvPr id="4" name="object 4"/>
            <p:cNvPicPr/>
            <p:nvPr/>
          </p:nvPicPr>
          <p:blipFill>
            <a:blip r:embed="rId2" cstate="print"/>
            <a:stretch>
              <a:fillRect/>
            </a:stretch>
          </p:blipFill>
          <p:spPr>
            <a:xfrm>
              <a:off x="3477767" y="0"/>
              <a:ext cx="5666232" cy="2948940"/>
            </a:xfrm>
            <a:prstGeom prst="rect">
              <a:avLst/>
            </a:prstGeom>
          </p:spPr>
        </p:pic>
        <p:pic>
          <p:nvPicPr>
            <p:cNvPr id="5" name="object 5"/>
            <p:cNvPicPr/>
            <p:nvPr/>
          </p:nvPicPr>
          <p:blipFill>
            <a:blip r:embed="rId3" cstate="print"/>
            <a:stretch>
              <a:fillRect/>
            </a:stretch>
          </p:blipFill>
          <p:spPr>
            <a:xfrm>
              <a:off x="3707891" y="196469"/>
              <a:ext cx="5252212" cy="2522981"/>
            </a:xfrm>
            <a:prstGeom prst="rect">
              <a:avLst/>
            </a:prstGeom>
          </p:spPr>
        </p:pic>
      </p:grpSp>
      <p:grpSp>
        <p:nvGrpSpPr>
          <p:cNvPr id="6" name="object 6"/>
          <p:cNvGrpSpPr/>
          <p:nvPr/>
        </p:nvGrpSpPr>
        <p:grpSpPr>
          <a:xfrm>
            <a:off x="3477767" y="4062982"/>
            <a:ext cx="5594985" cy="2795270"/>
            <a:chOff x="3477767" y="4062982"/>
            <a:chExt cx="5594985" cy="2795270"/>
          </a:xfrm>
        </p:grpSpPr>
        <p:pic>
          <p:nvPicPr>
            <p:cNvPr id="7" name="object 7"/>
            <p:cNvPicPr/>
            <p:nvPr/>
          </p:nvPicPr>
          <p:blipFill>
            <a:blip r:embed="rId4" cstate="print"/>
            <a:stretch>
              <a:fillRect/>
            </a:stretch>
          </p:blipFill>
          <p:spPr>
            <a:xfrm>
              <a:off x="3477767" y="4062982"/>
              <a:ext cx="5594603" cy="2795016"/>
            </a:xfrm>
            <a:prstGeom prst="rect">
              <a:avLst/>
            </a:prstGeom>
          </p:spPr>
        </p:pic>
        <p:pic>
          <p:nvPicPr>
            <p:cNvPr id="8" name="object 8"/>
            <p:cNvPicPr/>
            <p:nvPr/>
          </p:nvPicPr>
          <p:blipFill>
            <a:blip r:embed="rId5" cstate="print"/>
            <a:stretch>
              <a:fillRect/>
            </a:stretch>
          </p:blipFill>
          <p:spPr>
            <a:xfrm>
              <a:off x="3707891" y="4293108"/>
              <a:ext cx="5134483" cy="2376246"/>
            </a:xfrm>
            <a:prstGeom prst="rect">
              <a:avLst/>
            </a:prstGeom>
          </p:spPr>
        </p:pic>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56666" y="267461"/>
            <a:ext cx="8028305" cy="1330492"/>
          </a:xfrm>
          <a:prstGeom prst="rect">
            <a:avLst/>
          </a:prstGeom>
        </p:spPr>
        <p:txBody>
          <a:bodyPr vert="horz" wrap="square" lIns="0" tIns="12065" rIns="0" bIns="0" rtlCol="0">
            <a:spAutoFit/>
          </a:bodyPr>
          <a:lstStyle/>
          <a:p>
            <a:pPr marL="358775">
              <a:lnSpc>
                <a:spcPct val="100000"/>
              </a:lnSpc>
              <a:spcBef>
                <a:spcPts val="95"/>
              </a:spcBef>
            </a:pPr>
            <a:r>
              <a:rPr sz="2800" spc="-5" dirty="0">
                <a:solidFill>
                  <a:srgbClr val="172C4A"/>
                </a:solidFill>
                <a:latin typeface="Palatino Linotype"/>
                <a:cs typeface="Palatino Linotype"/>
              </a:rPr>
              <a:t>-</a:t>
            </a:r>
            <a:r>
              <a:rPr sz="2800" spc="-40" dirty="0">
                <a:solidFill>
                  <a:srgbClr val="172C4A"/>
                </a:solidFill>
                <a:latin typeface="Palatino Linotype"/>
                <a:cs typeface="Palatino Linotype"/>
              </a:rPr>
              <a:t> </a:t>
            </a:r>
            <a:r>
              <a:rPr lang="en-US" sz="2800" b="1" spc="-5" dirty="0" err="1" smtClean="0">
                <a:solidFill>
                  <a:srgbClr val="172C4A"/>
                </a:solidFill>
                <a:latin typeface="Palatino Linotype"/>
                <a:cs typeface="Palatino Linotype"/>
              </a:rPr>
              <a:t>refractometry</a:t>
            </a:r>
            <a:r>
              <a:rPr lang="en-US" sz="2800" b="1" spc="-5" dirty="0" smtClean="0">
                <a:solidFill>
                  <a:srgbClr val="172C4A"/>
                </a:solidFill>
                <a:latin typeface="Palatino Linotype"/>
                <a:cs typeface="Palatino Linotype"/>
              </a:rPr>
              <a:t>;</a:t>
            </a:r>
          </a:p>
          <a:p>
            <a:pPr marL="358775">
              <a:lnSpc>
                <a:spcPct val="100000"/>
              </a:lnSpc>
              <a:spcBef>
                <a:spcPts val="95"/>
              </a:spcBef>
              <a:buFontTx/>
              <a:buChar char="-"/>
            </a:pPr>
            <a:r>
              <a:rPr lang="en-US" sz="2800" b="1" spc="-5" dirty="0" smtClean="0">
                <a:solidFill>
                  <a:srgbClr val="172C4A"/>
                </a:solidFill>
                <a:latin typeface="Palatino Linotype"/>
                <a:cs typeface="Palatino Linotype"/>
              </a:rPr>
              <a:t>determination of weight loss during drying;</a:t>
            </a:r>
          </a:p>
          <a:p>
            <a:pPr marL="2382520" algn="ctr">
              <a:lnSpc>
                <a:spcPct val="100000"/>
              </a:lnSpc>
              <a:spcBef>
                <a:spcPts val="95"/>
              </a:spcBef>
            </a:pPr>
            <a:r>
              <a:rPr lang="en-US" sz="2800" b="1" spc="-5" dirty="0" smtClean="0">
                <a:solidFill>
                  <a:srgbClr val="172C4A"/>
                </a:solidFill>
                <a:latin typeface="Palatino Linotype"/>
                <a:cs typeface="Palatino Linotype"/>
              </a:rPr>
              <a:t>- dry </a:t>
            </a:r>
            <a:r>
              <a:rPr lang="en-US" sz="2800" b="1" spc="-5" dirty="0" err="1" smtClean="0">
                <a:solidFill>
                  <a:srgbClr val="172C4A"/>
                </a:solidFill>
                <a:latin typeface="Palatino Linotype"/>
                <a:cs typeface="Palatino Linotype"/>
              </a:rPr>
              <a:t>ashing</a:t>
            </a:r>
            <a:r>
              <a:rPr sz="2800" b="1" spc="-5" dirty="0" smtClean="0">
                <a:solidFill>
                  <a:srgbClr val="172C4A"/>
                </a:solidFill>
                <a:latin typeface="Palatino Linotype"/>
                <a:cs typeface="Palatino Linotype"/>
              </a:rPr>
              <a:t>.</a:t>
            </a:r>
            <a:endParaRPr sz="2800" dirty="0">
              <a:latin typeface="Palatino Linotype"/>
              <a:cs typeface="Palatino Linotype"/>
            </a:endParaRPr>
          </a:p>
        </p:txBody>
      </p:sp>
      <p:grpSp>
        <p:nvGrpSpPr>
          <p:cNvPr id="3" name="object 3"/>
          <p:cNvGrpSpPr/>
          <p:nvPr/>
        </p:nvGrpSpPr>
        <p:grpSpPr>
          <a:xfrm>
            <a:off x="140207" y="1542286"/>
            <a:ext cx="8862060" cy="5192395"/>
            <a:chOff x="140207" y="1542286"/>
            <a:chExt cx="8862060" cy="5192395"/>
          </a:xfrm>
        </p:grpSpPr>
        <p:pic>
          <p:nvPicPr>
            <p:cNvPr id="4" name="object 4"/>
            <p:cNvPicPr/>
            <p:nvPr/>
          </p:nvPicPr>
          <p:blipFill>
            <a:blip r:embed="rId2" cstate="print"/>
            <a:stretch>
              <a:fillRect/>
            </a:stretch>
          </p:blipFill>
          <p:spPr>
            <a:xfrm>
              <a:off x="140207" y="1542286"/>
              <a:ext cx="4014216" cy="5192268"/>
            </a:xfrm>
            <a:prstGeom prst="rect">
              <a:avLst/>
            </a:prstGeom>
          </p:spPr>
        </p:pic>
        <p:pic>
          <p:nvPicPr>
            <p:cNvPr id="5" name="object 5"/>
            <p:cNvPicPr/>
            <p:nvPr/>
          </p:nvPicPr>
          <p:blipFill>
            <a:blip r:embed="rId3" cstate="print"/>
            <a:stretch>
              <a:fillRect/>
            </a:stretch>
          </p:blipFill>
          <p:spPr>
            <a:xfrm>
              <a:off x="370776" y="1772793"/>
              <a:ext cx="3553142" cy="4731969"/>
            </a:xfrm>
            <a:prstGeom prst="rect">
              <a:avLst/>
            </a:prstGeom>
          </p:spPr>
        </p:pic>
        <p:pic>
          <p:nvPicPr>
            <p:cNvPr id="6" name="object 6"/>
            <p:cNvPicPr/>
            <p:nvPr/>
          </p:nvPicPr>
          <p:blipFill>
            <a:blip r:embed="rId4" cstate="print"/>
            <a:stretch>
              <a:fillRect/>
            </a:stretch>
          </p:blipFill>
          <p:spPr>
            <a:xfrm>
              <a:off x="3933443" y="1975104"/>
              <a:ext cx="5068823" cy="3916679"/>
            </a:xfrm>
            <a:prstGeom prst="rect">
              <a:avLst/>
            </a:prstGeom>
          </p:spPr>
        </p:pic>
        <p:pic>
          <p:nvPicPr>
            <p:cNvPr id="7" name="object 7"/>
            <p:cNvPicPr/>
            <p:nvPr/>
          </p:nvPicPr>
          <p:blipFill>
            <a:blip r:embed="rId5" cstate="print"/>
            <a:stretch>
              <a:fillRect/>
            </a:stretch>
          </p:blipFill>
          <p:spPr>
            <a:xfrm>
              <a:off x="4164203" y="2204821"/>
              <a:ext cx="4608449" cy="3456432"/>
            </a:xfrm>
            <a:prstGeom prst="rect">
              <a:avLst/>
            </a:prstGeom>
          </p:spPr>
        </p:pic>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object 3"/>
          <p:cNvGrpSpPr/>
          <p:nvPr/>
        </p:nvGrpSpPr>
        <p:grpSpPr>
          <a:xfrm>
            <a:off x="0" y="2330194"/>
            <a:ext cx="9144000" cy="4455160"/>
            <a:chOff x="0" y="2330194"/>
            <a:chExt cx="9144000" cy="4455160"/>
          </a:xfrm>
        </p:grpSpPr>
        <p:pic>
          <p:nvPicPr>
            <p:cNvPr id="10" name="object 4"/>
            <p:cNvPicPr/>
            <p:nvPr/>
          </p:nvPicPr>
          <p:blipFill>
            <a:blip r:embed="rId2" cstate="print"/>
            <a:stretch>
              <a:fillRect/>
            </a:stretch>
          </p:blipFill>
          <p:spPr>
            <a:xfrm>
              <a:off x="0" y="2356102"/>
              <a:ext cx="9144000" cy="4428744"/>
            </a:xfrm>
            <a:prstGeom prst="rect">
              <a:avLst/>
            </a:prstGeom>
          </p:spPr>
        </p:pic>
        <p:pic>
          <p:nvPicPr>
            <p:cNvPr id="11" name="object 5"/>
            <p:cNvPicPr/>
            <p:nvPr/>
          </p:nvPicPr>
          <p:blipFill>
            <a:blip r:embed="rId3" cstate="print"/>
            <a:stretch>
              <a:fillRect/>
            </a:stretch>
          </p:blipFill>
          <p:spPr>
            <a:xfrm>
              <a:off x="0" y="2330194"/>
              <a:ext cx="9131808" cy="4428744"/>
            </a:xfrm>
            <a:prstGeom prst="rect">
              <a:avLst/>
            </a:prstGeom>
          </p:spPr>
        </p:pic>
        <p:pic>
          <p:nvPicPr>
            <p:cNvPr id="12" name="object 6"/>
            <p:cNvPicPr/>
            <p:nvPr/>
          </p:nvPicPr>
          <p:blipFill>
            <a:blip r:embed="rId4" cstate="print"/>
            <a:stretch>
              <a:fillRect/>
            </a:stretch>
          </p:blipFill>
          <p:spPr>
            <a:xfrm>
              <a:off x="251523" y="2636862"/>
              <a:ext cx="8574278" cy="3816477"/>
            </a:xfrm>
            <a:prstGeom prst="rect">
              <a:avLst/>
            </a:prstGeom>
          </p:spPr>
        </p:pic>
        <p:sp>
          <p:nvSpPr>
            <p:cNvPr id="13" name="object 7"/>
            <p:cNvSpPr/>
            <p:nvPr/>
          </p:nvSpPr>
          <p:spPr>
            <a:xfrm>
              <a:off x="213423" y="2598762"/>
              <a:ext cx="8650605" cy="3893185"/>
            </a:xfrm>
            <a:custGeom>
              <a:avLst/>
              <a:gdLst/>
              <a:ahLst/>
              <a:cxnLst/>
              <a:rect l="l" t="t" r="r" b="b"/>
              <a:pathLst>
                <a:path w="8650605" h="3893185">
                  <a:moveTo>
                    <a:pt x="0" y="3892677"/>
                  </a:moveTo>
                  <a:lnTo>
                    <a:pt x="8650478" y="3892677"/>
                  </a:lnTo>
                  <a:lnTo>
                    <a:pt x="8650478" y="0"/>
                  </a:lnTo>
                  <a:lnTo>
                    <a:pt x="0" y="0"/>
                  </a:lnTo>
                  <a:lnTo>
                    <a:pt x="0" y="3892677"/>
                  </a:lnTo>
                  <a:close/>
                </a:path>
              </a:pathLst>
            </a:custGeom>
            <a:ln w="76200">
              <a:solidFill>
                <a:srgbClr val="9FACD2"/>
              </a:solidFill>
            </a:ln>
          </p:spPr>
          <p:txBody>
            <a:bodyPr wrap="square" lIns="0" tIns="0" rIns="0" bIns="0" rtlCol="0"/>
            <a:lstStyle/>
            <a:p>
              <a:endParaRPr/>
            </a:p>
          </p:txBody>
        </p:sp>
      </p:grpSp>
      <p:sp>
        <p:nvSpPr>
          <p:cNvPr id="19" name="Прямоугольник 18"/>
          <p:cNvSpPr/>
          <p:nvPr/>
        </p:nvSpPr>
        <p:spPr>
          <a:xfrm>
            <a:off x="228600" y="0"/>
            <a:ext cx="8915400" cy="2123658"/>
          </a:xfrm>
          <a:prstGeom prst="rect">
            <a:avLst/>
          </a:prstGeom>
        </p:spPr>
        <p:txBody>
          <a:bodyPr wrap="square">
            <a:spAutoFit/>
          </a:bodyPr>
          <a:lstStyle/>
          <a:p>
            <a:r>
              <a:rPr lang="en-US" sz="4400" i="1" dirty="0" smtClean="0">
                <a:solidFill>
                  <a:srgbClr val="FF0000"/>
                </a:solidFill>
                <a:latin typeface="Arial Rounded MT Bold" pitchFamily="34" charset="0"/>
              </a:rPr>
              <a:t>Looking forward </a:t>
            </a:r>
            <a:r>
              <a:rPr lang="en-US" sz="4400" i="1" dirty="0" smtClean="0">
                <a:solidFill>
                  <a:srgbClr val="FF0000"/>
                </a:solidFill>
                <a:latin typeface="Arial Rounded MT Bold" pitchFamily="34" charset="0"/>
              </a:rPr>
              <a:t> to seeing You at </a:t>
            </a:r>
            <a:r>
              <a:rPr lang="en-US" sz="4400" i="1" dirty="0" smtClean="0">
                <a:solidFill>
                  <a:srgbClr val="FF0000"/>
                </a:solidFill>
                <a:latin typeface="Arial Rounded MT Bold" pitchFamily="34" charset="0"/>
              </a:rPr>
              <a:t>the Department of </a:t>
            </a:r>
            <a:r>
              <a:rPr lang="en-US" sz="4400" i="1" dirty="0" smtClean="0">
                <a:solidFill>
                  <a:srgbClr val="FF0000"/>
                </a:solidFill>
                <a:latin typeface="Arial Rounded MT Bold" pitchFamily="34" charset="0"/>
              </a:rPr>
              <a:t>Pharmaceutical Chemistry</a:t>
            </a:r>
            <a:r>
              <a:rPr lang="en-US" sz="4400" i="1" dirty="0" smtClean="0">
                <a:solidFill>
                  <a:srgbClr val="FF0000"/>
                </a:solidFill>
                <a:latin typeface="Arial Rounded MT Bold" pitchFamily="34" charset="0"/>
                <a:cs typeface="Palatino Linotype"/>
              </a:rPr>
              <a:t>!</a:t>
            </a:r>
            <a:endParaRPr lang="uk-UA" sz="4400" dirty="0">
              <a:solidFill>
                <a:srgbClr val="FF000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3399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TotalTime>
  <Words>670</Words>
  <Application>Microsoft Office PowerPoint</Application>
  <PresentationFormat>Экран (4:3)</PresentationFormat>
  <Paragraphs>50</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Office Theme</vt:lpstr>
      <vt:lpstr>Effective and Safe Methods of Chemical Research</vt:lpstr>
      <vt:lpstr>Слайд 2</vt:lpstr>
      <vt:lpstr>Слайд 3</vt:lpstr>
      <vt:lpstr>Effective and safe methods of chemical research</vt:lpstr>
      <vt:lpstr>PROFESSIONAL COMPETENCES</vt:lpstr>
      <vt:lpstr>Educational-methodical, informational and personnel support</vt:lpstr>
      <vt:lpstr>Слайд 7</vt:lpstr>
      <vt:lpstr>The laboratory is equipped with modern equipment</vt:lpstr>
      <vt:lpstr>Research methods offered by the laboratory:</vt:lpstr>
      <vt:lpstr>Слайд 10</vt:lpstr>
      <vt:lpstr>Слайд 11</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  організацію та проведення виробничої практики</dc:title>
  <dc:creator>stalker</dc:creator>
  <cp:lastModifiedBy>farmchem2</cp:lastModifiedBy>
  <cp:revision>7</cp:revision>
  <dcterms:created xsi:type="dcterms:W3CDTF">2021-05-05T13:47:01Z</dcterms:created>
  <dcterms:modified xsi:type="dcterms:W3CDTF">2021-05-06T07:48:35Z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2020-12-31T00:00:00Z</vt:filetime>
  </property>
  <property fmtid="{D5CDD505-2E9C-101B-9397-08002B2CF9AE}" pid="3" name="Creator">
    <vt:lpwstr>Microsoft® PowerPoint® 2010</vt:lpwstr>
  </property>
  <property fmtid="{D5CDD505-2E9C-101B-9397-08002B2CF9AE}" pid="4" name="LastSaved">
    <vt:filetime>2021-05-05T00:00:00Z</vt:filetime>
  </property>
</Properties>
</file>