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15"/>
  </p:notesMasterIdLst>
  <p:sldIdLst>
    <p:sldId id="270" r:id="rId2"/>
    <p:sldId id="278" r:id="rId3"/>
    <p:sldId id="279" r:id="rId4"/>
    <p:sldId id="273" r:id="rId5"/>
    <p:sldId id="282" r:id="rId6"/>
    <p:sldId id="283" r:id="rId7"/>
    <p:sldId id="288" r:id="rId8"/>
    <p:sldId id="284" r:id="rId9"/>
    <p:sldId id="289" r:id="rId10"/>
    <p:sldId id="286" r:id="rId11"/>
    <p:sldId id="280" r:id="rId12"/>
    <p:sldId id="290" r:id="rId13"/>
    <p:sldId id="287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5pPr>
    <a:lvl6pPr marL="22860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6pPr>
    <a:lvl7pPr marL="27432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7pPr>
    <a:lvl8pPr marL="32004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8pPr>
    <a:lvl9pPr marL="36576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AEAEA"/>
    <a:srgbClr val="0000FF"/>
    <a:srgbClr val="003366"/>
    <a:srgbClr val="336699"/>
    <a:srgbClr val="F3F3F3"/>
    <a:srgbClr val="E8E8E8"/>
    <a:srgbClr val="EFFFFF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91" autoAdjust="0"/>
    <p:restoredTop sz="97143" autoAdjust="0"/>
  </p:normalViewPr>
  <p:slideViewPr>
    <p:cSldViewPr>
      <p:cViewPr varScale="1">
        <p:scale>
          <a:sx n="72" d="100"/>
          <a:sy n="72" d="100"/>
        </p:scale>
        <p:origin x="159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34C36-A037-4F3F-897D-E4ECBA8F5A1B}" type="datetimeFigureOut">
              <a:rPr lang="uk-UA" smtClean="0"/>
              <a:t>15.11.2023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A8344-05B8-45CC-B22F-ACF33707BB6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5849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 altLang="uk-UA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7" name="Rectangle 35"/>
          <p:cNvSpPr>
            <a:spLocks noChangeArrowheads="1"/>
          </p:cNvSpPr>
          <p:nvPr/>
        </p:nvSpPr>
        <p:spPr bwMode="gray">
          <a:xfrm>
            <a:off x="0" y="0"/>
            <a:ext cx="9144000" cy="274478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48" name="Rectangle 36"/>
          <p:cNvSpPr>
            <a:spLocks noChangeArrowheads="1"/>
          </p:cNvSpPr>
          <p:nvPr/>
        </p:nvSpPr>
        <p:spPr bwMode="gray">
          <a:xfrm>
            <a:off x="0" y="4905375"/>
            <a:ext cx="9144000" cy="195262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495300" y="1828800"/>
            <a:ext cx="8153400" cy="669925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/>
              <a:t>Click to edit Master title style</a:t>
            </a:r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9700" y="50133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altLang="ko-KR" noProof="0"/>
              <a:t>Click to edit Master subtitle style</a:t>
            </a:r>
          </a:p>
        </p:txBody>
      </p:sp>
      <p:pic>
        <p:nvPicPr>
          <p:cNvPr id="13440" name="Picture 128" descr="m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2744788"/>
            <a:ext cx="914400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04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8576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8181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64819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094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91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01202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23358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233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3050" y="44450"/>
            <a:ext cx="2063750" cy="62801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31800" y="44450"/>
            <a:ext cx="6038850" cy="62801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21642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800" y="44450"/>
            <a:ext cx="7524750" cy="609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96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50" name="Picture 62" descr="dn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0"/>
            <a:ext cx="91440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gray">
          <a:xfrm>
            <a:off x="431800" y="44450"/>
            <a:ext cx="7524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3716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12347" name="Rectangle 59"/>
          <p:cNvSpPr>
            <a:spLocks noChangeArrowheads="1"/>
          </p:cNvSpPr>
          <p:nvPr/>
        </p:nvSpPr>
        <p:spPr bwMode="gray">
          <a:xfrm>
            <a:off x="0" y="6669088"/>
            <a:ext cx="4572000" cy="18891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48" name="Rectangle 60"/>
          <p:cNvSpPr>
            <a:spLocks noChangeArrowheads="1"/>
          </p:cNvSpPr>
          <p:nvPr/>
        </p:nvSpPr>
        <p:spPr bwMode="gray">
          <a:xfrm>
            <a:off x="4572000" y="6669088"/>
            <a:ext cx="4572000" cy="188912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49" name="Rectangle 61"/>
          <p:cNvSpPr>
            <a:spLocks noChangeArrowheads="1"/>
          </p:cNvSpPr>
          <p:nvPr/>
        </p:nvSpPr>
        <p:spPr bwMode="gray">
          <a:xfrm>
            <a:off x="5580063" y="6696075"/>
            <a:ext cx="3563937" cy="1174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r>
              <a:rPr lang="en-US" altLang="ko-KR" sz="1200">
                <a:solidFill>
                  <a:schemeClr val="tx1"/>
                </a:solidFill>
              </a:rPr>
              <a:t>Your company slogan</a:t>
            </a:r>
          </a:p>
        </p:txBody>
      </p:sp>
      <p:sp>
        <p:nvSpPr>
          <p:cNvPr id="12358" name="Freeform 70"/>
          <p:cNvSpPr>
            <a:spLocks/>
          </p:cNvSpPr>
          <p:nvPr/>
        </p:nvSpPr>
        <p:spPr bwMode="gray">
          <a:xfrm>
            <a:off x="6624638" y="0"/>
            <a:ext cx="2427287" cy="657225"/>
          </a:xfrm>
          <a:custGeom>
            <a:avLst/>
            <a:gdLst>
              <a:gd name="T0" fmla="*/ 690 w 1349"/>
              <a:gd name="T1" fmla="*/ 0 h 509"/>
              <a:gd name="T2" fmla="*/ 1349 w 1349"/>
              <a:gd name="T3" fmla="*/ 7 h 509"/>
              <a:gd name="T4" fmla="*/ 1349 w 1349"/>
              <a:gd name="T5" fmla="*/ 483 h 509"/>
              <a:gd name="T6" fmla="*/ 0 w 1349"/>
              <a:gd name="T7" fmla="*/ 509 h 509"/>
              <a:gd name="T8" fmla="*/ 690 w 1349"/>
              <a:gd name="T9" fmla="*/ 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9" h="509">
                <a:moveTo>
                  <a:pt x="690" y="0"/>
                </a:moveTo>
                <a:lnTo>
                  <a:pt x="1349" y="7"/>
                </a:lnTo>
                <a:lnTo>
                  <a:pt x="1349" y="483"/>
                </a:lnTo>
                <a:lnTo>
                  <a:pt x="0" y="509"/>
                </a:lnTo>
                <a:cubicBezTo>
                  <a:pt x="456" y="293"/>
                  <a:pt x="589" y="105"/>
                  <a:pt x="6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9" name="Freeform 71"/>
          <p:cNvSpPr>
            <a:spLocks/>
          </p:cNvSpPr>
          <p:nvPr/>
        </p:nvSpPr>
        <p:spPr bwMode="gray">
          <a:xfrm>
            <a:off x="6734175" y="0"/>
            <a:ext cx="2409825" cy="657225"/>
          </a:xfrm>
          <a:custGeom>
            <a:avLst/>
            <a:gdLst>
              <a:gd name="T0" fmla="*/ 776 w 1518"/>
              <a:gd name="T1" fmla="*/ 0 h 414"/>
              <a:gd name="T2" fmla="*/ 1518 w 1518"/>
              <a:gd name="T3" fmla="*/ 0 h 414"/>
              <a:gd name="T4" fmla="*/ 1518 w 1518"/>
              <a:gd name="T5" fmla="*/ 414 h 414"/>
              <a:gd name="T6" fmla="*/ 0 w 1518"/>
              <a:gd name="T7" fmla="*/ 414 h 414"/>
              <a:gd name="T8" fmla="*/ 776 w 1518"/>
              <a:gd name="T9" fmla="*/ 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8" h="414">
                <a:moveTo>
                  <a:pt x="776" y="0"/>
                </a:moveTo>
                <a:lnTo>
                  <a:pt x="1518" y="0"/>
                </a:lnTo>
                <a:lnTo>
                  <a:pt x="1518" y="414"/>
                </a:lnTo>
                <a:lnTo>
                  <a:pt x="0" y="414"/>
                </a:lnTo>
                <a:cubicBezTo>
                  <a:pt x="513" y="238"/>
                  <a:pt x="663" y="85"/>
                  <a:pt x="77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2" name="Text Box 54"/>
          <p:cNvSpPr txBox="1">
            <a:spLocks noChangeArrowheads="1"/>
          </p:cNvSpPr>
          <p:nvPr/>
        </p:nvSpPr>
        <p:spPr bwMode="gray">
          <a:xfrm>
            <a:off x="8027988" y="115888"/>
            <a:ext cx="1039812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ko-KR" sz="2400" b="1">
                <a:solidFill>
                  <a:schemeClr val="tx1"/>
                </a:solidFill>
                <a:latin typeface="Lucida Sans Unicode" pitchFamily="34" charset="0"/>
                <a:ea typeface="굴림" pitchFamily="50" charset="-127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2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88640"/>
            <a:ext cx="8136904" cy="1296144"/>
          </a:xfrm>
        </p:spPr>
        <p:txBody>
          <a:bodyPr/>
          <a:lstStyle/>
          <a:p>
            <a:pPr eaLnBrk="1" hangingPunct="1"/>
            <a: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  <a:t>Вінницький національний медичний університет ім. М.І. Пирогова</a:t>
            </a:r>
            <a:b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</a:br>
            <a: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  <a:t>Кафедра спортивної медицини, фізичного виховання та реабілітації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47664" y="5373216"/>
            <a:ext cx="6400800" cy="1109464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Сарафинюк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Л.А.;</a:t>
            </a:r>
          </a:p>
          <a:p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Андрощук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О.В.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611560" y="1412776"/>
            <a:ext cx="813690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9pPr>
          </a:lstStyle>
          <a:p>
            <a:r>
              <a:rPr lang="ru-RU" sz="2800" dirty="0">
                <a:solidFill>
                  <a:srgbClr val="FFC000"/>
                </a:solidFill>
              </a:rPr>
              <a:t>Курс за </a:t>
            </a:r>
            <a:r>
              <a:rPr lang="ru-RU" sz="2800" dirty="0" err="1">
                <a:solidFill>
                  <a:srgbClr val="FFC000"/>
                </a:solidFill>
              </a:rPr>
              <a:t>вибором</a:t>
            </a:r>
            <a:r>
              <a:rPr lang="ru-RU" sz="2800" dirty="0">
                <a:solidFill>
                  <a:srgbClr val="FFC000"/>
                </a:solidFill>
              </a:rPr>
              <a:t>:</a:t>
            </a:r>
            <a:r>
              <a:rPr lang="ru-RU" sz="3200" dirty="0">
                <a:solidFill>
                  <a:srgbClr val="FFC000"/>
                </a:solidFill>
              </a:rPr>
              <a:t> </a:t>
            </a:r>
            <a:endParaRPr lang="uk-UA" sz="3200" dirty="0">
              <a:solidFill>
                <a:srgbClr val="FFC000"/>
              </a:solidFill>
            </a:endParaRPr>
          </a:p>
          <a:p>
            <a:r>
              <a:rPr lang="uk-UA" altLang="uk-UA" sz="3200" dirty="0">
                <a:solidFill>
                  <a:srgbClr val="FFC000"/>
                </a:solidFill>
                <a:cs typeface="Times New Roman" pitchFamily="16" charset="0"/>
              </a:rPr>
              <a:t>«ОСНОВИ ВАЛЕОЛОГІЇ»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Актуальність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uk-UA" sz="1800" b="0" dirty="0">
                <a:effectLst/>
              </a:rPr>
              <a:t>У світлі глобальної геополітичної та екологічної кризи внаслідок науково-технічної революції  ХХ та ХІ ст., валеологія виступає не тільки як безальтернативна стратегія виживання людства, а й як стратегія нового </a:t>
            </a:r>
            <a:r>
              <a:rPr lang="uk-UA" sz="1800" b="0" dirty="0" err="1">
                <a:effectLst/>
              </a:rPr>
              <a:t>ненасильного</a:t>
            </a:r>
            <a:r>
              <a:rPr lang="uk-UA" sz="1800" b="0" dirty="0">
                <a:effectLst/>
              </a:rPr>
              <a:t> і природного </a:t>
            </a:r>
            <a:r>
              <a:rPr lang="uk-UA" sz="1800" b="0" dirty="0" err="1">
                <a:effectLst/>
              </a:rPr>
              <a:t>світопідпорядкування</a:t>
            </a:r>
            <a:r>
              <a:rPr lang="uk-UA" sz="1800" b="0" dirty="0">
                <a:effectLst/>
              </a:rPr>
              <a:t> на основі формування у кожного мешканця Землі, починаючи від його народження, </a:t>
            </a:r>
            <a:r>
              <a:rPr lang="uk-UA" sz="1800" b="0" dirty="0" err="1">
                <a:effectLst/>
              </a:rPr>
              <a:t>валеологічної</a:t>
            </a:r>
            <a:r>
              <a:rPr lang="uk-UA" sz="1800" b="0" dirty="0">
                <a:effectLst/>
              </a:rPr>
              <a:t> </a:t>
            </a:r>
            <a:r>
              <a:rPr lang="uk-UA" sz="1800" b="0" dirty="0" err="1">
                <a:effectLst/>
              </a:rPr>
              <a:t>екозберігаючої</a:t>
            </a:r>
            <a:r>
              <a:rPr lang="uk-UA" sz="1800" b="0" dirty="0">
                <a:effectLst/>
              </a:rPr>
              <a:t> свідомості та відповідної поведінки, тобто </a:t>
            </a:r>
            <a:r>
              <a:rPr lang="uk-UA" sz="1800" b="0" dirty="0" err="1">
                <a:effectLst/>
              </a:rPr>
              <a:t>валеоетики</a:t>
            </a:r>
            <a:r>
              <a:rPr lang="uk-UA" sz="1800" b="0" dirty="0">
                <a:effectLst/>
              </a:rPr>
              <a:t>.</a:t>
            </a:r>
          </a:p>
          <a:p>
            <a:r>
              <a:rPr lang="uk-UA" sz="1800" b="0" dirty="0">
                <a:effectLst/>
              </a:rPr>
              <a:t>Валеологія – сучасна інтегральна наука про фундаментальні закони духовного і фізичного здоров’я як окремої особистості, так і всього людського суспільства на новому етапі його духовно-творчої еволюції. </a:t>
            </a:r>
          </a:p>
          <a:p>
            <a:endParaRPr lang="uk-UA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05064"/>
            <a:ext cx="4036541" cy="269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00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Мета вивчення предмету: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uk-UA" sz="1800" b="0" dirty="0">
                <a:effectLst/>
              </a:rPr>
              <a:t>висвітлення студентам знання про здоров’я як категорію, що має кількісну і якісну характеристику, якою можна управляти (формувати, зберігати, зміцнювати);</a:t>
            </a:r>
          </a:p>
          <a:p>
            <a:r>
              <a:rPr lang="uk-UA" sz="1800" b="0" dirty="0">
                <a:effectLst/>
              </a:rPr>
              <a:t>визначення поняття про індивідуальне здоров’я людини, його формування, збереження, зміцнення та відновлення; </a:t>
            </a:r>
          </a:p>
          <a:p>
            <a:r>
              <a:rPr lang="uk-UA" sz="1800" b="0" dirty="0">
                <a:effectLst/>
              </a:rPr>
              <a:t>дослідження проблеми впровадження здорового способу життя, виховання культури людини в усіх сферах діяльності, які відбиваються на її здоров’ї;</a:t>
            </a:r>
          </a:p>
          <a:p>
            <a:r>
              <a:rPr lang="uk-UA" sz="1800" b="0" dirty="0">
                <a:effectLst/>
              </a:rPr>
              <a:t>навчити студентів володіти системою знань, принципів і методів з основ технології реалізації спадкових механізмів і резервів життєдіяльності людини, підтримки адаптації до умов зовнішнього та внутрішнього середовища; </a:t>
            </a:r>
          </a:p>
          <a:p>
            <a:r>
              <a:rPr lang="uk-UA" sz="1800" b="0" dirty="0">
                <a:effectLst/>
              </a:rPr>
              <a:t>формування </a:t>
            </a:r>
            <a:r>
              <a:rPr lang="uk-UA" sz="1800" b="0" dirty="0" err="1">
                <a:effectLst/>
              </a:rPr>
              <a:t>валеологічного</a:t>
            </a:r>
            <a:r>
              <a:rPr lang="uk-UA" sz="1800" b="0" dirty="0">
                <a:effectLst/>
              </a:rPr>
              <a:t> світогляду, мотивації на збереження здоров’я як головної умови реалізації творчого та фізичного потенціалу особистості, використання цих знань у подальшій практиці фахівця в галузі фізичної терапії та реабілітації. </a:t>
            </a:r>
            <a:endParaRPr lang="uk-UA" sz="1800" b="0" dirty="0"/>
          </a:p>
        </p:txBody>
      </p:sp>
    </p:spTree>
    <p:extLst>
      <p:ext uri="{BB962C8B-B14F-4D97-AF65-F5344CB8AC3E}">
        <p14:creationId xmlns:p14="http://schemas.microsoft.com/office/powerpoint/2010/main" val="289203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Задачі валеології:</a:t>
            </a:r>
            <a:endParaRPr lang="en-US" altLang="ko-KR" dirty="0">
              <a:ea typeface="굴림" pitchFamily="50" charset="-127"/>
            </a:endParaRPr>
          </a:p>
        </p:txBody>
      </p:sp>
      <p:sp>
        <p:nvSpPr>
          <p:cNvPr id="62477" name="AutoShape 13"/>
          <p:cNvSpPr>
            <a:spLocks noChangeArrowheads="1"/>
          </p:cNvSpPr>
          <p:nvPr/>
        </p:nvSpPr>
        <p:spPr bwMode="gray">
          <a:xfrm>
            <a:off x="804863" y="1808163"/>
            <a:ext cx="1941512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78" name="AutoShape 14"/>
          <p:cNvSpPr>
            <a:spLocks noChangeArrowheads="1"/>
          </p:cNvSpPr>
          <p:nvPr/>
        </p:nvSpPr>
        <p:spPr bwMode="gray">
          <a:xfrm>
            <a:off x="395536" y="2257425"/>
            <a:ext cx="2664296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Дослідження і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кількісна оцінка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стану здоров'я і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резервів здоров'я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людини</a:t>
            </a: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2480" name="Picture 16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6425" y="5878513"/>
            <a:ext cx="233997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82" name="AutoShape 18"/>
          <p:cNvSpPr>
            <a:spLocks noChangeArrowheads="1"/>
          </p:cNvSpPr>
          <p:nvPr/>
        </p:nvSpPr>
        <p:spPr bwMode="gray">
          <a:xfrm>
            <a:off x="3605213" y="1808163"/>
            <a:ext cx="1941512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83" name="AutoShape 19"/>
          <p:cNvSpPr>
            <a:spLocks noChangeArrowheads="1"/>
          </p:cNvSpPr>
          <p:nvPr/>
        </p:nvSpPr>
        <p:spPr bwMode="gray">
          <a:xfrm>
            <a:off x="3444874" y="2257425"/>
            <a:ext cx="2495277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Формування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установки на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здоровий спосіб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життя</a:t>
            </a: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2485" name="Picture 21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406775" y="5878513"/>
            <a:ext cx="2341563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87" name="AutoShape 23"/>
          <p:cNvSpPr>
            <a:spLocks noChangeArrowheads="1"/>
          </p:cNvSpPr>
          <p:nvPr/>
        </p:nvSpPr>
        <p:spPr bwMode="gray">
          <a:xfrm>
            <a:off x="6510338" y="1808163"/>
            <a:ext cx="1939925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88" name="AutoShape 24"/>
          <p:cNvSpPr>
            <a:spLocks noChangeArrowheads="1"/>
          </p:cNvSpPr>
          <p:nvPr/>
        </p:nvSpPr>
        <p:spPr bwMode="gray">
          <a:xfrm>
            <a:off x="6156176" y="2257425"/>
            <a:ext cx="2736303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Збереження і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зміцнення 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здоров'я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 і резервів здоров'я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 людини та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долучення її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до здорового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 способу життя</a:t>
            </a: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2490" name="Picture 26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372225" y="5878513"/>
            <a:ext cx="233997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Результати навчання: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ru-RU" sz="2000" dirty="0">
                <a:effectLst/>
              </a:rPr>
              <a:t>знати:</a:t>
            </a:r>
            <a:r>
              <a:rPr lang="ru-RU" sz="1800" dirty="0">
                <a:effectLst/>
              </a:rPr>
              <a:t> </a:t>
            </a:r>
            <a:endParaRPr lang="uk-UA" sz="1800" dirty="0">
              <a:effectLst/>
            </a:endParaRPr>
          </a:p>
          <a:p>
            <a:pPr lvl="0"/>
            <a:r>
              <a:rPr lang="uk-UA" sz="2000" b="0" dirty="0">
                <a:effectLst/>
              </a:rPr>
              <a:t>основні поняття валеології та його критерії, рівні стану здоров'я;</a:t>
            </a:r>
          </a:p>
          <a:p>
            <a:pPr lvl="0"/>
            <a:r>
              <a:rPr lang="uk-UA" sz="2000" b="0" dirty="0">
                <a:effectLst/>
              </a:rPr>
              <a:t>визначення  та сутність поняття «здоров'я» та його критерії;</a:t>
            </a:r>
          </a:p>
          <a:p>
            <a:pPr lvl="0"/>
            <a:r>
              <a:rPr lang="uk-UA" sz="2000" b="0" dirty="0">
                <a:effectLst/>
              </a:rPr>
              <a:t>вплив факторів довкілля на здоров’я людини;</a:t>
            </a:r>
          </a:p>
          <a:p>
            <a:pPr lvl="0"/>
            <a:r>
              <a:rPr lang="uk-UA" sz="2000" b="0" dirty="0">
                <a:effectLst/>
              </a:rPr>
              <a:t>методи і засоби захисту чинників зовнішнього середовища із метою збереження резервів здоров’я;</a:t>
            </a:r>
          </a:p>
          <a:p>
            <a:pPr lvl="0"/>
            <a:r>
              <a:rPr lang="uk-UA" sz="2000" b="0" dirty="0">
                <a:effectLst/>
              </a:rPr>
              <a:t>методи антропометричних вимірювань, необхідних для визначення рівня здоров'я;</a:t>
            </a:r>
          </a:p>
          <a:p>
            <a:pPr lvl="0"/>
            <a:r>
              <a:rPr lang="uk-UA" sz="2000" b="0" dirty="0">
                <a:effectLst/>
              </a:rPr>
              <a:t>сутність здорового способу життя з врахуванням індивідуальних особливостей з метою збереження резервів здоров’я;</a:t>
            </a:r>
          </a:p>
          <a:p>
            <a:pPr lvl="0"/>
            <a:r>
              <a:rPr lang="uk-UA" sz="2000" b="0" dirty="0">
                <a:effectLst/>
              </a:rPr>
              <a:t>методи накопичення резервів здоров’я;</a:t>
            </a:r>
          </a:p>
          <a:p>
            <a:pPr lvl="0" fontAlgn="t"/>
            <a:r>
              <a:rPr lang="uk-UA" sz="2000" b="0" dirty="0">
                <a:effectLst/>
              </a:rPr>
              <a:t>поняття системи раннього втручання, її значення для своєчасної діагностики та лікування патології.</a:t>
            </a:r>
          </a:p>
        </p:txBody>
      </p:sp>
    </p:spTree>
    <p:extLst>
      <p:ext uri="{BB962C8B-B14F-4D97-AF65-F5344CB8AC3E}">
        <p14:creationId xmlns:p14="http://schemas.microsoft.com/office/powerpoint/2010/main" val="1538174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Результати навчання: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ru-RU" sz="2000" dirty="0" err="1">
                <a:effectLst/>
              </a:rPr>
              <a:t>вміти</a:t>
            </a:r>
            <a:r>
              <a:rPr lang="ru-RU" sz="2000" dirty="0">
                <a:effectLst/>
              </a:rPr>
              <a:t>:</a:t>
            </a:r>
            <a:endParaRPr lang="uk-UA" sz="2000" dirty="0">
              <a:effectLst/>
            </a:endParaRPr>
          </a:p>
          <a:p>
            <a:pPr lvl="0"/>
            <a:r>
              <a:rPr lang="uk-UA" sz="2000" b="0" dirty="0">
                <a:effectLst/>
              </a:rPr>
              <a:t>діагностувати рівень здоров’я людини;</a:t>
            </a:r>
          </a:p>
          <a:p>
            <a:pPr lvl="0"/>
            <a:r>
              <a:rPr lang="uk-UA" sz="2000" b="0" dirty="0">
                <a:effectLst/>
              </a:rPr>
              <a:t>проводити антропометричні дослідження та здійснювати їх оцінку;</a:t>
            </a:r>
          </a:p>
          <a:p>
            <a:pPr lvl="0"/>
            <a:r>
              <a:rPr lang="uk-UA" sz="2000" b="0" dirty="0">
                <a:effectLst/>
              </a:rPr>
              <a:t>визначати типи конституції та соматотипу людини, а також конституційно-морфологічні типи пацієнта;</a:t>
            </a:r>
          </a:p>
          <a:p>
            <a:pPr lvl="0"/>
            <a:r>
              <a:rPr lang="uk-UA" sz="2000" b="0" dirty="0">
                <a:effectLst/>
              </a:rPr>
              <a:t>контролювати рівень здоров’я на етапах виконання індивідуальних оздоровчих програм і за необхідністю вносити корекцію;</a:t>
            </a:r>
          </a:p>
          <a:p>
            <a:pPr lvl="0"/>
            <a:r>
              <a:rPr lang="uk-UA" sz="2000" b="0" dirty="0">
                <a:effectLst/>
              </a:rPr>
              <a:t>володіти методами оцінки здоров’я;</a:t>
            </a:r>
          </a:p>
          <a:p>
            <a:pPr lvl="0"/>
            <a:r>
              <a:rPr lang="uk-UA" sz="2000" b="0" dirty="0">
                <a:effectLst/>
              </a:rPr>
              <a:t>використовувати знання щодо залучення людей до здорового способу життя;</a:t>
            </a:r>
          </a:p>
          <a:p>
            <a:pPr lvl="0"/>
            <a:r>
              <a:rPr lang="uk-UA" sz="2000" b="0" dirty="0">
                <a:effectLst/>
              </a:rPr>
              <a:t>використовувати знання з валеології для складання програми оздоровчих тренувань;</a:t>
            </a:r>
          </a:p>
          <a:p>
            <a:pPr lvl="0"/>
            <a:r>
              <a:rPr lang="uk-UA" sz="2000" b="0" dirty="0">
                <a:effectLst/>
              </a:rPr>
              <a:t>використовувати фізіологічні показники рівня здоров’я при дозуванні фізичних навантажень.</a:t>
            </a:r>
          </a:p>
        </p:txBody>
      </p:sp>
    </p:spTree>
    <p:extLst>
      <p:ext uri="{BB962C8B-B14F-4D97-AF65-F5344CB8AC3E}">
        <p14:creationId xmlns:p14="http://schemas.microsoft.com/office/powerpoint/2010/main" val="2145042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rgbClr val="FF0000"/>
                </a:solidFill>
              </a:rPr>
              <a:t>Предмет «Основи валеології» включає наступні теми: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ru-RU" sz="2000" b="0" dirty="0">
                <a:effectLst/>
              </a:rPr>
              <a:t>1. </a:t>
            </a:r>
            <a:r>
              <a:rPr lang="ru-RU" sz="2000" b="0" dirty="0" err="1">
                <a:effectLst/>
              </a:rPr>
              <a:t>Валеологія</a:t>
            </a:r>
            <a:r>
              <a:rPr lang="ru-RU" sz="2000" b="0" dirty="0">
                <a:effectLst/>
              </a:rPr>
              <a:t> як предмет. </a:t>
            </a:r>
            <a:r>
              <a:rPr lang="ru-RU" sz="2000" b="0" dirty="0" err="1">
                <a:effectLst/>
              </a:rPr>
              <a:t>Методи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антропометричних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вимірювань</a:t>
            </a:r>
            <a:r>
              <a:rPr lang="ru-RU" sz="2000" b="0" dirty="0">
                <a:effectLst/>
              </a:rPr>
              <a:t>, </a:t>
            </a:r>
            <a:r>
              <a:rPr lang="ru-RU" sz="2000" b="0" dirty="0" err="1">
                <a:effectLst/>
              </a:rPr>
              <a:t>необхідних</a:t>
            </a:r>
            <a:r>
              <a:rPr lang="ru-RU" sz="2000" b="0" dirty="0">
                <a:effectLst/>
              </a:rPr>
              <a:t> для </a:t>
            </a:r>
            <a:r>
              <a:rPr lang="ru-RU" sz="2000" b="0" dirty="0" err="1">
                <a:effectLst/>
              </a:rPr>
              <a:t>визначення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рівня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здоров’я</a:t>
            </a:r>
            <a:r>
              <a:rPr lang="ru-RU" sz="2000" b="0" dirty="0">
                <a:effectLst/>
              </a:rPr>
              <a:t>. </a:t>
            </a:r>
            <a:r>
              <a:rPr lang="ru-RU" sz="2000" b="0" dirty="0" err="1">
                <a:effectLst/>
              </a:rPr>
              <a:t>Історія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розвитку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валеології</a:t>
            </a:r>
            <a:r>
              <a:rPr lang="ru-RU" sz="2000" b="0" dirty="0">
                <a:effectLst/>
              </a:rPr>
              <a:t>.</a:t>
            </a:r>
            <a:endParaRPr lang="uk-UA" sz="2000" b="0" dirty="0">
              <a:effectLst/>
            </a:endParaRPr>
          </a:p>
          <a:p>
            <a:r>
              <a:rPr lang="ru-RU" sz="2000" b="0" dirty="0">
                <a:effectLst/>
              </a:rPr>
              <a:t>2. </a:t>
            </a:r>
            <a:r>
              <a:rPr lang="ru-RU" sz="2000" b="0" dirty="0" err="1">
                <a:effectLst/>
              </a:rPr>
              <a:t>Загальні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уявлення</a:t>
            </a:r>
            <a:r>
              <a:rPr lang="ru-RU" sz="2000" b="0" dirty="0">
                <a:effectLst/>
              </a:rPr>
              <a:t> про </a:t>
            </a:r>
            <a:r>
              <a:rPr lang="ru-RU" sz="2000" b="0" dirty="0" err="1">
                <a:effectLst/>
              </a:rPr>
              <a:t>здоров’я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людини</a:t>
            </a:r>
            <a:r>
              <a:rPr lang="ru-RU" sz="2000" b="0" dirty="0">
                <a:effectLst/>
              </a:rPr>
              <a:t>. </a:t>
            </a:r>
            <a:r>
              <a:rPr lang="ru-RU" sz="2000" b="0" dirty="0" err="1">
                <a:effectLst/>
              </a:rPr>
              <a:t>Види</a:t>
            </a:r>
            <a:r>
              <a:rPr lang="ru-RU" sz="2000" b="0" dirty="0">
                <a:effectLst/>
              </a:rPr>
              <a:t>, </a:t>
            </a:r>
            <a:r>
              <a:rPr lang="ru-RU" sz="2000" b="0" dirty="0" err="1">
                <a:effectLst/>
              </a:rPr>
              <a:t>ознаки</a:t>
            </a:r>
            <a:r>
              <a:rPr lang="ru-RU" sz="2000" b="0" dirty="0">
                <a:effectLst/>
              </a:rPr>
              <a:t> та </a:t>
            </a:r>
            <a:r>
              <a:rPr lang="ru-RU" sz="2000" b="0" dirty="0" err="1">
                <a:effectLst/>
              </a:rPr>
              <a:t>складові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здоров’я</a:t>
            </a:r>
            <a:r>
              <a:rPr lang="ru-RU" sz="2000" b="0" dirty="0">
                <a:effectLst/>
              </a:rPr>
              <a:t>. Система </a:t>
            </a:r>
            <a:r>
              <a:rPr lang="ru-RU" sz="2000" b="0" dirty="0" err="1">
                <a:effectLst/>
              </a:rPr>
              <a:t>раннього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втручання</a:t>
            </a:r>
            <a:r>
              <a:rPr lang="ru-RU" sz="2000" b="0" dirty="0">
                <a:effectLst/>
              </a:rPr>
              <a:t>. </a:t>
            </a:r>
          </a:p>
          <a:p>
            <a:r>
              <a:rPr lang="uk-UA" sz="2000" b="0" dirty="0">
                <a:effectLst/>
              </a:rPr>
              <a:t>3. Здоровий спосіб життя. Загартовування. Оздоровчий біг – як складова здорового способу життя.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33056"/>
            <a:ext cx="37068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20" y="4049340"/>
            <a:ext cx="456025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894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rgbClr val="FF0000"/>
                </a:solidFill>
              </a:rPr>
              <a:t>Предмет «Основи валеології» включає наступні теми: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uk-UA" sz="2000" b="0" dirty="0">
                <a:effectLst/>
              </a:rPr>
              <a:t>4</a:t>
            </a:r>
            <a:r>
              <a:rPr lang="ru-RU" sz="2000" b="0" dirty="0">
                <a:effectLst/>
              </a:rPr>
              <a:t>. Гомеостаз. Роль </a:t>
            </a:r>
            <a:r>
              <a:rPr lang="ru-RU" sz="2000" b="0" dirty="0" err="1">
                <a:effectLst/>
              </a:rPr>
              <a:t>спадковості</a:t>
            </a:r>
            <a:r>
              <a:rPr lang="ru-RU" sz="2000" b="0" dirty="0">
                <a:effectLst/>
              </a:rPr>
              <a:t> у </a:t>
            </a:r>
            <a:r>
              <a:rPr lang="ru-RU" sz="2000" b="0" dirty="0" err="1">
                <a:effectLst/>
              </a:rPr>
              <a:t>збереження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здоров'я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людини</a:t>
            </a:r>
            <a:r>
              <a:rPr lang="ru-RU" sz="2000" b="0" dirty="0">
                <a:effectLst/>
              </a:rPr>
              <a:t>. </a:t>
            </a:r>
            <a:r>
              <a:rPr lang="ru-RU" sz="2000" b="0" dirty="0" err="1">
                <a:effectLst/>
              </a:rPr>
              <a:t>Організація</a:t>
            </a:r>
            <a:r>
              <a:rPr lang="ru-RU" sz="2000" b="0" dirty="0">
                <a:effectLst/>
              </a:rPr>
              <a:t>, структура та </a:t>
            </a:r>
            <a:r>
              <a:rPr lang="ru-RU" sz="2000" b="0" dirty="0" err="1">
                <a:effectLst/>
              </a:rPr>
              <a:t>завдання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служби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планування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сім’ї</a:t>
            </a:r>
            <a:r>
              <a:rPr lang="ru-RU" sz="2000" b="0" dirty="0">
                <a:effectLst/>
              </a:rPr>
              <a:t> в </a:t>
            </a:r>
            <a:r>
              <a:rPr lang="ru-RU" sz="2000" b="0" dirty="0" err="1">
                <a:effectLst/>
              </a:rPr>
              <a:t>Україні</a:t>
            </a:r>
            <a:r>
              <a:rPr lang="ru-RU" sz="2000" b="0" dirty="0">
                <a:effectLst/>
              </a:rPr>
              <a:t>.</a:t>
            </a:r>
            <a:endParaRPr lang="uk-UA" sz="2000" b="0" dirty="0">
              <a:effectLst/>
            </a:endParaRPr>
          </a:p>
          <a:p>
            <a:r>
              <a:rPr lang="uk-UA" sz="2000" b="0" dirty="0">
                <a:effectLst/>
              </a:rPr>
              <a:t>5. </a:t>
            </a:r>
            <a:r>
              <a:rPr lang="ru-RU" sz="2000" b="0" dirty="0" err="1">
                <a:effectLst/>
              </a:rPr>
              <a:t>Стрес</a:t>
            </a:r>
            <a:r>
              <a:rPr lang="ru-RU" sz="2000" b="0" dirty="0">
                <a:effectLst/>
              </a:rPr>
              <a:t>. </a:t>
            </a:r>
            <a:r>
              <a:rPr lang="ru-RU" sz="2000" b="0" dirty="0" err="1">
                <a:effectLst/>
              </a:rPr>
              <a:t>Визначення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стресостійкості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людини</a:t>
            </a:r>
            <a:r>
              <a:rPr lang="uk-UA" sz="2000" b="0" dirty="0">
                <a:effectLst/>
              </a:rPr>
              <a:t>. </a:t>
            </a:r>
            <a:r>
              <a:rPr lang="ru-RU" sz="2000" b="0" dirty="0">
                <a:effectLst/>
              </a:rPr>
              <a:t>Синдром </a:t>
            </a:r>
            <a:r>
              <a:rPr lang="ru-RU" sz="2000" b="0" dirty="0" err="1">
                <a:effectLst/>
              </a:rPr>
              <a:t>хронічної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втоми</a:t>
            </a:r>
            <a:r>
              <a:rPr lang="ru-RU" sz="2000" b="0" dirty="0">
                <a:effectLst/>
              </a:rPr>
              <a:t> як фактор негативного </a:t>
            </a:r>
            <a:r>
              <a:rPr lang="ru-RU" sz="2000" b="0" dirty="0" err="1">
                <a:effectLst/>
              </a:rPr>
              <a:t>впливу</a:t>
            </a:r>
            <a:r>
              <a:rPr lang="ru-RU" sz="2000" b="0" dirty="0">
                <a:effectLst/>
              </a:rPr>
              <a:t> на стан </a:t>
            </a:r>
            <a:r>
              <a:rPr lang="ru-RU" sz="2000" b="0" dirty="0" err="1">
                <a:effectLst/>
              </a:rPr>
              <a:t>здоров'я</a:t>
            </a:r>
            <a:r>
              <a:rPr lang="ru-RU" sz="2000" b="0" dirty="0">
                <a:effectLst/>
              </a:rPr>
              <a:t>, </a:t>
            </a:r>
            <a:r>
              <a:rPr lang="ru-RU" sz="2000" b="0" dirty="0" err="1">
                <a:effectLst/>
              </a:rPr>
              <a:t>ознаки</a:t>
            </a:r>
            <a:r>
              <a:rPr lang="ru-RU" sz="2000" b="0" dirty="0">
                <a:effectLst/>
              </a:rPr>
              <a:t> і </a:t>
            </a:r>
            <a:r>
              <a:rPr lang="ru-RU" sz="2000" b="0" dirty="0" err="1">
                <a:effectLst/>
              </a:rPr>
              <a:t>профілактика</a:t>
            </a:r>
            <a:r>
              <a:rPr lang="ru-RU" sz="2000" b="0" dirty="0">
                <a:effectLst/>
              </a:rPr>
              <a:t>.</a:t>
            </a:r>
            <a:endParaRPr lang="uk-UA" sz="2000" b="0" dirty="0">
              <a:effectLst/>
            </a:endParaRPr>
          </a:p>
          <a:p>
            <a:r>
              <a:rPr lang="uk-UA" sz="2000" b="0" dirty="0">
                <a:effectLst/>
              </a:rPr>
              <a:t>6</a:t>
            </a:r>
            <a:r>
              <a:rPr lang="ru-RU" sz="2000" b="0" dirty="0">
                <a:effectLst/>
              </a:rPr>
              <a:t>. </a:t>
            </a:r>
            <a:r>
              <a:rPr lang="ru-RU" sz="2000" b="0" dirty="0" err="1">
                <a:effectLst/>
              </a:rPr>
              <a:t>Валеологічні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аспекти</a:t>
            </a:r>
            <a:r>
              <a:rPr lang="ru-RU" sz="2000" b="0" dirty="0">
                <a:effectLst/>
              </a:rPr>
              <a:t> </a:t>
            </a:r>
            <a:r>
              <a:rPr lang="ru-RU" sz="2000" b="0" dirty="0" err="1">
                <a:effectLst/>
              </a:rPr>
              <a:t>адаптації</a:t>
            </a:r>
            <a:r>
              <a:rPr lang="ru-RU" sz="2000" b="0" dirty="0">
                <a:effectLst/>
              </a:rPr>
              <a:t>.</a:t>
            </a:r>
            <a:r>
              <a:rPr lang="uk-UA" sz="2000" b="0" dirty="0">
                <a:effectLst/>
              </a:rPr>
              <a:t> Біоритми. Визначення </a:t>
            </a:r>
            <a:r>
              <a:rPr lang="uk-UA" sz="2000" b="0" dirty="0" err="1">
                <a:effectLst/>
              </a:rPr>
              <a:t>біоритмологічних</a:t>
            </a:r>
            <a:r>
              <a:rPr lang="uk-UA" sz="2000" b="0" dirty="0">
                <a:effectLst/>
              </a:rPr>
              <a:t> типів. Старіння організму.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4924"/>
            <a:ext cx="4026024" cy="264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78" y="4257475"/>
            <a:ext cx="4197846" cy="19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378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rgbClr val="FF0000"/>
                </a:solidFill>
              </a:rPr>
              <a:t>Предмет «Основи валеології» включає наступні теми: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712968" cy="5343872"/>
          </a:xfrm>
        </p:spPr>
        <p:txBody>
          <a:bodyPr/>
          <a:lstStyle/>
          <a:p>
            <a:r>
              <a:rPr lang="uk-UA" sz="1800" b="0" dirty="0">
                <a:effectLst/>
              </a:rPr>
              <a:t>7. Харчування і здоров'я. </a:t>
            </a:r>
            <a:r>
              <a:rPr lang="ru-RU" sz="1800" b="0" dirty="0" err="1">
                <a:effectLst/>
              </a:rPr>
              <a:t>Піст</a:t>
            </a:r>
            <a:r>
              <a:rPr lang="ru-RU" sz="1800" b="0" dirty="0">
                <a:effectLst/>
              </a:rPr>
              <a:t> і </a:t>
            </a:r>
            <a:r>
              <a:rPr lang="ru-RU" sz="1800" b="0" dirty="0" err="1">
                <a:effectLst/>
              </a:rPr>
              <a:t>голодування</a:t>
            </a:r>
            <a:r>
              <a:rPr lang="ru-RU" sz="1800" b="0" dirty="0">
                <a:effectLst/>
              </a:rPr>
              <a:t> – як </a:t>
            </a:r>
            <a:r>
              <a:rPr lang="ru-RU" sz="1800" b="0" dirty="0" err="1">
                <a:effectLst/>
              </a:rPr>
              <a:t>фактори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оздоровлення</a:t>
            </a:r>
            <a:r>
              <a:rPr lang="ru-RU" sz="1800" b="0" dirty="0">
                <a:effectLst/>
              </a:rPr>
              <a:t>.</a:t>
            </a:r>
            <a:endParaRPr lang="uk-UA" sz="1800" b="0" dirty="0">
              <a:effectLst/>
            </a:endParaRPr>
          </a:p>
          <a:p>
            <a:r>
              <a:rPr lang="uk-UA" sz="1800" b="0" dirty="0">
                <a:effectLst/>
              </a:rPr>
              <a:t>8</a:t>
            </a:r>
            <a:r>
              <a:rPr lang="ru-RU" sz="1800" b="0" dirty="0">
                <a:effectLst/>
              </a:rPr>
              <a:t>. Вода: </a:t>
            </a:r>
            <a:r>
              <a:rPr lang="ru-RU" sz="1800" b="0" dirty="0" err="1">
                <a:effectLst/>
              </a:rPr>
              <a:t>джерельна</a:t>
            </a:r>
            <a:r>
              <a:rPr lang="ru-RU" sz="1800" b="0" dirty="0">
                <a:effectLst/>
              </a:rPr>
              <a:t>, </a:t>
            </a:r>
            <a:r>
              <a:rPr lang="ru-RU" sz="1800" b="0" dirty="0" err="1">
                <a:effectLst/>
              </a:rPr>
              <a:t>лікувальна</a:t>
            </a:r>
            <a:r>
              <a:rPr lang="ru-RU" sz="1800" b="0" dirty="0">
                <a:effectLst/>
              </a:rPr>
              <a:t>, </a:t>
            </a:r>
            <a:r>
              <a:rPr lang="ru-RU" sz="1800" b="0" dirty="0" err="1">
                <a:effectLst/>
              </a:rPr>
              <a:t>мінеральна</a:t>
            </a:r>
            <a:r>
              <a:rPr lang="uk-UA" sz="1800" b="0" dirty="0">
                <a:effectLst/>
              </a:rPr>
              <a:t>. </a:t>
            </a:r>
            <a:r>
              <a:rPr lang="ru-RU" sz="1800" b="0" dirty="0" err="1">
                <a:effectLst/>
              </a:rPr>
              <a:t>Літотерапія</a:t>
            </a:r>
            <a:r>
              <a:rPr lang="ru-RU" sz="1800" b="0" dirty="0">
                <a:effectLst/>
              </a:rPr>
              <a:t> та </a:t>
            </a:r>
            <a:r>
              <a:rPr lang="ru-RU" sz="1800" b="0" dirty="0" err="1">
                <a:effectLst/>
              </a:rPr>
              <a:t>її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значення</a:t>
            </a:r>
            <a:r>
              <a:rPr lang="ru-RU" sz="1800" b="0" dirty="0">
                <a:effectLst/>
              </a:rPr>
              <a:t> для </a:t>
            </a:r>
            <a:r>
              <a:rPr lang="ru-RU" sz="1800" b="0" dirty="0" err="1">
                <a:effectLst/>
              </a:rPr>
              <a:t>здоров’я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людини</a:t>
            </a:r>
            <a:r>
              <a:rPr lang="ru-RU" sz="1800" b="0" dirty="0">
                <a:effectLst/>
              </a:rPr>
              <a:t>.</a:t>
            </a:r>
            <a:endParaRPr lang="uk-UA" sz="1800" b="0" dirty="0">
              <a:effectLst/>
            </a:endParaRPr>
          </a:p>
          <a:p>
            <a:r>
              <a:rPr lang="uk-UA" sz="1800" b="0" dirty="0">
                <a:effectLst/>
              </a:rPr>
              <a:t>9</a:t>
            </a:r>
            <a:r>
              <a:rPr lang="ru-RU" sz="1800" b="0" dirty="0">
                <a:effectLst/>
              </a:rPr>
              <a:t>. </a:t>
            </a:r>
            <a:r>
              <a:rPr lang="ru-RU" sz="1800" b="0" dirty="0" err="1">
                <a:effectLst/>
              </a:rPr>
              <a:t>Отруєння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хімічними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речовинами</a:t>
            </a:r>
            <a:r>
              <a:rPr lang="ru-RU" sz="1800" b="0" dirty="0">
                <a:effectLst/>
              </a:rPr>
              <a:t>. </a:t>
            </a:r>
            <a:r>
              <a:rPr lang="ru-RU" sz="1800" b="0" dirty="0" err="1">
                <a:effectLst/>
              </a:rPr>
              <a:t>Харчові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отруєння</a:t>
            </a:r>
            <a:r>
              <a:rPr lang="ru-RU" sz="1800" b="0" dirty="0">
                <a:effectLst/>
              </a:rPr>
              <a:t>. </a:t>
            </a:r>
            <a:endParaRPr lang="uk-UA" sz="1800" b="0" dirty="0">
              <a:effectLst/>
            </a:endParaRPr>
          </a:p>
          <a:p>
            <a:r>
              <a:rPr lang="uk-UA" sz="1800" b="0" dirty="0">
                <a:effectLst/>
              </a:rPr>
              <a:t>10. </a:t>
            </a:r>
            <a:r>
              <a:rPr lang="ru-RU" sz="1800" b="0" dirty="0" err="1">
                <a:effectLst/>
              </a:rPr>
              <a:t>Шкідливі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звички</a:t>
            </a:r>
            <a:r>
              <a:rPr lang="ru-RU" sz="1800" b="0" dirty="0">
                <a:effectLst/>
              </a:rPr>
              <a:t> та </a:t>
            </a:r>
            <a:r>
              <a:rPr lang="ru-RU" sz="1800" b="0" dirty="0" err="1">
                <a:effectLst/>
              </a:rPr>
              <a:t>здоров’я</a:t>
            </a:r>
            <a:r>
              <a:rPr lang="ru-RU" sz="1800" b="0" dirty="0">
                <a:effectLst/>
              </a:rPr>
              <a:t>. </a:t>
            </a:r>
            <a:r>
              <a:rPr lang="ru-RU" sz="1800" b="0" dirty="0" err="1">
                <a:effectLst/>
              </a:rPr>
              <a:t>Алкоголізм</a:t>
            </a:r>
            <a:r>
              <a:rPr lang="ru-RU" sz="1800" b="0" dirty="0">
                <a:effectLst/>
              </a:rPr>
              <a:t>, </a:t>
            </a:r>
            <a:r>
              <a:rPr lang="ru-RU" sz="1800" b="0" dirty="0" err="1">
                <a:effectLst/>
              </a:rPr>
              <a:t>наркоманія</a:t>
            </a:r>
            <a:r>
              <a:rPr lang="ru-RU" sz="1800" b="0" dirty="0">
                <a:effectLst/>
              </a:rPr>
              <a:t>, </a:t>
            </a:r>
            <a:r>
              <a:rPr lang="ru-RU" sz="1800" b="0" dirty="0" err="1">
                <a:effectLst/>
              </a:rPr>
              <a:t>токсикоманія</a:t>
            </a:r>
            <a:r>
              <a:rPr lang="uk-UA" sz="1800" b="0" dirty="0">
                <a:effectLst/>
              </a:rPr>
              <a:t>.</a:t>
            </a:r>
          </a:p>
          <a:p>
            <a:r>
              <a:rPr lang="ru-RU" sz="1800" b="0" dirty="0" err="1">
                <a:effectLst/>
              </a:rPr>
              <a:t>Методи</a:t>
            </a:r>
            <a:r>
              <a:rPr lang="ru-RU" sz="1800" b="0" dirty="0">
                <a:effectLst/>
              </a:rPr>
              <a:t> та </a:t>
            </a:r>
            <a:r>
              <a:rPr lang="ru-RU" sz="1800" b="0" dirty="0" err="1">
                <a:effectLst/>
              </a:rPr>
              <a:t>технології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профілактики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шкідливих</a:t>
            </a:r>
            <a:r>
              <a:rPr lang="ru-RU" sz="1800" b="0" dirty="0">
                <a:effectLst/>
              </a:rPr>
              <a:t> </a:t>
            </a:r>
            <a:r>
              <a:rPr lang="ru-RU" sz="1800" b="0" dirty="0" err="1">
                <a:effectLst/>
              </a:rPr>
              <a:t>звичок</a:t>
            </a:r>
            <a:r>
              <a:rPr lang="ru-RU" sz="1800" b="0" dirty="0">
                <a:effectLst/>
              </a:rPr>
              <a:t>.</a:t>
            </a:r>
            <a:endParaRPr lang="uk-UA" sz="1800" b="0" dirty="0">
              <a:effectLst/>
            </a:endParaRPr>
          </a:p>
          <a:p>
            <a:r>
              <a:rPr lang="uk-UA" sz="1800" b="0" dirty="0">
                <a:effectLst/>
              </a:rPr>
              <a:t>11. Венеричні хвороби, види, основні принципи лікування та профілактики.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26203"/>
            <a:ext cx="3963503" cy="263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29175"/>
            <a:ext cx="3850006" cy="2492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4293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158513" y="65277"/>
            <a:ext cx="7886700" cy="67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buSzPct val="100000"/>
            </a:pPr>
            <a:r>
              <a:rPr lang="uk-UA" altLang="uk-UA" sz="3200" b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Зв’язок валеології з іншими науками:</a:t>
            </a:r>
          </a:p>
        </p:txBody>
      </p:sp>
      <p:sp>
        <p:nvSpPr>
          <p:cNvPr id="8195" name="Oval 2"/>
          <p:cNvSpPr>
            <a:spLocks noChangeArrowheads="1"/>
          </p:cNvSpPr>
          <p:nvPr/>
        </p:nvSpPr>
        <p:spPr bwMode="auto">
          <a:xfrm>
            <a:off x="2932113" y="2640786"/>
            <a:ext cx="3198812" cy="1868440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3000" b="1" dirty="0">
                <a:solidFill>
                  <a:srgbClr val="FFFF00"/>
                </a:solidFill>
                <a:latin typeface="Calibri" pitchFamily="32" charset="0"/>
              </a:rPr>
              <a:t>Валеологія</a:t>
            </a:r>
          </a:p>
        </p:txBody>
      </p:sp>
      <p:sp>
        <p:nvSpPr>
          <p:cNvPr id="8196" name="Oval 3"/>
          <p:cNvSpPr>
            <a:spLocks noChangeArrowheads="1"/>
          </p:cNvSpPr>
          <p:nvPr/>
        </p:nvSpPr>
        <p:spPr bwMode="auto">
          <a:xfrm>
            <a:off x="387350" y="2795255"/>
            <a:ext cx="2246313" cy="1324624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000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Психологія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7" name="Oval 4"/>
          <p:cNvSpPr>
            <a:spLocks noChangeArrowheads="1"/>
          </p:cNvSpPr>
          <p:nvPr/>
        </p:nvSpPr>
        <p:spPr bwMode="auto">
          <a:xfrm>
            <a:off x="1511300" y="1132068"/>
            <a:ext cx="2493963" cy="1151111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Біологія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8" name="Oval 5"/>
          <p:cNvSpPr>
            <a:spLocks noChangeArrowheads="1"/>
          </p:cNvSpPr>
          <p:nvPr/>
        </p:nvSpPr>
        <p:spPr bwMode="auto">
          <a:xfrm>
            <a:off x="6310314" y="2092738"/>
            <a:ext cx="2605087" cy="1371177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Фізіологія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9" name="Oval 6"/>
          <p:cNvSpPr>
            <a:spLocks noChangeArrowheads="1"/>
          </p:cNvSpPr>
          <p:nvPr/>
        </p:nvSpPr>
        <p:spPr bwMode="auto">
          <a:xfrm>
            <a:off x="4367214" y="1077052"/>
            <a:ext cx="2446337" cy="1297116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Генетика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0" name="Oval 7"/>
          <p:cNvSpPr>
            <a:spLocks noChangeArrowheads="1"/>
          </p:cNvSpPr>
          <p:nvPr/>
        </p:nvSpPr>
        <p:spPr bwMode="auto">
          <a:xfrm>
            <a:off x="187326" y="4589634"/>
            <a:ext cx="2581275" cy="1311928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400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Екологія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1" name="Oval 8"/>
          <p:cNvSpPr>
            <a:spLocks noChangeArrowheads="1"/>
          </p:cNvSpPr>
          <p:nvPr/>
        </p:nvSpPr>
        <p:spPr bwMode="auto">
          <a:xfrm>
            <a:off x="2757489" y="5334470"/>
            <a:ext cx="2236787" cy="1208243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b="1" dirty="0">
                <a:solidFill>
                  <a:schemeClr val="bg1"/>
                </a:solidFill>
              </a:rPr>
              <a:t>Різні галузі медицини 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2" name="Oval 9"/>
          <p:cNvSpPr>
            <a:spLocks noChangeArrowheads="1"/>
          </p:cNvSpPr>
          <p:nvPr/>
        </p:nvSpPr>
        <p:spPr bwMode="auto">
          <a:xfrm>
            <a:off x="6538913" y="3940018"/>
            <a:ext cx="2493962" cy="1299232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b="1" dirty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Медична та біологічна кібернетика</a:t>
            </a:r>
          </a:p>
        </p:txBody>
      </p:sp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1146175" y="5245598"/>
            <a:ext cx="7886700" cy="20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uk-UA"/>
          </a:p>
        </p:txBody>
      </p:sp>
      <p:sp>
        <p:nvSpPr>
          <p:cNvPr id="8204" name="Oval 11"/>
          <p:cNvSpPr>
            <a:spLocks noChangeArrowheads="1"/>
          </p:cNvSpPr>
          <p:nvPr/>
        </p:nvSpPr>
        <p:spPr bwMode="auto">
          <a:xfrm>
            <a:off x="5310189" y="5408530"/>
            <a:ext cx="2822575" cy="1060123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sz="1600" b="1" dirty="0">
                <a:solidFill>
                  <a:schemeClr val="bg1"/>
                </a:solidFill>
              </a:rPr>
              <a:t>Фізичне виховання і фізична культура </a:t>
            </a:r>
            <a:endParaRPr lang="uk-UA" altLang="uk-UA" sz="1600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84910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uk-UA" dirty="0">
                <a:solidFill>
                  <a:srgbClr val="FF0000"/>
                </a:solidFill>
              </a:rPr>
              <a:t>Форми та методи навчання:</a:t>
            </a:r>
          </a:p>
        </p:txBody>
      </p:sp>
      <p:sp>
        <p:nvSpPr>
          <p:cNvPr id="61443" name="AutoShape 3"/>
          <p:cNvSpPr>
            <a:spLocks noChangeArrowheads="1"/>
          </p:cNvSpPr>
          <p:nvPr/>
        </p:nvSpPr>
        <p:spPr bwMode="gray">
          <a:xfrm rot="16200000">
            <a:off x="732631" y="1751807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gray">
          <a:xfrm rot="16200000">
            <a:off x="4442620" y="-1483519"/>
            <a:ext cx="582612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7568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gray">
          <a:xfrm>
            <a:off x="631825" y="1898650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ko-KR" altLang="en-US" b="1" dirty="0">
                <a:solidFill>
                  <a:schemeClr val="tx1"/>
                </a:solidFill>
                <a:ea typeface="굴림" pitchFamily="50" charset="-127"/>
              </a:rPr>
              <a:t> </a:t>
            </a:r>
            <a:r>
              <a:rPr kumimoji="1" lang="en-US" altLang="ko-KR" b="1" dirty="0">
                <a:solidFill>
                  <a:schemeClr val="tx1"/>
                </a:solidFill>
                <a:ea typeface="굴림" pitchFamily="50" charset="-127"/>
              </a:rPr>
              <a:t>1 </a:t>
            </a:r>
            <a:r>
              <a:rPr kumimoji="1" lang="uk-UA" altLang="ko-KR" b="1" dirty="0">
                <a:solidFill>
                  <a:schemeClr val="tx1"/>
                </a:solidFill>
                <a:ea typeface="굴림" pitchFamily="50" charset="-127"/>
              </a:rPr>
              <a:t>      </a:t>
            </a:r>
            <a:r>
              <a:rPr lang="uk-UA" altLang="uk-UA" sz="2400" b="1" dirty="0">
                <a:solidFill>
                  <a:schemeClr val="bg1"/>
                </a:solidFill>
              </a:rPr>
              <a:t>Лекції</a:t>
            </a:r>
            <a:endParaRPr kumimoji="1" lang="en-US" altLang="ko-KR" sz="2400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gray">
          <a:xfrm rot="16200000">
            <a:off x="732631" y="2769394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gray">
          <a:xfrm rot="16200000">
            <a:off x="4442619" y="-465931"/>
            <a:ext cx="582613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7568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gray">
          <a:xfrm>
            <a:off x="631825" y="2917825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uk-UA" altLang="ko-KR" b="1" dirty="0">
                <a:solidFill>
                  <a:schemeClr val="bg1"/>
                </a:solidFill>
                <a:ea typeface="굴림" pitchFamily="50" charset="-127"/>
              </a:rPr>
              <a:t> 2  </a:t>
            </a:r>
            <a:r>
              <a:rPr kumimoji="1" lang="uk-UA" altLang="ko-KR" b="1" dirty="0">
                <a:solidFill>
                  <a:schemeClr val="tx1"/>
                </a:solidFill>
                <a:ea typeface="굴림" pitchFamily="50" charset="-127"/>
              </a:rPr>
              <a:t>     </a:t>
            </a:r>
            <a:r>
              <a:rPr lang="uk-UA" altLang="uk-UA" sz="2400" b="1" dirty="0">
                <a:solidFill>
                  <a:schemeClr val="bg1"/>
                </a:solidFill>
              </a:rPr>
              <a:t>Практичні заняття</a:t>
            </a:r>
            <a:endParaRPr kumimoji="1" lang="en-US" altLang="ko-KR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gray">
          <a:xfrm rot="16200000">
            <a:off x="732631" y="3790157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gray">
          <a:xfrm rot="16200000">
            <a:off x="4442620" y="554831"/>
            <a:ext cx="582612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7568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1" name="Text Box 11"/>
          <p:cNvSpPr txBox="1">
            <a:spLocks noChangeArrowheads="1"/>
          </p:cNvSpPr>
          <p:nvPr/>
        </p:nvSpPr>
        <p:spPr bwMode="gray">
          <a:xfrm>
            <a:off x="631825" y="3938588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ko-KR" altLang="en-US" b="1" dirty="0">
                <a:solidFill>
                  <a:schemeClr val="tx1"/>
                </a:solidFill>
                <a:ea typeface="굴림" pitchFamily="50" charset="-127"/>
              </a:rPr>
              <a:t> </a:t>
            </a:r>
            <a:r>
              <a:rPr kumimoji="1" lang="en-US" altLang="ko-KR" b="1" dirty="0">
                <a:solidFill>
                  <a:schemeClr val="tx1"/>
                </a:solidFill>
                <a:ea typeface="굴림" pitchFamily="50" charset="-127"/>
              </a:rPr>
              <a:t>3 </a:t>
            </a:r>
            <a:r>
              <a:rPr kumimoji="1" lang="uk-UA" altLang="ko-KR" b="1" dirty="0">
                <a:solidFill>
                  <a:schemeClr val="tx1"/>
                </a:solidFill>
                <a:ea typeface="굴림" pitchFamily="50" charset="-127"/>
              </a:rPr>
              <a:t>     </a:t>
            </a:r>
            <a:r>
              <a:rPr lang="uk-UA" altLang="uk-UA" sz="2400" b="1" dirty="0">
                <a:solidFill>
                  <a:schemeClr val="bg1"/>
                </a:solidFill>
              </a:rPr>
              <a:t>Самостійна робота студента</a:t>
            </a:r>
            <a:endParaRPr kumimoji="1" lang="en-US" altLang="ko-KR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gray">
          <a:xfrm rot="16200000">
            <a:off x="732631" y="4810919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gray">
          <a:xfrm rot="16200000">
            <a:off x="4388954" y="1521928"/>
            <a:ext cx="582613" cy="727330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7568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gray">
          <a:xfrm>
            <a:off x="555150" y="4840976"/>
            <a:ext cx="7838438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defRPr/>
            </a:pPr>
            <a:r>
              <a:rPr kumimoji="1" lang="uk-UA" altLang="ko-KR" b="1" dirty="0">
                <a:solidFill>
                  <a:schemeClr val="tx1"/>
                </a:solidFill>
                <a:ea typeface="굴림" pitchFamily="50" charset="-127"/>
              </a:rPr>
              <a:t>  4  </a:t>
            </a:r>
            <a:r>
              <a:rPr lang="uk-UA" altLang="uk-UA" b="1" dirty="0">
                <a:solidFill>
                  <a:schemeClr val="bg1"/>
                </a:solidFill>
              </a:rPr>
              <a:t>Індивідуальна робота студента ( студентський 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AutoNum type="arabicPeriod"/>
              <a:defRPr/>
            </a:pPr>
            <a:r>
              <a:rPr lang="uk-UA" altLang="uk-UA" b="1" dirty="0">
                <a:solidFill>
                  <a:schemeClr val="bg1"/>
                </a:solidFill>
              </a:rPr>
              <a:t>     науковий гурток)</a:t>
            </a:r>
          </a:p>
        </p:txBody>
      </p:sp>
    </p:spTree>
    <p:extLst>
      <p:ext uri="{BB962C8B-B14F-4D97-AF65-F5344CB8AC3E}">
        <p14:creationId xmlns:p14="http://schemas.microsoft.com/office/powerpoint/2010/main" val="2046111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Матеріально-технічна база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24744"/>
            <a:ext cx="65916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uk-UA" sz="1600" dirty="0"/>
              <a:t>Заняття будуть проводитися на базі спортивно-навчального корпусу.</a:t>
            </a:r>
          </a:p>
          <a:p>
            <a:pPr marL="0" indent="0">
              <a:buNone/>
            </a:pPr>
            <a:r>
              <a:rPr lang="uk-UA" sz="1600" dirty="0"/>
              <a:t>Спортивно-навчальний корпус – один з найскладніших об'єктів університету. Його потужна спортивна база повністю відповідає головному завданню цього підрозділу: проведення планових занять з фізичного виховання 1 та 2 курсів, підвищення спортивної майстерності студентів, проведення навчально-тренувальних занять зі студентами 1- 6 курсів та інтернів, масових спортивних та оздоровчих заходів.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501" y="3864612"/>
            <a:ext cx="4666246" cy="262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67238"/>
            <a:ext cx="2952328" cy="2719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158" y="1340768"/>
            <a:ext cx="17192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0980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8075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2346681"/>
      </p:ext>
    </p:extLst>
  </p:cSld>
  <p:clrMapOvr>
    <a:masterClrMapping/>
  </p:clrMapOvr>
</p:sld>
</file>

<file path=ppt/theme/theme1.xml><?xml version="1.0" encoding="utf-8"?>
<a:theme xmlns:a="http://schemas.openxmlformats.org/drawingml/2006/main" name="sinbin">
  <a:themeElements>
    <a:clrScheme name="sinbin 1">
      <a:dk1>
        <a:srgbClr val="FFFFFF"/>
      </a:dk1>
      <a:lt1>
        <a:srgbClr val="FFFFFF"/>
      </a:lt1>
      <a:dk2>
        <a:srgbClr val="000000"/>
      </a:dk2>
      <a:lt2>
        <a:srgbClr val="000000"/>
      </a:lt2>
      <a:accent1>
        <a:srgbClr val="69C2FF"/>
      </a:accent1>
      <a:accent2>
        <a:srgbClr val="FFADAD"/>
      </a:accent2>
      <a:accent3>
        <a:srgbClr val="FFFFFF"/>
      </a:accent3>
      <a:accent4>
        <a:srgbClr val="DADADA"/>
      </a:accent4>
      <a:accent5>
        <a:srgbClr val="B9DDFF"/>
      </a:accent5>
      <a:accent6>
        <a:srgbClr val="E79C9C"/>
      </a:accent6>
      <a:hlink>
        <a:srgbClr val="69C2FF"/>
      </a:hlink>
      <a:folHlink>
        <a:srgbClr val="969696"/>
      </a:folHlink>
    </a:clrScheme>
    <a:fontScheme name="sinbin">
      <a:majorFont>
        <a:latin typeface="Verdana"/>
        <a:ea typeface="HY견고딕"/>
        <a:cs typeface=""/>
      </a:majorFont>
      <a:minorFont>
        <a:latin typeface="Verdana"/>
        <a:ea typeface="HY견고딕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  <a:ea typeface="HY견고딕" pitchFamily="18" charset="-127"/>
          </a:defRPr>
        </a:defPPr>
      </a:lstStyle>
    </a:lnDef>
  </a:objectDefaults>
  <a:extraClrSchemeLst>
    <a:extraClrScheme>
      <a:clrScheme name="sinbin 1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69C2FF"/>
        </a:accent1>
        <a:accent2>
          <a:srgbClr val="FFADAD"/>
        </a:accent2>
        <a:accent3>
          <a:srgbClr val="FFFFFF"/>
        </a:accent3>
        <a:accent4>
          <a:srgbClr val="DADADA"/>
        </a:accent4>
        <a:accent5>
          <a:srgbClr val="B9DDFF"/>
        </a:accent5>
        <a:accent6>
          <a:srgbClr val="E79C9C"/>
        </a:accent6>
        <a:hlink>
          <a:srgbClr val="69C2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bin 2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DADADA"/>
        </a:accent4>
        <a:accent5>
          <a:srgbClr val="CAE2AA"/>
        </a:accent5>
        <a:accent6>
          <a:srgbClr val="E7B900"/>
        </a:accent6>
        <a:hlink>
          <a:srgbClr val="99CC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bin 3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00CCFF"/>
        </a:accent1>
        <a:accent2>
          <a:srgbClr val="FF9900"/>
        </a:accent2>
        <a:accent3>
          <a:srgbClr val="FFFFFF"/>
        </a:accent3>
        <a:accent4>
          <a:srgbClr val="DADADA"/>
        </a:accent4>
        <a:accent5>
          <a:srgbClr val="AAE2FF"/>
        </a:accent5>
        <a:accent6>
          <a:srgbClr val="E78A00"/>
        </a:accent6>
        <a:hlink>
          <a:srgbClr val="00CC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2298</TotalTime>
  <Words>776</Words>
  <Application>Microsoft Office PowerPoint</Application>
  <PresentationFormat>Екран (4:3)</PresentationFormat>
  <Paragraphs>87</Paragraphs>
  <Slides>13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22" baseType="lpstr">
      <vt:lpstr>굴림</vt:lpstr>
      <vt:lpstr>Calibri</vt:lpstr>
      <vt:lpstr>Helvetica</vt:lpstr>
      <vt:lpstr>HY견고딕</vt:lpstr>
      <vt:lpstr>Lucida Sans Unicode</vt:lpstr>
      <vt:lpstr>Times New Roman</vt:lpstr>
      <vt:lpstr>Verdana</vt:lpstr>
      <vt:lpstr>Wingdings</vt:lpstr>
      <vt:lpstr>sinbin</vt:lpstr>
      <vt:lpstr>Вінницький національний медичний університет ім. М.І. Пирогова Кафедра спортивної медицини, фізичного виховання та реабілітації</vt:lpstr>
      <vt:lpstr>Актуальність</vt:lpstr>
      <vt:lpstr>Мета вивчення предмету:</vt:lpstr>
      <vt:lpstr>Задачі валеології:</vt:lpstr>
      <vt:lpstr>Результати навчання:</vt:lpstr>
      <vt:lpstr>Результати навчання:</vt:lpstr>
      <vt:lpstr>Предмет «Основи валеології» включає наступні теми:</vt:lpstr>
      <vt:lpstr>Предмет «Основи валеології» включає наступні теми:</vt:lpstr>
      <vt:lpstr>Предмет «Основи валеології» включає наступні теми:</vt:lpstr>
      <vt:lpstr>Презентація PowerPoint</vt:lpstr>
      <vt:lpstr>Форми та методи навчання:</vt:lpstr>
      <vt:lpstr>Матеріально-технічна база</vt:lpstr>
      <vt:lpstr>Презентація PowerPoint</vt:lpstr>
    </vt:vector>
  </TitlesOfParts>
  <Company>Guilddesign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040TGp_time_mono</dc:title>
  <dc:creator>ThemeGallery</dc:creator>
  <cp:lastModifiedBy>Сарафинюк Лариса Анатоліївна</cp:lastModifiedBy>
  <cp:revision>67</cp:revision>
  <dcterms:created xsi:type="dcterms:W3CDTF">2003-08-21T08:11:19Z</dcterms:created>
  <dcterms:modified xsi:type="dcterms:W3CDTF">2023-11-15T12:38:37Z</dcterms:modified>
</cp:coreProperties>
</file>