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9" r:id="rId1"/>
  </p:sldMasterIdLst>
  <p:sldIdLst>
    <p:sldId id="256" r:id="rId2"/>
    <p:sldId id="257" r:id="rId3"/>
    <p:sldId id="258" r:id="rId4"/>
    <p:sldId id="259" r:id="rId5"/>
    <p:sldId id="260" r:id="rId6"/>
    <p:sldId id="282" r:id="rId7"/>
    <p:sldId id="283" r:id="rId8"/>
    <p:sldId id="261" r:id="rId9"/>
    <p:sldId id="279" r:id="rId10"/>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97" autoAdjust="0"/>
    <p:restoredTop sz="94660"/>
  </p:normalViewPr>
  <p:slideViewPr>
    <p:cSldViewPr snapToGrid="0">
      <p:cViewPr varScale="1">
        <p:scale>
          <a:sx n="115" d="100"/>
          <a:sy n="115" d="100"/>
        </p:scale>
        <p:origin x="33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7"/>
          <p:cNvGrpSpPr>
            <a:grpSpLocks/>
          </p:cNvGrpSpPr>
          <p:nvPr/>
        </p:nvGrpSpPr>
        <p:grpSpPr bwMode="auto">
          <a:xfrm>
            <a:off x="0" y="-7938"/>
            <a:ext cx="12192000" cy="6865938"/>
            <a:chOff x="0" y="-8467"/>
            <a:chExt cx="12192000" cy="6866467"/>
          </a:xfrm>
        </p:grpSpPr>
        <p:cxnSp>
          <p:nvCxnSpPr>
            <p:cNvPr id="5" name="Straight Connector 31"/>
            <p:cNvCxnSpPr/>
            <p:nvPr/>
          </p:nvCxnSpPr>
          <p:spPr>
            <a:xfrm>
              <a:off x="9371013" y="-528"/>
              <a:ext cx="1219200" cy="6858528"/>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4738" y="3681168"/>
              <a:ext cx="4764087" cy="3176832"/>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fld id="{A9E8F41E-1739-409C-B555-E1269B987CBB}" type="datetimeFigureOut">
              <a:rPr lang="en-US"/>
              <a:pPr>
                <a:defRPr/>
              </a:pPr>
              <a:t>6/12/2025</a:t>
            </a:fld>
            <a:endParaRPr lang="en-US"/>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0C2EC1C0-B200-45EB-9B86-8AB2323D843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0E58D7F0-043E-4089-BA8E-4AEEBCCE892C}"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5721194-72EA-4399-B2DC-35E9BC67D59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87F5B4B0-8220-464B-9CB3-EA019F8988EF}"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6149E6-4C44-44C1-BEE1-C343EB58E7F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C5793394-5CA7-452E-8510-28B1230231DD}" type="datetimeFigureOut">
              <a:rPr lang="en-US"/>
              <a:pPr>
                <a:defRPr/>
              </a:pPr>
              <a:t>6/12/2025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16D5FC7-6EB9-4356-9958-A5B76E5764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EB9FF82B-71E2-4843-BEDF-A10371976DB1}" type="datetimeFigureOut">
              <a:rPr lang="en-US"/>
              <a:pPr>
                <a:defRPr/>
              </a:pPr>
              <a:t>6/12/2025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666A584-DC96-4C03-AFB5-042689DAB9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B20E543F-B6E0-4C0B-A52F-DADBD671C764}" type="datetimeFigureOut">
              <a:rPr lang="en-US"/>
              <a:pPr>
                <a:defRPr/>
              </a:pPr>
              <a:t>6/12/2025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CFEC3AB-A7D3-4AC2-91AE-BED88A70C8C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3CAA582-BC12-4BE3-82D3-01144851EC23}" type="datetimeFigureOut">
              <a:rPr lang="en-US"/>
              <a:pPr>
                <a:defRPr/>
              </a:pPr>
              <a:t>6/12/2025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32CC09D-4A1B-4674-866E-E6631446B2E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2509311E-F7D3-469B-8494-8C728D47D650}" type="datetimeFigureOut">
              <a:rPr lang="en-US"/>
              <a:pPr>
                <a:defRPr/>
              </a:pPr>
              <a:t>6/12/2025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72DFF59-4F41-4F69-A373-C23622EB443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12E248ED-3957-4594-AA11-498B43F0DB1D}" type="datetimeFigureOut">
              <a:rPr lang="en-US"/>
              <a:pPr>
                <a:defRPr/>
              </a:pPr>
              <a:t>6/12/2025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E1696E-082F-47F1-9D11-4C0639AA332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36FF3780-C27F-40A0-AD57-A066973761E9}"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2B057CF-7CD1-4B9F-80D5-A75D263942D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19"/>
          <p:cNvSpPr txBox="1"/>
          <p:nvPr/>
        </p:nvSpPr>
        <p:spPr>
          <a:xfrm>
            <a:off x="541338" y="790575"/>
            <a:ext cx="609600" cy="584200"/>
          </a:xfrm>
          <a:prstGeom prst="rect">
            <a:avLst/>
          </a:prstGeom>
        </p:spPr>
        <p:txBody>
          <a:bodyPr anchor="ctr"/>
          <a:lstStyle/>
          <a:p>
            <a:pPr>
              <a:defRPr/>
            </a:pPr>
            <a:r>
              <a:rPr lang="en-US" sz="8000" dirty="0">
                <a:ln w="3175" cmpd="sng">
                  <a:noFill/>
                </a:ln>
                <a:solidFill>
                  <a:schemeClr val="accent1"/>
                </a:solidFill>
                <a:latin typeface="Arial"/>
              </a:rPr>
              <a:t>“</a:t>
            </a:r>
          </a:p>
        </p:txBody>
      </p:sp>
      <p:sp>
        <p:nvSpPr>
          <p:cNvPr id="6" name="TextBox 21"/>
          <p:cNvSpPr txBox="1"/>
          <p:nvPr/>
        </p:nvSpPr>
        <p:spPr>
          <a:xfrm>
            <a:off x="8893175" y="2886075"/>
            <a:ext cx="609600" cy="585788"/>
          </a:xfrm>
          <a:prstGeom prst="rect">
            <a:avLst/>
          </a:prstGeom>
        </p:spPr>
        <p:txBody>
          <a:bodyPr anchor="ctr"/>
          <a:lstStyle/>
          <a:p>
            <a:pPr>
              <a:defRPr/>
            </a:pPr>
            <a:r>
              <a:rPr lang="en-US" sz="8000" dirty="0">
                <a:ln w="3175" cmpd="sng">
                  <a:noFill/>
                </a:ln>
                <a:solidFill>
                  <a:schemeClr val="accent1"/>
                </a:solidFill>
                <a:latin typeface="Arial"/>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fld id="{CEDE3C3E-F97E-4949-B254-E9D0B747A0AE}" type="datetimeFigureOut">
              <a:rPr lang="en-US"/>
              <a:pPr>
                <a:defRPr/>
              </a:pPr>
              <a:t>6/12/2025</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8A17F49D-0D70-4456-BC15-E90669EEC53F}"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A314132E-399E-4DC3-A416-A41BAC033D1E}"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B66EE7-FEE3-43D6-A832-8E8B866A8C82}"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23"/>
          <p:cNvSpPr txBox="1"/>
          <p:nvPr/>
        </p:nvSpPr>
        <p:spPr>
          <a:xfrm>
            <a:off x="541338" y="790575"/>
            <a:ext cx="609600" cy="584200"/>
          </a:xfrm>
          <a:prstGeom prst="rect">
            <a:avLst/>
          </a:prstGeom>
        </p:spPr>
        <p:txBody>
          <a:bodyPr anchor="ctr"/>
          <a:lstStyle/>
          <a:p>
            <a:pPr>
              <a:defRPr/>
            </a:pPr>
            <a:r>
              <a:rPr lang="en-US" sz="8000" dirty="0">
                <a:ln w="3175" cmpd="sng">
                  <a:noFill/>
                </a:ln>
                <a:solidFill>
                  <a:schemeClr val="accent1"/>
                </a:solidFill>
                <a:latin typeface="Arial"/>
              </a:rPr>
              <a:t>“</a:t>
            </a:r>
          </a:p>
        </p:txBody>
      </p:sp>
      <p:sp>
        <p:nvSpPr>
          <p:cNvPr id="6" name="TextBox 24"/>
          <p:cNvSpPr txBox="1"/>
          <p:nvPr/>
        </p:nvSpPr>
        <p:spPr>
          <a:xfrm>
            <a:off x="8893175" y="2886075"/>
            <a:ext cx="609600" cy="585788"/>
          </a:xfrm>
          <a:prstGeom prst="rect">
            <a:avLst/>
          </a:prstGeom>
        </p:spPr>
        <p:txBody>
          <a:bodyPr anchor="ctr"/>
          <a:lstStyle/>
          <a:p>
            <a:pPr>
              <a:defRPr/>
            </a:pPr>
            <a:r>
              <a:rPr lang="en-US" sz="8000" dirty="0">
                <a:ln w="3175" cmpd="sng">
                  <a:noFill/>
                </a:ln>
                <a:solidFill>
                  <a:schemeClr val="accent1"/>
                </a:solidFill>
                <a:latin typeface="Arial"/>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fld id="{A4CB8373-E621-4125-8CFF-DCF28B3CDB0C}" type="datetimeFigureOut">
              <a:rPr lang="en-US"/>
              <a:pPr>
                <a:defRPr/>
              </a:pPr>
              <a:t>6/12/2025</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365EC22B-C56F-4195-8A7F-D7A83B46744B}"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fld id="{D4FB3E00-2FFB-4A51-B0A7-6D498CC346B5}" type="datetimeFigureOut">
              <a:rPr lang="en-US"/>
              <a:pPr>
                <a:defRPr/>
              </a:pPr>
              <a:t>6/12/2025</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83FD2239-3E34-4541-873E-699129A76935}"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9D665445-F7E5-4FFF-9A1D-815113B83DDB}"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5687CA-6B48-4EE9-98FF-5BA758250AF2}"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BBC186C6-A096-4598-84E7-A1329F70E1CB}" type="datetimeFigureOut">
              <a:rPr lang="en-US"/>
              <a:pPr>
                <a:defRPr/>
              </a:pPr>
              <a:t>6/12/2025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4383E76-6E3C-48B8-AD00-5942C2E24B1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заголовка</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1E1E85C3-21AD-490F-A28B-829ACC3984FC}" type="datetimeFigureOut">
              <a:rPr lang="en-US"/>
              <a:pPr>
                <a:defRPr/>
              </a:pPr>
              <a:t>6/12/2025</a:t>
            </a:fld>
            <a:endParaRPr lang="en-US"/>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a:defRPr sz="900">
                <a:solidFill>
                  <a:schemeClr val="accent1"/>
                </a:solidFill>
              </a:defRPr>
            </a:lvl1pPr>
          </a:lstStyle>
          <a:p>
            <a:pPr>
              <a:defRPr/>
            </a:pPr>
            <a:fld id="{E6BCA3D2-678C-4C6F-B66E-6E315D6CCD4D}"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906" r:id="rId1"/>
    <p:sldLayoutId id="2147483905" r:id="rId2"/>
    <p:sldLayoutId id="2147483904" r:id="rId3"/>
    <p:sldLayoutId id="2147483903" r:id="rId4"/>
    <p:sldLayoutId id="2147483902" r:id="rId5"/>
    <p:sldLayoutId id="2147483901" r:id="rId6"/>
    <p:sldLayoutId id="2147483900" r:id="rId7"/>
    <p:sldLayoutId id="2147483899" r:id="rId8"/>
    <p:sldLayoutId id="2147483898" r:id="rId9"/>
    <p:sldLayoutId id="2147483897" r:id="rId10"/>
    <p:sldLayoutId id="2147483907" r:id="rId11"/>
    <p:sldLayoutId id="2147483896" r:id="rId12"/>
    <p:sldLayoutId id="2147483908" r:id="rId13"/>
    <p:sldLayoutId id="2147483895" r:id="rId14"/>
    <p:sldLayoutId id="2147483894" r:id="rId15"/>
    <p:sldLayoutId id="214748389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itchFamily="34" charset="0"/>
        </a:defRPr>
      </a:lvl2pPr>
      <a:lvl3pPr algn="l" defTabSz="457200" rtl="0" eaLnBrk="0" fontAlgn="base" hangingPunct="0">
        <a:spcBef>
          <a:spcPct val="0"/>
        </a:spcBef>
        <a:spcAft>
          <a:spcPct val="0"/>
        </a:spcAft>
        <a:defRPr sz="3600">
          <a:solidFill>
            <a:schemeClr val="accent1"/>
          </a:solidFill>
          <a:latin typeface="Trebuchet MS" pitchFamily="34" charset="0"/>
        </a:defRPr>
      </a:lvl3pPr>
      <a:lvl4pPr algn="l" defTabSz="457200" rtl="0" eaLnBrk="0" fontAlgn="base" hangingPunct="0">
        <a:spcBef>
          <a:spcPct val="0"/>
        </a:spcBef>
        <a:spcAft>
          <a:spcPct val="0"/>
        </a:spcAft>
        <a:defRPr sz="3600">
          <a:solidFill>
            <a:schemeClr val="accent1"/>
          </a:solidFill>
          <a:latin typeface="Trebuchet MS" pitchFamily="34" charset="0"/>
        </a:defRPr>
      </a:lvl4pPr>
      <a:lvl5pPr algn="l" defTabSz="457200" rtl="0" eaLnBrk="0" fontAlgn="base" hangingPunct="0">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FFFFFF"/>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FFFFFF"/>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FFFFFF"/>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FFFFFF"/>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FFFFFF"/>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ctrTitle"/>
          </p:nvPr>
        </p:nvSpPr>
        <p:spPr>
          <a:xfrm>
            <a:off x="220663" y="321733"/>
            <a:ext cx="11817350" cy="5988580"/>
          </a:xfrm>
        </p:spPr>
        <p:txBody>
          <a:bodyPr/>
          <a:lstStyle/>
          <a:p>
            <a:pPr algn="ctr" eaLnBrk="1" hangingPunct="1">
              <a:spcAft>
                <a:spcPts val="600"/>
              </a:spcAft>
            </a:pPr>
            <a:r>
              <a:rPr lang="en-US" sz="2400" b="1" dirty="0">
                <a:solidFill>
                  <a:srgbClr val="FFC000"/>
                </a:solidFill>
                <a:latin typeface="Times New Roman" pitchFamily="18" charset="0"/>
                <a:cs typeface="Calibri" pitchFamily="34" charset="0"/>
              </a:rPr>
              <a:t>National </a:t>
            </a:r>
            <a:r>
              <a:rPr lang="en-US" sz="2400" b="1" dirty="0" err="1">
                <a:solidFill>
                  <a:srgbClr val="FFC000"/>
                </a:solidFill>
                <a:latin typeface="Times New Roman" pitchFamily="18" charset="0"/>
                <a:cs typeface="Calibri" pitchFamily="34" charset="0"/>
              </a:rPr>
              <a:t>Pirogov</a:t>
            </a:r>
            <a:r>
              <a:rPr lang="en-US" sz="2400" b="1" dirty="0">
                <a:solidFill>
                  <a:srgbClr val="FFC000"/>
                </a:solidFill>
                <a:latin typeface="Times New Roman" pitchFamily="18" charset="0"/>
                <a:cs typeface="Calibri" pitchFamily="34" charset="0"/>
              </a:rPr>
              <a:t> Memorial Medical University, </a:t>
            </a:r>
            <a:r>
              <a:rPr lang="en-US" sz="2400" b="1" dirty="0" err="1" smtClean="0">
                <a:solidFill>
                  <a:srgbClr val="FFC000"/>
                </a:solidFill>
                <a:latin typeface="Times New Roman" pitchFamily="18" charset="0"/>
                <a:cs typeface="Calibri" pitchFamily="34" charset="0"/>
              </a:rPr>
              <a:t>Vinnytsya</a:t>
            </a:r>
            <a:r>
              <a:rPr lang="en-US" sz="2400" b="1" dirty="0">
                <a:solidFill>
                  <a:srgbClr val="FFC000"/>
                </a:solidFill>
                <a:latin typeface="Times New Roman" pitchFamily="18" charset="0"/>
                <a:cs typeface="Calibri" pitchFamily="34" charset="0"/>
              </a:rPr>
              <a:t/>
            </a:r>
            <a:br>
              <a:rPr lang="en-US" sz="2400" b="1" dirty="0">
                <a:solidFill>
                  <a:srgbClr val="FFC000"/>
                </a:solidFill>
                <a:latin typeface="Times New Roman" pitchFamily="18" charset="0"/>
                <a:cs typeface="Calibri" pitchFamily="34" charset="0"/>
              </a:rPr>
            </a:br>
            <a:r>
              <a:rPr lang="en-US" sz="2400" b="1" dirty="0">
                <a:solidFill>
                  <a:srgbClr val="FFC000"/>
                </a:solidFill>
                <a:latin typeface="Times New Roman" pitchFamily="18" charset="0"/>
                <a:cs typeface="Calibri" pitchFamily="34" charset="0"/>
              </a:rPr>
              <a:t>Department of Latin Language and Medical Terminology</a:t>
            </a:r>
            <a:r>
              <a:rPr lang="uk-UA" sz="2400" b="1" dirty="0" smtClean="0">
                <a:solidFill>
                  <a:srgbClr val="FFC000"/>
                </a:solidFill>
                <a:latin typeface="Times New Roman" pitchFamily="18" charset="0"/>
                <a:cs typeface="Calibri" pitchFamily="34" charset="0"/>
              </a:rPr>
              <a:t/>
            </a:r>
            <a:br>
              <a:rPr lang="uk-UA" sz="2400" b="1" dirty="0" smtClean="0">
                <a:solidFill>
                  <a:srgbClr val="FFC000"/>
                </a:solidFill>
                <a:latin typeface="Times New Roman" pitchFamily="18" charset="0"/>
                <a:cs typeface="Calibri" pitchFamily="34" charset="0"/>
              </a:rPr>
            </a:br>
            <a:r>
              <a:rPr lang="uk-UA" sz="1800" b="1" dirty="0" smtClean="0">
                <a:solidFill>
                  <a:srgbClr val="FFC000"/>
                </a:solidFill>
                <a:latin typeface="Times New Roman" pitchFamily="18" charset="0"/>
                <a:cs typeface="Calibri" pitchFamily="34" charset="0"/>
              </a:rPr>
              <a:t/>
            </a:r>
            <a:br>
              <a:rPr lang="uk-UA" sz="1800" b="1" dirty="0" smtClean="0">
                <a:solidFill>
                  <a:srgbClr val="FFC000"/>
                </a:solidFill>
                <a:latin typeface="Times New Roman" pitchFamily="18" charset="0"/>
                <a:cs typeface="Calibri" pitchFamily="34" charset="0"/>
              </a:rPr>
            </a:br>
            <a:r>
              <a:rPr lang="uk-UA" sz="1800" b="1" dirty="0" smtClean="0">
                <a:latin typeface="Times New Roman" pitchFamily="18" charset="0"/>
                <a:cs typeface="Calibri" pitchFamily="34" charset="0"/>
              </a:rPr>
              <a:t/>
            </a:r>
            <a:br>
              <a:rPr lang="uk-UA" sz="1800" b="1" dirty="0" smtClean="0">
                <a:latin typeface="Times New Roman" pitchFamily="18" charset="0"/>
                <a:cs typeface="Calibri" pitchFamily="34" charset="0"/>
              </a:rPr>
            </a:br>
            <a:r>
              <a:rPr lang="uk-UA" sz="1800" b="1" dirty="0" smtClean="0">
                <a:latin typeface="Times New Roman" pitchFamily="18" charset="0"/>
                <a:cs typeface="Calibri" pitchFamily="34" charset="0"/>
              </a:rPr>
              <a:t> </a:t>
            </a:r>
            <a:r>
              <a:rPr lang="en-US" sz="4400" b="1" dirty="0">
                <a:latin typeface="Times New Roman" panose="02020603050405020304" pitchFamily="18" charset="0"/>
                <a:cs typeface="Times New Roman" panose="02020603050405020304" pitchFamily="18" charset="0"/>
              </a:rPr>
              <a:t>Elective Course</a:t>
            </a:r>
            <a:r>
              <a:rPr lang="uk-UA" sz="4400" b="1" dirty="0" smtClean="0">
                <a:solidFill>
                  <a:schemeClr val="accent2"/>
                </a:solidFill>
                <a:latin typeface="Times New Roman" pitchFamily="18" charset="0"/>
                <a:cs typeface="Times New Roman" pitchFamily="18" charset="0"/>
              </a:rPr>
              <a:t> </a:t>
            </a:r>
            <a:r>
              <a:rPr lang="en-US" sz="4400" b="1" dirty="0">
                <a:solidFill>
                  <a:srgbClr val="C00000"/>
                </a:solidFill>
                <a:latin typeface="Times New Roman" pitchFamily="18" charset="0"/>
                <a:cs typeface="Times New Roman" pitchFamily="18" charset="0"/>
              </a:rPr>
              <a:t/>
            </a:r>
            <a:br>
              <a:rPr lang="en-US" sz="4400" b="1" dirty="0">
                <a:solidFill>
                  <a:srgbClr val="C00000"/>
                </a:solidFill>
                <a:latin typeface="Times New Roman" pitchFamily="18" charset="0"/>
                <a:cs typeface="Times New Roman" pitchFamily="18" charset="0"/>
              </a:rPr>
            </a:br>
            <a:r>
              <a:rPr lang="en-US" sz="4800" b="1" dirty="0" smtClean="0">
                <a:solidFill>
                  <a:srgbClr val="FFC000"/>
                </a:solidFill>
                <a:latin typeface="Times New Roman" pitchFamily="18" charset="0"/>
                <a:cs typeface="Times New Roman" pitchFamily="18" charset="0"/>
              </a:rPr>
              <a:t>Modern </a:t>
            </a:r>
            <a:r>
              <a:rPr lang="en-US" sz="4800" b="1" dirty="0" err="1" smtClean="0">
                <a:solidFill>
                  <a:srgbClr val="FFC000"/>
                </a:solidFill>
                <a:latin typeface="Times New Roman" pitchFamily="18" charset="0"/>
                <a:cs typeface="Times New Roman" pitchFamily="18" charset="0"/>
              </a:rPr>
              <a:t>Stomatological</a:t>
            </a:r>
            <a:r>
              <a:rPr lang="en-US" sz="4800" b="1" dirty="0" smtClean="0">
                <a:solidFill>
                  <a:srgbClr val="FFC000"/>
                </a:solidFill>
                <a:latin typeface="Times New Roman" pitchFamily="18" charset="0"/>
                <a:cs typeface="Times New Roman" pitchFamily="18" charset="0"/>
              </a:rPr>
              <a:t> </a:t>
            </a:r>
            <a:r>
              <a:rPr lang="en-US" sz="4800" b="1" dirty="0">
                <a:solidFill>
                  <a:srgbClr val="FFC000"/>
                </a:solidFill>
                <a:latin typeface="Times New Roman" pitchFamily="18" charset="0"/>
                <a:cs typeface="Times New Roman" pitchFamily="18" charset="0"/>
              </a:rPr>
              <a:t>Latin</a:t>
            </a:r>
            <a:r>
              <a:rPr lang="ru-RU" sz="4800" b="1" dirty="0" smtClean="0">
                <a:solidFill>
                  <a:srgbClr val="FFC000"/>
                </a:solidFill>
                <a:latin typeface="Times New Roman" pitchFamily="18" charset="0"/>
                <a:cs typeface="Times New Roman" pitchFamily="18" charset="0"/>
              </a:rPr>
              <a:t> </a:t>
            </a:r>
            <a:br>
              <a:rPr lang="ru-RU" sz="4800" b="1" dirty="0" smtClean="0">
                <a:solidFill>
                  <a:srgbClr val="FFC000"/>
                </a:solidFill>
                <a:latin typeface="Times New Roman" pitchFamily="18" charset="0"/>
                <a:cs typeface="Times New Roman" pitchFamily="18" charset="0"/>
              </a:rPr>
            </a:br>
            <a:r>
              <a:rPr lang="ru-RU" sz="4800" b="1" dirty="0" smtClean="0">
                <a:solidFill>
                  <a:srgbClr val="FFC000"/>
                </a:solidFill>
                <a:latin typeface="Times New Roman" pitchFamily="18" charset="0"/>
                <a:cs typeface="Times New Roman" pitchFamily="18" charset="0"/>
              </a:rPr>
              <a:t>(</a:t>
            </a:r>
            <a:r>
              <a:rPr lang="en-US" sz="4800" b="1" dirty="0" smtClean="0">
                <a:solidFill>
                  <a:srgbClr val="FFC000"/>
                </a:solidFill>
                <a:latin typeface="Times New Roman" pitchFamily="18" charset="0"/>
                <a:cs typeface="Times New Roman" pitchFamily="18" charset="0"/>
              </a:rPr>
              <a:t>Practice-Oriented </a:t>
            </a:r>
            <a:r>
              <a:rPr lang="en-US" sz="4800" b="1" dirty="0">
                <a:solidFill>
                  <a:srgbClr val="FFC000"/>
                </a:solidFill>
                <a:latin typeface="Times New Roman" pitchFamily="18" charset="0"/>
                <a:cs typeface="Times New Roman" pitchFamily="18" charset="0"/>
              </a:rPr>
              <a:t>Course</a:t>
            </a:r>
            <a:r>
              <a:rPr lang="ru-RU" sz="4800" b="1" dirty="0" smtClean="0">
                <a:solidFill>
                  <a:srgbClr val="FFC000"/>
                </a:solidFill>
                <a:latin typeface="Times New Roman" pitchFamily="18" charset="0"/>
                <a:cs typeface="Times New Roman" pitchFamily="18" charset="0"/>
              </a:rPr>
              <a:t>)</a:t>
            </a:r>
            <a:r>
              <a:rPr lang="ru-RU" sz="4400" b="1" dirty="0" smtClean="0">
                <a:solidFill>
                  <a:srgbClr val="FFC000"/>
                </a:solidFill>
                <a:latin typeface="Times New Roman" pitchFamily="18" charset="0"/>
                <a:cs typeface="Times New Roman" pitchFamily="18" charset="0"/>
              </a:rPr>
              <a:t> </a:t>
            </a:r>
            <a:br>
              <a:rPr lang="ru-RU" sz="4400" b="1" dirty="0" smtClean="0">
                <a:solidFill>
                  <a:srgbClr val="FFC000"/>
                </a:solidFill>
                <a:latin typeface="Times New Roman" pitchFamily="18" charset="0"/>
                <a:cs typeface="Times New Roman" pitchFamily="18" charset="0"/>
              </a:rPr>
            </a:br>
            <a:r>
              <a:rPr lang="en-US" sz="3600" b="1" dirty="0" smtClean="0">
                <a:solidFill>
                  <a:srgbClr val="FFC000"/>
                </a:solidFill>
                <a:latin typeface="Times New Roman" pitchFamily="18" charset="0"/>
                <a:cs typeface="Times New Roman" pitchFamily="18" charset="0"/>
              </a:rPr>
              <a:t>for the students of specialty </a:t>
            </a:r>
            <a:r>
              <a:rPr lang="en-US" sz="4400" b="1" dirty="0" smtClean="0">
                <a:solidFill>
                  <a:srgbClr val="FFC000"/>
                </a:solidFill>
                <a:latin typeface="Times New Roman" pitchFamily="18" charset="0"/>
                <a:cs typeface="Times New Roman" pitchFamily="18" charset="0"/>
              </a:rPr>
              <a:t/>
            </a:r>
            <a:br>
              <a:rPr lang="en-US" sz="4400" b="1" dirty="0" smtClean="0">
                <a:solidFill>
                  <a:srgbClr val="FFC000"/>
                </a:solidFill>
                <a:latin typeface="Times New Roman" pitchFamily="18" charset="0"/>
                <a:cs typeface="Times New Roman" pitchFamily="18" charset="0"/>
              </a:rPr>
            </a:br>
            <a:r>
              <a:rPr lang="ru-RU" sz="4400" b="1" dirty="0" smtClean="0">
                <a:solidFill>
                  <a:srgbClr val="FFC000"/>
                </a:solidFill>
                <a:latin typeface="Times New Roman" pitchFamily="18" charset="0"/>
                <a:cs typeface="Times New Roman" pitchFamily="18" charset="0"/>
              </a:rPr>
              <a:t> «</a:t>
            </a:r>
            <a:r>
              <a:rPr lang="en-US" sz="4400" b="1" dirty="0" smtClean="0">
                <a:solidFill>
                  <a:srgbClr val="FFC000"/>
                </a:solidFill>
                <a:latin typeface="Times New Roman" pitchFamily="18" charset="0"/>
                <a:cs typeface="Times New Roman" pitchFamily="18" charset="0"/>
              </a:rPr>
              <a:t>Dentistry</a:t>
            </a:r>
            <a:r>
              <a:rPr lang="ru-RU" sz="4400" b="1" dirty="0" smtClean="0">
                <a:solidFill>
                  <a:srgbClr val="FFC000"/>
                </a:solidFill>
                <a:latin typeface="Times New Roman" pitchFamily="18" charset="0"/>
                <a:cs typeface="Times New Roman" pitchFamily="18" charset="0"/>
              </a:rPr>
              <a:t>»</a:t>
            </a:r>
            <a:r>
              <a:rPr lang="ru-RU" sz="4400" dirty="0" smtClean="0">
                <a:solidFill>
                  <a:srgbClr val="FFC000"/>
                </a:solidFill>
                <a:latin typeface="Times New Roman" pitchFamily="18" charset="0"/>
                <a:cs typeface="Calibri" pitchFamily="34" charset="0"/>
              </a:rPr>
              <a:t/>
            </a:r>
            <a:br>
              <a:rPr lang="ru-RU" sz="4400" dirty="0" smtClean="0">
                <a:solidFill>
                  <a:srgbClr val="FFC000"/>
                </a:solidFill>
                <a:latin typeface="Times New Roman" pitchFamily="18" charset="0"/>
                <a:cs typeface="Calibri" pitchFamily="34" charset="0"/>
              </a:rPr>
            </a:br>
            <a:endParaRPr lang="uk-UA" sz="4400" dirty="0" smtClean="0">
              <a:solidFill>
                <a:srgbClr val="FFC000"/>
              </a:solidFill>
              <a:latin typeface="Times New Roman" pitchFamily="18" charset="0"/>
              <a:cs typeface="Calibri" pitchFamily="34" charset="0"/>
            </a:endParaRPr>
          </a:p>
        </p:txBody>
      </p:sp>
      <p:sp>
        <p:nvSpPr>
          <p:cNvPr id="16386" name="Подзаголовок 2"/>
          <p:cNvSpPr>
            <a:spLocks noGrp="1"/>
          </p:cNvSpPr>
          <p:nvPr>
            <p:ph type="subTitle" idx="1"/>
          </p:nvPr>
        </p:nvSpPr>
        <p:spPr>
          <a:xfrm>
            <a:off x="6945313" y="4598988"/>
            <a:ext cx="4983162" cy="1911350"/>
          </a:xfrm>
        </p:spPr>
        <p:txBody>
          <a:bodyPr rtlCol="0">
            <a:normAutofit/>
          </a:bodyPr>
          <a:lstStyle/>
          <a:p>
            <a:pPr eaLnBrk="1" fontAlgn="auto" hangingPunct="1">
              <a:lnSpc>
                <a:spcPct val="87000"/>
              </a:lnSpc>
              <a:spcAft>
                <a:spcPts val="800"/>
              </a:spcAft>
              <a:buFont typeface="Wingdings 3" charset="2"/>
              <a:buNone/>
              <a:defRPr/>
            </a:pPr>
            <a:r>
              <a:rPr lang="en-US" dirty="0" err="1" smtClean="0">
                <a:latin typeface="Times New Roman" pitchFamily="18" charset="0"/>
                <a:ea typeface="Calibri" pitchFamily="34" charset="0"/>
                <a:cs typeface="Times New Roman" pitchFamily="18" charset="0"/>
              </a:rPr>
              <a:t>sSt</a:t>
            </a:r>
            <a:r>
              <a:rPr lang="uk-UA" dirty="0" smtClean="0">
                <a:latin typeface="Times New Roman" pitchFamily="18" charset="0"/>
                <a:ea typeface="Calibri" pitchFamily="34" charset="0"/>
                <a:cs typeface="Times New Roman" pitchFamily="18" charset="0"/>
              </a:rPr>
              <a:t> </a:t>
            </a:r>
            <a:endParaRPr lang="ru-RU" dirty="0" smtClean="0">
              <a:ea typeface="Calibri" pitchFamily="34" charset="0"/>
              <a:cs typeface="Times New Roman" pitchFamily="18" charset="0"/>
            </a:endParaRPr>
          </a:p>
          <a:p>
            <a:pPr eaLnBrk="1" fontAlgn="auto" hangingPunct="1">
              <a:lnSpc>
                <a:spcPct val="80000"/>
              </a:lnSpc>
              <a:spcAft>
                <a:spcPts val="0"/>
              </a:spcAft>
              <a:buFont typeface="Wingdings 3" charset="2"/>
              <a:buNone/>
              <a:defRPr/>
            </a:pPr>
            <a:endParaRPr lang="uk-UA" sz="2100" dirty="0" smtClean="0">
              <a:ea typeface="Calibri"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Объект 2"/>
          <p:cNvSpPr>
            <a:spLocks noGrp="1"/>
          </p:cNvSpPr>
          <p:nvPr>
            <p:ph idx="1"/>
          </p:nvPr>
        </p:nvSpPr>
        <p:spPr>
          <a:xfrm>
            <a:off x="3405188" y="469900"/>
            <a:ext cx="8550275" cy="6223000"/>
          </a:xfrm>
        </p:spPr>
        <p:txBody>
          <a:bodyPr/>
          <a:lstStyle/>
          <a:p>
            <a:pPr marL="0" indent="0" algn="ctr" eaLnBrk="1" hangingPunct="1">
              <a:lnSpc>
                <a:spcPct val="80000"/>
              </a:lnSpc>
              <a:buFont typeface="Arial" charset="0"/>
              <a:buNone/>
            </a:pPr>
            <a:endParaRPr lang="uk-UA" sz="700" b="1" dirty="0" smtClean="0">
              <a:latin typeface="Times New Roman" pitchFamily="18" charset="0"/>
            </a:endParaRPr>
          </a:p>
          <a:p>
            <a:pPr marL="0" indent="0" algn="ctr" eaLnBrk="1" hangingPunct="1">
              <a:lnSpc>
                <a:spcPct val="80000"/>
              </a:lnSpc>
              <a:buFont typeface="Arial" charset="0"/>
              <a:buNone/>
            </a:pPr>
            <a:r>
              <a:rPr lang="uk-UA" sz="4000" b="1" dirty="0" err="1" smtClean="0">
                <a:solidFill>
                  <a:srgbClr val="009900"/>
                </a:solidFill>
                <a:latin typeface="Times New Roman" pitchFamily="18" charset="0"/>
                <a:cs typeface="Times New Roman" pitchFamily="18" charset="0"/>
              </a:rPr>
              <a:t>Salvete</a:t>
            </a:r>
            <a:r>
              <a:rPr lang="uk-UA" sz="4000" b="1" dirty="0" smtClean="0">
                <a:solidFill>
                  <a:srgbClr val="009900"/>
                </a:solidFill>
                <a:latin typeface="Times New Roman" pitchFamily="18" charset="0"/>
                <a:cs typeface="Times New Roman" pitchFamily="18" charset="0"/>
              </a:rPr>
              <a:t>, </a:t>
            </a:r>
            <a:r>
              <a:rPr lang="uk-UA" sz="4000" b="1" dirty="0" err="1" smtClean="0">
                <a:solidFill>
                  <a:srgbClr val="009900"/>
                </a:solidFill>
                <a:latin typeface="Times New Roman" pitchFamily="18" charset="0"/>
                <a:cs typeface="Times New Roman" pitchFamily="18" charset="0"/>
              </a:rPr>
              <a:t>carissimi</a:t>
            </a:r>
            <a:r>
              <a:rPr lang="uk-UA" sz="4000" b="1" dirty="0" smtClean="0">
                <a:solidFill>
                  <a:srgbClr val="009900"/>
                </a:solidFill>
                <a:latin typeface="Times New Roman" pitchFamily="18" charset="0"/>
                <a:cs typeface="Times New Roman" pitchFamily="18" charset="0"/>
              </a:rPr>
              <a:t> </a:t>
            </a:r>
            <a:r>
              <a:rPr lang="uk-UA" sz="4000" b="1" dirty="0" err="1" smtClean="0">
                <a:solidFill>
                  <a:srgbClr val="009900"/>
                </a:solidFill>
                <a:latin typeface="Times New Roman" pitchFamily="18" charset="0"/>
                <a:cs typeface="Times New Roman" pitchFamily="18" charset="0"/>
              </a:rPr>
              <a:t>studentes</a:t>
            </a:r>
            <a:r>
              <a:rPr lang="uk-UA" sz="4000" b="1" dirty="0" smtClean="0">
                <a:solidFill>
                  <a:srgbClr val="009900"/>
                </a:solidFill>
                <a:latin typeface="Times New Roman" pitchFamily="18" charset="0"/>
                <a:cs typeface="Times New Roman" pitchFamily="18" charset="0"/>
              </a:rPr>
              <a:t>! </a:t>
            </a:r>
          </a:p>
          <a:p>
            <a:pPr marL="0" indent="0" algn="just" eaLnBrk="1" hangingPunct="1">
              <a:lnSpc>
                <a:spcPct val="80000"/>
              </a:lnSpc>
              <a:buFont typeface="Arial" charset="0"/>
              <a:buNone/>
            </a:pPr>
            <a:endParaRPr lang="en-US" sz="3600" dirty="0" smtClean="0">
              <a:solidFill>
                <a:srgbClr val="FFC000"/>
              </a:solidFill>
              <a:latin typeface="Times New Roman" pitchFamily="18" charset="0"/>
              <a:cs typeface="Times New Roman" pitchFamily="18" charset="0"/>
            </a:endParaRPr>
          </a:p>
          <a:p>
            <a:pPr marL="0" indent="0" eaLnBrk="1" hangingPunct="1">
              <a:lnSpc>
                <a:spcPct val="80000"/>
              </a:lnSpc>
              <a:buFont typeface="Arial" charset="0"/>
              <a:buNone/>
            </a:pPr>
            <a:r>
              <a:rPr lang="en-US" sz="3600" dirty="0" smtClean="0">
                <a:solidFill>
                  <a:srgbClr val="FFC000"/>
                </a:solidFill>
                <a:latin typeface="Times New Roman" pitchFamily="18" charset="0"/>
                <a:cs typeface="Times New Roman" pitchFamily="18" charset="0"/>
              </a:rPr>
              <a:t>The </a:t>
            </a:r>
            <a:r>
              <a:rPr lang="en-US" sz="3600" dirty="0">
                <a:solidFill>
                  <a:srgbClr val="FFC000"/>
                </a:solidFill>
                <a:latin typeface="Times New Roman" pitchFamily="18" charset="0"/>
                <a:cs typeface="Times New Roman" pitchFamily="18" charset="0"/>
              </a:rPr>
              <a:t>elective course “Modern </a:t>
            </a:r>
            <a:r>
              <a:rPr lang="en-US" sz="3600" dirty="0" err="1" smtClean="0">
                <a:solidFill>
                  <a:srgbClr val="FFC000"/>
                </a:solidFill>
                <a:latin typeface="Times New Roman" pitchFamily="18" charset="0"/>
                <a:cs typeface="Times New Roman" pitchFamily="18" charset="0"/>
              </a:rPr>
              <a:t>Stomatological</a:t>
            </a:r>
            <a:r>
              <a:rPr lang="en-US" sz="3600" dirty="0" smtClean="0">
                <a:solidFill>
                  <a:srgbClr val="FFC000"/>
                </a:solidFill>
                <a:latin typeface="Times New Roman" pitchFamily="18" charset="0"/>
                <a:cs typeface="Times New Roman" pitchFamily="18" charset="0"/>
              </a:rPr>
              <a:t> Latin </a:t>
            </a:r>
            <a:r>
              <a:rPr lang="en-US" sz="3600" dirty="0">
                <a:solidFill>
                  <a:srgbClr val="FFC000"/>
                </a:solidFill>
                <a:latin typeface="Times New Roman" pitchFamily="18" charset="0"/>
                <a:cs typeface="Times New Roman" pitchFamily="18" charset="0"/>
              </a:rPr>
              <a:t>(practice-oriented course)” </a:t>
            </a:r>
            <a:endParaRPr lang="en-US" sz="3600" b="1" dirty="0">
              <a:solidFill>
                <a:srgbClr val="FFC000"/>
              </a:solidFill>
              <a:latin typeface="Times New Roman" pitchFamily="18" charset="0"/>
              <a:cs typeface="Times New Roman" pitchFamily="18" charset="0"/>
            </a:endParaRPr>
          </a:p>
          <a:p>
            <a:pPr marL="0" indent="0" eaLnBrk="1" hangingPunct="1">
              <a:lnSpc>
                <a:spcPct val="80000"/>
              </a:lnSpc>
              <a:buFont typeface="Arial" charset="0"/>
              <a:buNone/>
            </a:pPr>
            <a:r>
              <a:rPr lang="en-US" sz="3600" dirty="0" smtClean="0">
                <a:solidFill>
                  <a:srgbClr val="FFC000"/>
                </a:solidFill>
                <a:latin typeface="Times New Roman" pitchFamily="18" charset="0"/>
                <a:cs typeface="Times New Roman" pitchFamily="18" charset="0"/>
              </a:rPr>
              <a:t>will </a:t>
            </a:r>
            <a:r>
              <a:rPr lang="en-US" sz="3600" dirty="0">
                <a:solidFill>
                  <a:srgbClr val="FFC000"/>
                </a:solidFill>
                <a:latin typeface="Times New Roman" pitchFamily="18" charset="0"/>
                <a:cs typeface="Times New Roman" pitchFamily="18" charset="0"/>
              </a:rPr>
              <a:t>deepen your knowledge of the </a:t>
            </a:r>
            <a:r>
              <a:rPr lang="en-US" sz="3600" dirty="0" smtClean="0">
                <a:solidFill>
                  <a:srgbClr val="FFC000"/>
                </a:solidFill>
                <a:latin typeface="Times New Roman" pitchFamily="18" charset="0"/>
                <a:cs typeface="Times New Roman" pitchFamily="18" charset="0"/>
              </a:rPr>
              <a:t>fundamentals </a:t>
            </a:r>
            <a:r>
              <a:rPr lang="en-US" sz="3600" dirty="0">
                <a:solidFill>
                  <a:srgbClr val="FFC000"/>
                </a:solidFill>
                <a:latin typeface="Times New Roman" pitchFamily="18" charset="0"/>
                <a:cs typeface="Times New Roman" pitchFamily="18" charset="0"/>
              </a:rPr>
              <a:t>of normative Latin 	grammar, Greek-Latin word-forming 	elements, and the principles of 	constructing terms in international 	Latin medical terminology and modern 	international nomenclature</a:t>
            </a:r>
            <a:r>
              <a:rPr lang="uk-UA" sz="3600" dirty="0" smtClean="0">
                <a:solidFill>
                  <a:srgbClr val="FFC000"/>
                </a:solidFill>
                <a:latin typeface="Times New Roman" pitchFamily="18" charset="0"/>
                <a:cs typeface="Times New Roman" pitchFamily="18" charset="0"/>
              </a:rPr>
              <a:t>.</a:t>
            </a:r>
            <a:r>
              <a:rPr lang="uk-UA" sz="3600" dirty="0" smtClean="0">
                <a:latin typeface="Times New Roman" pitchFamily="18" charset="0"/>
                <a:cs typeface="Times New Roman" pitchFamily="18" charset="0"/>
              </a:rPr>
              <a:t> </a:t>
            </a:r>
          </a:p>
        </p:txBody>
      </p:sp>
      <p:pic>
        <p:nvPicPr>
          <p:cNvPr id="19458" name="Рисунок 2"/>
          <p:cNvPicPr>
            <a:picLocks noChangeAspect="1"/>
          </p:cNvPicPr>
          <p:nvPr/>
        </p:nvPicPr>
        <p:blipFill>
          <a:blip r:embed="rId2"/>
          <a:srcRect/>
          <a:stretch>
            <a:fillRect/>
          </a:stretch>
        </p:blipFill>
        <p:spPr bwMode="auto">
          <a:xfrm>
            <a:off x="560388" y="527050"/>
            <a:ext cx="2438400" cy="53213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3"/>
          <p:cNvSpPr txBox="1">
            <a:spLocks noChangeArrowheads="1"/>
          </p:cNvSpPr>
          <p:nvPr/>
        </p:nvSpPr>
        <p:spPr bwMode="auto">
          <a:xfrm>
            <a:off x="371475" y="382588"/>
            <a:ext cx="7285038" cy="5109091"/>
          </a:xfrm>
          <a:prstGeom prst="rect">
            <a:avLst/>
          </a:prstGeom>
          <a:noFill/>
          <a:ln w="9525">
            <a:noFill/>
            <a:miter lim="800000"/>
            <a:headEnd/>
            <a:tailEnd/>
          </a:ln>
        </p:spPr>
        <p:txBody>
          <a:bodyPr>
            <a:spAutoFit/>
          </a:bodyPr>
          <a:lstStyle/>
          <a:p>
            <a:pPr algn="just"/>
            <a:r>
              <a:rPr lang="uk-UA" dirty="0">
                <a:latin typeface="Calibri" pitchFamily="34" charset="0"/>
              </a:rPr>
              <a:t>   </a:t>
            </a:r>
          </a:p>
          <a:p>
            <a:pPr algn="ctr"/>
            <a:r>
              <a:rPr lang="en-US" sz="2800" b="1" i="1" dirty="0" smtClean="0">
                <a:solidFill>
                  <a:schemeClr val="accent2"/>
                </a:solidFill>
                <a:latin typeface="Times New Roman" pitchFamily="18" charset="0"/>
              </a:rPr>
              <a:t>The </a:t>
            </a:r>
            <a:r>
              <a:rPr lang="en-US" sz="2800" b="1" i="1" dirty="0">
                <a:solidFill>
                  <a:schemeClr val="accent2"/>
                </a:solidFill>
                <a:latin typeface="Times New Roman" pitchFamily="18" charset="0"/>
              </a:rPr>
              <a:t>subject </a:t>
            </a:r>
            <a:r>
              <a:rPr lang="en-US" sz="2800" b="1" dirty="0">
                <a:solidFill>
                  <a:schemeClr val="accent2"/>
                </a:solidFill>
                <a:latin typeface="Times New Roman" pitchFamily="18" charset="0"/>
              </a:rPr>
              <a:t>of the elective course “Modern </a:t>
            </a:r>
            <a:r>
              <a:rPr lang="en-US" sz="2800" b="1" dirty="0" err="1" smtClean="0">
                <a:solidFill>
                  <a:schemeClr val="accent2"/>
                </a:solidFill>
                <a:latin typeface="Times New Roman" pitchFamily="18" charset="0"/>
              </a:rPr>
              <a:t>Stomatological</a:t>
            </a:r>
            <a:r>
              <a:rPr lang="en-US" sz="2800" b="1" dirty="0" smtClean="0">
                <a:solidFill>
                  <a:schemeClr val="accent2"/>
                </a:solidFill>
                <a:latin typeface="Times New Roman" pitchFamily="18" charset="0"/>
              </a:rPr>
              <a:t> </a:t>
            </a:r>
            <a:r>
              <a:rPr lang="en-US" sz="2800" b="1" dirty="0">
                <a:solidFill>
                  <a:schemeClr val="accent2"/>
                </a:solidFill>
                <a:latin typeface="Times New Roman" pitchFamily="18" charset="0"/>
              </a:rPr>
              <a:t>Latin (practice-oriented course)” </a:t>
            </a:r>
            <a:r>
              <a:rPr lang="uk-UA" sz="2800" dirty="0" smtClean="0">
                <a:solidFill>
                  <a:schemeClr val="accent2"/>
                </a:solidFill>
                <a:latin typeface="Times New Roman" pitchFamily="18" charset="0"/>
              </a:rPr>
              <a:t> </a:t>
            </a:r>
            <a:r>
              <a:rPr lang="uk-UA" sz="2800" dirty="0">
                <a:solidFill>
                  <a:schemeClr val="accent2"/>
                </a:solidFill>
                <a:latin typeface="Times New Roman" pitchFamily="18" charset="0"/>
              </a:rPr>
              <a:t>- </a:t>
            </a:r>
          </a:p>
          <a:p>
            <a:r>
              <a:rPr lang="en-US" sz="2800" dirty="0" smtClean="0">
                <a:solidFill>
                  <a:srgbClr val="FFC000"/>
                </a:solidFill>
                <a:latin typeface="Times New Roman" pitchFamily="18" charset="0"/>
                <a:cs typeface="Times New Roman" pitchFamily="18" charset="0"/>
              </a:rPr>
              <a:t>lexical </a:t>
            </a:r>
            <a:r>
              <a:rPr lang="en-US" sz="2800" dirty="0">
                <a:solidFill>
                  <a:srgbClr val="FFC000"/>
                </a:solidFill>
                <a:latin typeface="Times New Roman" pitchFamily="18" charset="0"/>
                <a:cs typeface="Times New Roman" pitchFamily="18" charset="0"/>
              </a:rPr>
              <a:t>and semantic features of language units covering the main sections of medical terminology (pharmaceutical, clinical) and international </a:t>
            </a:r>
            <a:r>
              <a:rPr lang="en-US" sz="2800" dirty="0" smtClean="0">
                <a:solidFill>
                  <a:srgbClr val="FFC000"/>
                </a:solidFill>
                <a:latin typeface="Times New Roman" pitchFamily="18" charset="0"/>
                <a:cs typeface="Times New Roman" pitchFamily="18" charset="0"/>
              </a:rPr>
              <a:t>nomenclatures</a:t>
            </a:r>
            <a:r>
              <a:rPr lang="uk-UA" sz="2800" dirty="0" smtClean="0">
                <a:solidFill>
                  <a:srgbClr val="FFC000"/>
                </a:solidFill>
                <a:latin typeface="Times New Roman" pitchFamily="18" charset="0"/>
                <a:cs typeface="Times New Roman" pitchFamily="18" charset="0"/>
              </a:rPr>
              <a:t>. </a:t>
            </a:r>
            <a:r>
              <a:rPr lang="en-US" sz="2800" dirty="0">
                <a:solidFill>
                  <a:srgbClr val="FFC000"/>
                </a:solidFill>
                <a:latin typeface="Times New Roman" pitchFamily="18" charset="0"/>
                <a:cs typeface="Times New Roman" pitchFamily="18" charset="0"/>
              </a:rPr>
              <a:t>A mandatory component of the </a:t>
            </a:r>
            <a:r>
              <a:rPr lang="en-US" sz="2800" dirty="0" smtClean="0">
                <a:solidFill>
                  <a:srgbClr val="FFC000"/>
                </a:solidFill>
                <a:latin typeface="Times New Roman" pitchFamily="18" charset="0"/>
                <a:cs typeface="Times New Roman" pitchFamily="18" charset="0"/>
              </a:rPr>
              <a:t>elective course </a:t>
            </a:r>
            <a:r>
              <a:rPr lang="en-US" sz="2800" dirty="0">
                <a:solidFill>
                  <a:srgbClr val="FFC000"/>
                </a:solidFill>
                <a:latin typeface="Times New Roman" pitchFamily="18" charset="0"/>
                <a:cs typeface="Times New Roman" pitchFamily="18" charset="0"/>
              </a:rPr>
              <a:t>is the humanitarian aspect, aimed at increasing the scope of basic knowledge of Latin aphorisms and established professional medical </a:t>
            </a:r>
            <a:r>
              <a:rPr lang="en-US" sz="2800" dirty="0" smtClean="0">
                <a:solidFill>
                  <a:srgbClr val="FFC000"/>
                </a:solidFill>
                <a:latin typeface="Times New Roman" pitchFamily="18" charset="0"/>
                <a:cs typeface="Times New Roman" pitchFamily="18" charset="0"/>
              </a:rPr>
              <a:t>expressions.</a:t>
            </a:r>
            <a:endParaRPr lang="uk-UA" sz="2800" dirty="0">
              <a:solidFill>
                <a:srgbClr val="FFC000"/>
              </a:solidFill>
              <a:latin typeface="Times New Roman" pitchFamily="18" charset="0"/>
              <a:cs typeface="Times New Roman" pitchFamily="18" charset="0"/>
            </a:endParaRPr>
          </a:p>
        </p:txBody>
      </p:sp>
      <p:pic>
        <p:nvPicPr>
          <p:cNvPr id="20482" name="Рисунок 1"/>
          <p:cNvPicPr>
            <a:picLocks noChangeAspect="1"/>
          </p:cNvPicPr>
          <p:nvPr/>
        </p:nvPicPr>
        <p:blipFill>
          <a:blip r:embed="rId2"/>
          <a:srcRect/>
          <a:stretch>
            <a:fillRect/>
          </a:stretch>
        </p:blipFill>
        <p:spPr bwMode="auto">
          <a:xfrm>
            <a:off x="8039100" y="795338"/>
            <a:ext cx="3619500" cy="433705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2"/>
          <p:cNvSpPr txBox="1">
            <a:spLocks noChangeArrowheads="1"/>
          </p:cNvSpPr>
          <p:nvPr/>
        </p:nvSpPr>
        <p:spPr bwMode="auto">
          <a:xfrm>
            <a:off x="460375" y="368300"/>
            <a:ext cx="5595938" cy="954088"/>
          </a:xfrm>
          <a:prstGeom prst="rect">
            <a:avLst/>
          </a:prstGeom>
          <a:noFill/>
          <a:ln w="9525">
            <a:noFill/>
            <a:miter lim="800000"/>
            <a:headEnd/>
            <a:tailEnd/>
          </a:ln>
        </p:spPr>
        <p:txBody>
          <a:bodyPr>
            <a:spAutoFit/>
          </a:bodyPr>
          <a:lstStyle/>
          <a:p>
            <a:pPr algn="just"/>
            <a:endParaRPr lang="uk-UA" sz="3200">
              <a:latin typeface="Times New Roman" pitchFamily="18" charset="0"/>
            </a:endParaRPr>
          </a:p>
          <a:p>
            <a:pPr algn="just"/>
            <a:endParaRPr lang="uk-UA" sz="2400">
              <a:latin typeface="Times New Roman" pitchFamily="18" charset="0"/>
            </a:endParaRPr>
          </a:p>
        </p:txBody>
      </p:sp>
      <p:sp>
        <p:nvSpPr>
          <p:cNvPr id="21506" name="AutoShape 2" descr="Гіппократ: основоположник медичної науки та етики"/>
          <p:cNvSpPr>
            <a:spLocks noChangeAspect="1" noChangeArrowheads="1"/>
          </p:cNvSpPr>
          <p:nvPr/>
        </p:nvSpPr>
        <p:spPr bwMode="auto">
          <a:xfrm>
            <a:off x="8251825" y="2867025"/>
            <a:ext cx="304800" cy="304800"/>
          </a:xfrm>
          <a:prstGeom prst="rect">
            <a:avLst/>
          </a:prstGeom>
          <a:noFill/>
          <a:ln w="9525">
            <a:noFill/>
            <a:miter lim="800000"/>
            <a:headEnd/>
            <a:tailEnd/>
          </a:ln>
        </p:spPr>
        <p:txBody>
          <a:bodyPr/>
          <a:lstStyle/>
          <a:p>
            <a:endParaRPr lang="uk-UA"/>
          </a:p>
        </p:txBody>
      </p:sp>
      <p:sp>
        <p:nvSpPr>
          <p:cNvPr id="21507" name="AutoShape 4" descr="Гіппократ: основоположник медичної науки та етики"/>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uk-UA"/>
          </a:p>
        </p:txBody>
      </p:sp>
      <p:pic>
        <p:nvPicPr>
          <p:cNvPr id="21508" name="Рисунок 6"/>
          <p:cNvPicPr>
            <a:picLocks noChangeAspect="1"/>
          </p:cNvPicPr>
          <p:nvPr/>
        </p:nvPicPr>
        <p:blipFill>
          <a:blip r:embed="rId2"/>
          <a:srcRect/>
          <a:stretch>
            <a:fillRect/>
          </a:stretch>
        </p:blipFill>
        <p:spPr bwMode="auto">
          <a:xfrm>
            <a:off x="133350" y="1527175"/>
            <a:ext cx="4779963" cy="4068763"/>
          </a:xfrm>
          <a:prstGeom prst="rect">
            <a:avLst/>
          </a:prstGeom>
          <a:noFill/>
          <a:ln w="9525">
            <a:noFill/>
            <a:miter lim="800000"/>
            <a:headEnd/>
            <a:tailEnd/>
          </a:ln>
        </p:spPr>
      </p:pic>
      <p:sp>
        <p:nvSpPr>
          <p:cNvPr id="21509" name="Прямоугольник 7"/>
          <p:cNvSpPr>
            <a:spLocks noChangeArrowheads="1"/>
          </p:cNvSpPr>
          <p:nvPr/>
        </p:nvSpPr>
        <p:spPr bwMode="auto">
          <a:xfrm>
            <a:off x="5111750" y="1173163"/>
            <a:ext cx="6888163" cy="4832092"/>
          </a:xfrm>
          <a:prstGeom prst="rect">
            <a:avLst/>
          </a:prstGeom>
          <a:noFill/>
          <a:ln w="9525">
            <a:noFill/>
            <a:miter lim="800000"/>
            <a:headEnd/>
            <a:tailEnd/>
          </a:ln>
        </p:spPr>
        <p:txBody>
          <a:bodyPr>
            <a:spAutoFit/>
          </a:bodyPr>
          <a:lstStyle/>
          <a:p>
            <a:pPr algn="ctr"/>
            <a:r>
              <a:rPr lang="en-US" sz="2800" b="1" i="1" dirty="0" smtClean="0">
                <a:solidFill>
                  <a:schemeClr val="accent2"/>
                </a:solidFill>
                <a:latin typeface="Times New Roman" pitchFamily="18" charset="0"/>
              </a:rPr>
              <a:t>The </a:t>
            </a:r>
            <a:r>
              <a:rPr lang="en-US" sz="2800" b="1" i="1" dirty="0">
                <a:solidFill>
                  <a:schemeClr val="accent2"/>
                </a:solidFill>
                <a:latin typeface="Times New Roman" pitchFamily="18" charset="0"/>
              </a:rPr>
              <a:t>purpose </a:t>
            </a:r>
            <a:r>
              <a:rPr lang="en-US" sz="2800" b="1" dirty="0">
                <a:solidFill>
                  <a:schemeClr val="accent2"/>
                </a:solidFill>
                <a:latin typeface="Times New Roman" pitchFamily="18" charset="0"/>
              </a:rPr>
              <a:t>of the elective course “Modern </a:t>
            </a:r>
            <a:r>
              <a:rPr lang="en-US" sz="2800" b="1" dirty="0" err="1" smtClean="0">
                <a:solidFill>
                  <a:schemeClr val="accent2"/>
                </a:solidFill>
                <a:latin typeface="Times New Roman" pitchFamily="18" charset="0"/>
              </a:rPr>
              <a:t>Stomatological</a:t>
            </a:r>
            <a:r>
              <a:rPr lang="en-US" sz="2800" b="1" dirty="0" smtClean="0">
                <a:solidFill>
                  <a:schemeClr val="accent2"/>
                </a:solidFill>
                <a:latin typeface="Times New Roman" pitchFamily="18" charset="0"/>
              </a:rPr>
              <a:t> </a:t>
            </a:r>
            <a:r>
              <a:rPr lang="en-US" sz="2800" b="1" dirty="0">
                <a:solidFill>
                  <a:schemeClr val="accent2"/>
                </a:solidFill>
                <a:latin typeface="Times New Roman" pitchFamily="18" charset="0"/>
              </a:rPr>
              <a:t>Latin (practice-oriented course</a:t>
            </a:r>
            <a:r>
              <a:rPr lang="en-US" sz="2800" b="1" dirty="0" smtClean="0">
                <a:solidFill>
                  <a:schemeClr val="accent2"/>
                </a:solidFill>
                <a:latin typeface="Times New Roman" pitchFamily="18" charset="0"/>
              </a:rPr>
              <a:t>)”</a:t>
            </a:r>
            <a:endParaRPr lang="uk-UA" sz="2800" dirty="0">
              <a:solidFill>
                <a:schemeClr val="accent2"/>
              </a:solidFill>
              <a:latin typeface="Times New Roman" pitchFamily="18" charset="0"/>
              <a:cs typeface="Times New Roman" pitchFamily="18" charset="0"/>
            </a:endParaRPr>
          </a:p>
          <a:p>
            <a:endParaRPr lang="uk-UA" sz="2800" b="1" dirty="0" smtClean="0">
              <a:solidFill>
                <a:schemeClr val="accent2"/>
              </a:solidFill>
              <a:latin typeface="Times New Roman" pitchFamily="18" charset="0"/>
            </a:endParaRPr>
          </a:p>
          <a:p>
            <a:r>
              <a:rPr lang="uk-UA" sz="2800" b="1" dirty="0" smtClean="0">
                <a:solidFill>
                  <a:schemeClr val="accent2"/>
                </a:solidFill>
                <a:latin typeface="Times New Roman" pitchFamily="18" charset="0"/>
              </a:rPr>
              <a:t>-</a:t>
            </a:r>
            <a:r>
              <a:rPr lang="uk-UA" sz="2800" dirty="0" smtClean="0">
                <a:solidFill>
                  <a:schemeClr val="accent2"/>
                </a:solidFill>
                <a:latin typeface="Times New Roman" pitchFamily="18" charset="0"/>
              </a:rPr>
              <a:t> </a:t>
            </a:r>
            <a:r>
              <a:rPr lang="en-US" sz="2800" dirty="0" smtClean="0">
                <a:solidFill>
                  <a:srgbClr val="FFC000"/>
                </a:solidFill>
                <a:latin typeface="Times New Roman" pitchFamily="18" charset="0"/>
                <a:cs typeface="Times New Roman" pitchFamily="18" charset="0"/>
              </a:rPr>
              <a:t>to </a:t>
            </a:r>
            <a:r>
              <a:rPr lang="en-US" sz="2800" dirty="0">
                <a:solidFill>
                  <a:srgbClr val="FFC000"/>
                </a:solidFill>
                <a:latin typeface="Times New Roman" pitchFamily="18" charset="0"/>
                <a:cs typeface="Times New Roman" pitchFamily="18" charset="0"/>
              </a:rPr>
              <a:t>expand the </a:t>
            </a:r>
            <a:r>
              <a:rPr lang="en-US" sz="2800" dirty="0" smtClean="0">
                <a:solidFill>
                  <a:srgbClr val="FFC000"/>
                </a:solidFill>
                <a:latin typeface="Times New Roman" pitchFamily="18" charset="0"/>
                <a:cs typeface="Times New Roman" pitchFamily="18" charset="0"/>
              </a:rPr>
              <a:t>terminological </a:t>
            </a:r>
            <a:r>
              <a:rPr lang="en-US" sz="2800" dirty="0">
                <a:solidFill>
                  <a:srgbClr val="FFC000"/>
                </a:solidFill>
                <a:latin typeface="Times New Roman" pitchFamily="18" charset="0"/>
                <a:cs typeface="Times New Roman" pitchFamily="18" charset="0"/>
              </a:rPr>
              <a:t>foundation  and improve practical skills in mastering Latin </a:t>
            </a:r>
            <a:r>
              <a:rPr lang="en-US" sz="2800" dirty="0" smtClean="0">
                <a:solidFill>
                  <a:srgbClr val="FFC000"/>
                </a:solidFill>
                <a:latin typeface="Times New Roman" pitchFamily="18" charset="0"/>
                <a:cs typeface="Times New Roman" pitchFamily="18" charset="0"/>
              </a:rPr>
              <a:t>medical </a:t>
            </a:r>
            <a:r>
              <a:rPr lang="en-US" sz="2800" dirty="0">
                <a:solidFill>
                  <a:srgbClr val="FFC000"/>
                </a:solidFill>
                <a:latin typeface="Times New Roman" pitchFamily="18" charset="0"/>
                <a:cs typeface="Times New Roman" pitchFamily="18" charset="0"/>
              </a:rPr>
              <a:t>terminology for its productive application during training at clinical departments and in further professional activities and professional </a:t>
            </a:r>
            <a:r>
              <a:rPr lang="en-US" sz="2800" dirty="0" smtClean="0">
                <a:solidFill>
                  <a:srgbClr val="FFC000"/>
                </a:solidFill>
                <a:latin typeface="Times New Roman" pitchFamily="18" charset="0"/>
                <a:cs typeface="Times New Roman" pitchFamily="18" charset="0"/>
              </a:rPr>
              <a:t>development</a:t>
            </a:r>
            <a:r>
              <a:rPr lang="uk-UA" sz="2800" dirty="0" smtClean="0">
                <a:solidFill>
                  <a:srgbClr val="FFC000"/>
                </a:solidFill>
                <a:latin typeface="Times New Roman" pitchFamily="18" charset="0"/>
                <a:cs typeface="Times New Roman" pitchFamily="18" charset="0"/>
              </a:rPr>
              <a:t>.</a:t>
            </a:r>
            <a:endParaRPr lang="uk-UA" sz="2800" dirty="0">
              <a:solidFill>
                <a:srgbClr val="FFC000"/>
              </a:solidFill>
              <a:latin typeface="Times New Roman" pitchFamily="18" charset="0"/>
              <a:cs typeface="Times New Roman" pitchFamily="18" charset="0"/>
            </a:endParaRPr>
          </a:p>
          <a:p>
            <a:pPr algn="ctr"/>
            <a:endParaRPr lang="uk-UA" sz="2800" dirty="0">
              <a:solidFill>
                <a:srgbClr val="FFC000"/>
              </a:solidFill>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1"/>
          <p:cNvSpPr txBox="1">
            <a:spLocks noChangeArrowheads="1"/>
          </p:cNvSpPr>
          <p:nvPr/>
        </p:nvSpPr>
        <p:spPr bwMode="auto">
          <a:xfrm>
            <a:off x="141288" y="214313"/>
            <a:ext cx="11398250" cy="1077218"/>
          </a:xfrm>
          <a:prstGeom prst="rect">
            <a:avLst/>
          </a:prstGeom>
          <a:noFill/>
          <a:ln w="9525">
            <a:noFill/>
            <a:miter lim="800000"/>
            <a:headEnd/>
            <a:tailEnd/>
          </a:ln>
        </p:spPr>
        <p:txBody>
          <a:bodyPr>
            <a:spAutoFit/>
          </a:bodyPr>
          <a:lstStyle/>
          <a:p>
            <a:pPr algn="ctr"/>
            <a:r>
              <a:rPr lang="en-US" sz="3200" b="1" i="1" dirty="0" smtClean="0">
                <a:solidFill>
                  <a:schemeClr val="accent2"/>
                </a:solidFill>
                <a:latin typeface="Times New Roman" pitchFamily="18" charset="0"/>
              </a:rPr>
              <a:t>The tasks </a:t>
            </a:r>
            <a:r>
              <a:rPr lang="en-US" sz="3200" b="1" dirty="0" smtClean="0">
                <a:solidFill>
                  <a:schemeClr val="accent2"/>
                </a:solidFill>
                <a:latin typeface="Times New Roman" pitchFamily="18" charset="0"/>
              </a:rPr>
              <a:t>of </a:t>
            </a:r>
            <a:r>
              <a:rPr lang="en-US" sz="3200" b="1" dirty="0">
                <a:solidFill>
                  <a:schemeClr val="accent2"/>
                </a:solidFill>
                <a:latin typeface="Times New Roman" pitchFamily="18" charset="0"/>
              </a:rPr>
              <a:t>the elective course “Modern </a:t>
            </a:r>
            <a:r>
              <a:rPr lang="en-US" sz="3200" b="1" dirty="0" err="1" smtClean="0">
                <a:solidFill>
                  <a:schemeClr val="accent2"/>
                </a:solidFill>
                <a:latin typeface="Times New Roman" pitchFamily="18" charset="0"/>
              </a:rPr>
              <a:t>Stomatological</a:t>
            </a:r>
            <a:r>
              <a:rPr lang="en-US" sz="3200" b="1" dirty="0" smtClean="0">
                <a:solidFill>
                  <a:schemeClr val="accent2"/>
                </a:solidFill>
                <a:latin typeface="Times New Roman" pitchFamily="18" charset="0"/>
              </a:rPr>
              <a:t> </a:t>
            </a:r>
            <a:r>
              <a:rPr lang="en-US" sz="3200" b="1" dirty="0">
                <a:solidFill>
                  <a:schemeClr val="accent2"/>
                </a:solidFill>
                <a:latin typeface="Times New Roman" pitchFamily="18" charset="0"/>
              </a:rPr>
              <a:t>Latin (practice-oriented course)” </a:t>
            </a:r>
            <a:endParaRPr lang="uk-UA" sz="3200" dirty="0">
              <a:latin typeface="Calibri" pitchFamily="34" charset="0"/>
            </a:endParaRPr>
          </a:p>
        </p:txBody>
      </p:sp>
      <p:sp>
        <p:nvSpPr>
          <p:cNvPr id="22530" name="TextBox 2"/>
          <p:cNvSpPr txBox="1">
            <a:spLocks noChangeArrowheads="1"/>
          </p:cNvSpPr>
          <p:nvPr/>
        </p:nvSpPr>
        <p:spPr bwMode="auto">
          <a:xfrm>
            <a:off x="5202238" y="1530350"/>
            <a:ext cx="6692900" cy="3600986"/>
          </a:xfrm>
          <a:prstGeom prst="rect">
            <a:avLst/>
          </a:prstGeom>
          <a:noFill/>
          <a:ln w="9525">
            <a:noFill/>
            <a:miter lim="800000"/>
            <a:headEnd/>
            <a:tailEnd/>
          </a:ln>
        </p:spPr>
        <p:txBody>
          <a:bodyPr>
            <a:spAutoFit/>
          </a:bodyPr>
          <a:lstStyle/>
          <a:p>
            <a:r>
              <a:rPr lang="en-US" sz="2800" b="1" dirty="0">
                <a:solidFill>
                  <a:schemeClr val="accent2"/>
                </a:solidFill>
                <a:latin typeface="Times New Roman" pitchFamily="18" charset="0"/>
              </a:rPr>
              <a:t>- </a:t>
            </a:r>
            <a:r>
              <a:rPr lang="en-US" sz="2800" dirty="0" smtClean="0">
                <a:solidFill>
                  <a:srgbClr val="FFC000"/>
                </a:solidFill>
                <a:latin typeface="Times New Roman" pitchFamily="18" charset="0"/>
                <a:cs typeface="Times New Roman" pitchFamily="18" charset="0"/>
              </a:rPr>
              <a:t>to </a:t>
            </a:r>
            <a:r>
              <a:rPr lang="en-US" sz="2800" dirty="0">
                <a:solidFill>
                  <a:srgbClr val="FFC000"/>
                </a:solidFill>
                <a:latin typeface="Times New Roman" pitchFamily="18" charset="0"/>
                <a:cs typeface="Times New Roman" pitchFamily="18" charset="0"/>
              </a:rPr>
              <a:t>improve the level of practical skills and translation abilities, as well as fluency in the lexical material of modern international nomenclatures, along with its systematic updating and integration into the process of mastering professional disciplines, studying specialized literature, and carrying out professional activities</a:t>
            </a:r>
            <a:r>
              <a:rPr lang="en-US" sz="2800" dirty="0" smtClean="0">
                <a:solidFill>
                  <a:srgbClr val="FFC000"/>
                </a:solidFill>
                <a:latin typeface="Times New Roman" pitchFamily="18" charset="0"/>
                <a:cs typeface="Times New Roman" pitchFamily="18" charset="0"/>
              </a:rPr>
              <a:t>.</a:t>
            </a:r>
            <a:endParaRPr lang="en-US" sz="2800" dirty="0">
              <a:solidFill>
                <a:srgbClr val="FFC000"/>
              </a:solidFill>
              <a:latin typeface="Times New Roman" pitchFamily="18" charset="0"/>
              <a:cs typeface="Times New Roman" pitchFamily="18" charset="0"/>
            </a:endParaRPr>
          </a:p>
        </p:txBody>
      </p:sp>
      <p:pic>
        <p:nvPicPr>
          <p:cNvPr id="22531" name="Рисунок 1"/>
          <p:cNvPicPr>
            <a:picLocks noChangeAspect="1"/>
          </p:cNvPicPr>
          <p:nvPr/>
        </p:nvPicPr>
        <p:blipFill>
          <a:blip r:embed="rId2"/>
          <a:srcRect/>
          <a:stretch>
            <a:fillRect/>
          </a:stretch>
        </p:blipFill>
        <p:spPr bwMode="auto">
          <a:xfrm>
            <a:off x="320675" y="2335213"/>
            <a:ext cx="4478338" cy="2755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1"/>
          <p:cNvSpPr txBox="1">
            <a:spLocks noChangeArrowheads="1"/>
          </p:cNvSpPr>
          <p:nvPr/>
        </p:nvSpPr>
        <p:spPr bwMode="auto">
          <a:xfrm>
            <a:off x="319088" y="169863"/>
            <a:ext cx="11398250" cy="1354217"/>
          </a:xfrm>
          <a:prstGeom prst="rect">
            <a:avLst/>
          </a:prstGeom>
          <a:noFill/>
          <a:ln w="9525">
            <a:noFill/>
            <a:miter lim="800000"/>
            <a:headEnd/>
            <a:tailEnd/>
          </a:ln>
        </p:spPr>
        <p:txBody>
          <a:bodyPr>
            <a:spAutoFit/>
          </a:bodyPr>
          <a:lstStyle/>
          <a:p>
            <a:endParaRPr lang="uk-UA" b="1" i="1" dirty="0"/>
          </a:p>
          <a:p>
            <a:pPr algn="ctr"/>
            <a:r>
              <a:rPr lang="en-US" sz="3200" b="1" i="1" dirty="0" smtClean="0">
                <a:solidFill>
                  <a:schemeClr val="accent2"/>
                </a:solidFill>
              </a:rPr>
              <a:t>Structure </a:t>
            </a:r>
            <a:r>
              <a:rPr lang="en-US" sz="3200" b="1" dirty="0" smtClean="0">
                <a:solidFill>
                  <a:schemeClr val="accent2"/>
                </a:solidFill>
              </a:rPr>
              <a:t>the </a:t>
            </a:r>
            <a:r>
              <a:rPr lang="en-US" sz="3200" b="1" dirty="0">
                <a:solidFill>
                  <a:schemeClr val="accent2"/>
                </a:solidFill>
              </a:rPr>
              <a:t>course “Modern </a:t>
            </a:r>
            <a:r>
              <a:rPr lang="en-US" sz="3200" b="1" dirty="0" err="1" smtClean="0">
                <a:solidFill>
                  <a:schemeClr val="accent2"/>
                </a:solidFill>
              </a:rPr>
              <a:t>Stomatological</a:t>
            </a:r>
            <a:r>
              <a:rPr lang="en-US" sz="3200" b="1" dirty="0" smtClean="0">
                <a:solidFill>
                  <a:schemeClr val="accent2"/>
                </a:solidFill>
              </a:rPr>
              <a:t> </a:t>
            </a:r>
            <a:r>
              <a:rPr lang="en-US" sz="3200" b="1" dirty="0">
                <a:solidFill>
                  <a:schemeClr val="accent2"/>
                </a:solidFill>
              </a:rPr>
              <a:t>Latin (practice-oriented course)” </a:t>
            </a:r>
            <a:endParaRPr lang="uk-UA" sz="3200" dirty="0">
              <a:solidFill>
                <a:schemeClr val="accent2"/>
              </a:solidFill>
              <a:latin typeface="Calibri" pitchFamily="34" charset="0"/>
            </a:endParaRPr>
          </a:p>
        </p:txBody>
      </p:sp>
      <p:sp>
        <p:nvSpPr>
          <p:cNvPr id="23554" name="TextBox 2"/>
          <p:cNvSpPr txBox="1">
            <a:spLocks noChangeArrowheads="1"/>
          </p:cNvSpPr>
          <p:nvPr/>
        </p:nvSpPr>
        <p:spPr bwMode="auto">
          <a:xfrm>
            <a:off x="649288" y="1660525"/>
            <a:ext cx="10620375" cy="5078313"/>
          </a:xfrm>
          <a:prstGeom prst="rect">
            <a:avLst/>
          </a:prstGeom>
          <a:noFill/>
          <a:ln w="9525">
            <a:noFill/>
            <a:miter lim="800000"/>
            <a:headEnd/>
            <a:tailEnd/>
          </a:ln>
        </p:spPr>
        <p:txBody>
          <a:bodyPr>
            <a:spAutoFit/>
          </a:bodyPr>
          <a:lstStyle/>
          <a:p>
            <a:pPr algn="ctr"/>
            <a:r>
              <a:rPr lang="en-US" sz="2800" i="1" dirty="0" smtClean="0">
                <a:solidFill>
                  <a:srgbClr val="FFC000"/>
                </a:solidFill>
                <a:latin typeface="Times New Roman" pitchFamily="18" charset="0"/>
                <a:cs typeface="Times New Roman" pitchFamily="18" charset="0"/>
              </a:rPr>
              <a:t>Module </a:t>
            </a:r>
            <a:r>
              <a:rPr lang="en-US" sz="2800" i="1" dirty="0">
                <a:solidFill>
                  <a:srgbClr val="FFC000"/>
                </a:solidFill>
                <a:latin typeface="Times New Roman" pitchFamily="18" charset="0"/>
                <a:cs typeface="Times New Roman" pitchFamily="18" charset="0"/>
              </a:rPr>
              <a:t>I: Pharmaceutical </a:t>
            </a:r>
            <a:r>
              <a:rPr lang="en-US" sz="2800" i="1" dirty="0" smtClean="0">
                <a:solidFill>
                  <a:srgbClr val="FFC000"/>
                </a:solidFill>
                <a:latin typeface="Times New Roman" pitchFamily="18" charset="0"/>
                <a:cs typeface="Times New Roman" pitchFamily="18" charset="0"/>
              </a:rPr>
              <a:t>Terminology</a:t>
            </a:r>
            <a:r>
              <a:rPr lang="en-US" sz="2400" dirty="0">
                <a:solidFill>
                  <a:srgbClr val="FFC000"/>
                </a:solidFill>
                <a:latin typeface="Times New Roman" pitchFamily="18" charset="0"/>
                <a:cs typeface="Times New Roman" pitchFamily="18" charset="0"/>
              </a:rPr>
              <a:t/>
            </a:r>
            <a:br>
              <a:rPr lang="en-US" sz="2400" dirty="0">
                <a:solidFill>
                  <a:srgbClr val="FFC000"/>
                </a:solidFill>
                <a:latin typeface="Times New Roman" pitchFamily="18" charset="0"/>
                <a:cs typeface="Times New Roman" pitchFamily="18" charset="0"/>
              </a:rPr>
            </a:br>
            <a:r>
              <a:rPr lang="en-US" sz="2400" dirty="0">
                <a:solidFill>
                  <a:srgbClr val="FFC000"/>
                </a:solidFill>
                <a:latin typeface="Times New Roman" pitchFamily="18" charset="0"/>
                <a:cs typeface="Times New Roman" pitchFamily="18" charset="0"/>
              </a:rPr>
              <a:t>Translation of pharmaceutical nomenclature names, prescribing non-proprietary names of medicines with term-elements recommended by WHO for International </a:t>
            </a:r>
            <a:r>
              <a:rPr lang="en-US" sz="2400" dirty="0" smtClean="0">
                <a:solidFill>
                  <a:srgbClr val="FFC000"/>
                </a:solidFill>
                <a:latin typeface="Times New Roman" pitchFamily="18" charset="0"/>
                <a:cs typeface="Times New Roman" pitchFamily="18" charset="0"/>
              </a:rPr>
              <a:t>Non</a:t>
            </a:r>
            <a:r>
              <a:rPr lang="uk-UA" sz="2400" dirty="0">
                <a:solidFill>
                  <a:srgbClr val="FFC000"/>
                </a:solidFill>
                <a:latin typeface="Times New Roman" pitchFamily="18" charset="0"/>
                <a:cs typeface="Times New Roman" pitchFamily="18" charset="0"/>
              </a:rPr>
              <a:t>-</a:t>
            </a:r>
            <a:r>
              <a:rPr lang="en-US" sz="2400" dirty="0" smtClean="0">
                <a:solidFill>
                  <a:srgbClr val="FFC000"/>
                </a:solidFill>
                <a:latin typeface="Times New Roman" pitchFamily="18" charset="0"/>
                <a:cs typeface="Times New Roman" pitchFamily="18" charset="0"/>
              </a:rPr>
              <a:t>proprietary </a:t>
            </a:r>
            <a:r>
              <a:rPr lang="en-US" sz="2400" dirty="0">
                <a:solidFill>
                  <a:srgbClr val="FFC000"/>
                </a:solidFill>
                <a:latin typeface="Times New Roman" pitchFamily="18" charset="0"/>
                <a:cs typeface="Times New Roman" pitchFamily="18" charset="0"/>
              </a:rPr>
              <a:t>Names (INN), classification of dosage forms and methods of prescribing them, in-depth study of productive </a:t>
            </a:r>
            <a:r>
              <a:rPr lang="en-US" sz="2400" dirty="0" smtClean="0">
                <a:solidFill>
                  <a:srgbClr val="FFC000"/>
                </a:solidFill>
                <a:latin typeface="Times New Roman" pitchFamily="18" charset="0"/>
                <a:cs typeface="Times New Roman" pitchFamily="18" charset="0"/>
              </a:rPr>
              <a:t>ways </a:t>
            </a:r>
            <a:r>
              <a:rPr lang="en-US" sz="2400" dirty="0">
                <a:solidFill>
                  <a:srgbClr val="FFC000"/>
                </a:solidFill>
                <a:latin typeface="Times New Roman" pitchFamily="18" charset="0"/>
                <a:cs typeface="Times New Roman" pitchFamily="18" charset="0"/>
              </a:rPr>
              <a:t>of forming pharmaceutical terms, etc.</a:t>
            </a:r>
          </a:p>
          <a:p>
            <a:pPr algn="ctr"/>
            <a:r>
              <a:rPr lang="uk-UA" sz="2400" dirty="0" smtClean="0">
                <a:solidFill>
                  <a:srgbClr val="FFC000"/>
                </a:solidFill>
                <a:latin typeface="Times New Roman" pitchFamily="18" charset="0"/>
                <a:cs typeface="Times New Roman" pitchFamily="18" charset="0"/>
              </a:rPr>
              <a:t>.</a:t>
            </a:r>
            <a:endParaRPr lang="uk-UA" sz="2400" dirty="0">
              <a:solidFill>
                <a:srgbClr val="FFC000"/>
              </a:solidFill>
              <a:latin typeface="Times New Roman" pitchFamily="18" charset="0"/>
              <a:cs typeface="Times New Roman" pitchFamily="18" charset="0"/>
            </a:endParaRPr>
          </a:p>
          <a:p>
            <a:pPr algn="ctr"/>
            <a:endParaRPr lang="uk-UA" sz="2400" dirty="0">
              <a:solidFill>
                <a:srgbClr val="FFC000"/>
              </a:solidFill>
              <a:latin typeface="Times New Roman" pitchFamily="18" charset="0"/>
              <a:cs typeface="Times New Roman" pitchFamily="18" charset="0"/>
            </a:endParaRPr>
          </a:p>
          <a:p>
            <a:pPr algn="ctr"/>
            <a:r>
              <a:rPr lang="en-US" sz="2800" i="1" dirty="0" smtClean="0">
                <a:solidFill>
                  <a:srgbClr val="FFC000"/>
                </a:solidFill>
                <a:latin typeface="Times New Roman" pitchFamily="18" charset="0"/>
                <a:cs typeface="Times New Roman" pitchFamily="18" charset="0"/>
              </a:rPr>
              <a:t>Module </a:t>
            </a:r>
            <a:r>
              <a:rPr lang="en-US" sz="2800" i="1" dirty="0">
                <a:solidFill>
                  <a:srgbClr val="FFC000"/>
                </a:solidFill>
                <a:latin typeface="Times New Roman" pitchFamily="18" charset="0"/>
                <a:cs typeface="Times New Roman" pitchFamily="18" charset="0"/>
              </a:rPr>
              <a:t>II: Clinical Terminology</a:t>
            </a:r>
            <a:r>
              <a:rPr lang="en-US" sz="2400" dirty="0">
                <a:solidFill>
                  <a:srgbClr val="FFC000"/>
                </a:solidFill>
                <a:latin typeface="Times New Roman" pitchFamily="18" charset="0"/>
                <a:cs typeface="Times New Roman" pitchFamily="18" charset="0"/>
              </a:rPr>
              <a:t/>
            </a:r>
            <a:br>
              <a:rPr lang="en-US" sz="2400" dirty="0">
                <a:solidFill>
                  <a:srgbClr val="FFC000"/>
                </a:solidFill>
                <a:latin typeface="Times New Roman" pitchFamily="18" charset="0"/>
                <a:cs typeface="Times New Roman" pitchFamily="18" charset="0"/>
              </a:rPr>
            </a:br>
            <a:r>
              <a:rPr lang="en-US" sz="2400" dirty="0">
                <a:solidFill>
                  <a:srgbClr val="FFC000"/>
                </a:solidFill>
                <a:latin typeface="Times New Roman" pitchFamily="18" charset="0"/>
                <a:cs typeface="Times New Roman" pitchFamily="18" charset="0"/>
              </a:rPr>
              <a:t>Translation and interpretation of names of diseases and pathological conditions, syndromes, symptoms, and clinical diagnoses.</a:t>
            </a:r>
          </a:p>
          <a:p>
            <a:pPr algn="ctr"/>
            <a:r>
              <a:rPr lang="uk-UA" sz="2400" dirty="0" smtClean="0">
                <a:solidFill>
                  <a:srgbClr val="FFC000"/>
                </a:solidFill>
                <a:latin typeface="Times New Roman" pitchFamily="18" charset="0"/>
                <a:cs typeface="Times New Roman" pitchFamily="18" charset="0"/>
              </a:rPr>
              <a:t>.</a:t>
            </a:r>
          </a:p>
          <a:p>
            <a:pPr algn="ctr"/>
            <a:endParaRPr lang="uk-UA" sz="2800" dirty="0">
              <a:solidFill>
                <a:srgbClr val="FFC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Box 1"/>
          <p:cNvSpPr txBox="1">
            <a:spLocks noChangeArrowheads="1"/>
          </p:cNvSpPr>
          <p:nvPr/>
        </p:nvSpPr>
        <p:spPr bwMode="auto">
          <a:xfrm>
            <a:off x="412750" y="428625"/>
            <a:ext cx="6462713" cy="5139869"/>
          </a:xfrm>
          <a:prstGeom prst="rect">
            <a:avLst/>
          </a:prstGeom>
          <a:noFill/>
          <a:ln w="9525">
            <a:noFill/>
            <a:miter lim="800000"/>
            <a:headEnd/>
            <a:tailEnd/>
          </a:ln>
        </p:spPr>
        <p:txBody>
          <a:bodyPr>
            <a:spAutoFit/>
          </a:bodyPr>
          <a:lstStyle/>
          <a:p>
            <a:pPr algn="ctr"/>
            <a:r>
              <a:rPr lang="en-US" sz="3200" b="1" i="1" dirty="0" smtClean="0">
                <a:solidFill>
                  <a:srgbClr val="009900"/>
                </a:solidFill>
                <a:latin typeface="Times New Roman" pitchFamily="18" charset="0"/>
              </a:rPr>
              <a:t>Types </a:t>
            </a:r>
            <a:r>
              <a:rPr lang="en-US" sz="3200" b="1" i="1" dirty="0">
                <a:solidFill>
                  <a:srgbClr val="009900"/>
                </a:solidFill>
                <a:latin typeface="Times New Roman" pitchFamily="18" charset="0"/>
              </a:rPr>
              <a:t>of educational activities</a:t>
            </a:r>
            <a:r>
              <a:rPr lang="en-US" sz="3200" b="1" i="1" dirty="0" smtClean="0">
                <a:solidFill>
                  <a:srgbClr val="009900"/>
                </a:solidFill>
                <a:latin typeface="Times New Roman" pitchFamily="18" charset="0"/>
              </a:rPr>
              <a:t>:</a:t>
            </a:r>
            <a:endParaRPr lang="uk-UA" sz="3200" dirty="0">
              <a:solidFill>
                <a:srgbClr val="009900"/>
              </a:solidFill>
              <a:latin typeface="Times New Roman" pitchFamily="18" charset="0"/>
            </a:endParaRPr>
          </a:p>
          <a:p>
            <a:pPr algn="ctr"/>
            <a:endParaRPr lang="uk-UA" sz="2400" dirty="0">
              <a:solidFill>
                <a:srgbClr val="FFC000"/>
              </a:solidFill>
              <a:latin typeface="Times New Roman" pitchFamily="18" charset="0"/>
            </a:endParaRPr>
          </a:p>
          <a:p>
            <a:pPr marL="800100" lvl="1" indent="-342900">
              <a:buFont typeface="Arial" charset="0"/>
              <a:buChar char="•"/>
            </a:pPr>
            <a:r>
              <a:rPr lang="ru-RU" sz="2400" b="1" dirty="0" smtClean="0">
                <a:solidFill>
                  <a:srgbClr val="FFC000"/>
                </a:solidFill>
                <a:latin typeface="Times New Roman" pitchFamily="18" charset="0"/>
              </a:rPr>
              <a:t>р</a:t>
            </a:r>
            <a:r>
              <a:rPr lang="en-US" sz="2400" b="1" dirty="0" err="1" smtClean="0">
                <a:solidFill>
                  <a:srgbClr val="FFC000"/>
                </a:solidFill>
                <a:latin typeface="Times New Roman" pitchFamily="18" charset="0"/>
              </a:rPr>
              <a:t>ractical</a:t>
            </a:r>
            <a:r>
              <a:rPr lang="en-US" sz="2400" b="1" dirty="0" smtClean="0">
                <a:solidFill>
                  <a:srgbClr val="FFC000"/>
                </a:solidFill>
                <a:latin typeface="Times New Roman" pitchFamily="18" charset="0"/>
              </a:rPr>
              <a:t> lessons;</a:t>
            </a:r>
            <a:endParaRPr lang="en-US" sz="2400" b="1" dirty="0">
              <a:solidFill>
                <a:srgbClr val="FFC000"/>
              </a:solidFill>
              <a:latin typeface="Times New Roman" pitchFamily="18" charset="0"/>
            </a:endParaRPr>
          </a:p>
          <a:p>
            <a:pPr marL="800100" lvl="1" indent="-342900">
              <a:buFont typeface="Arial" charset="0"/>
              <a:buChar char="•"/>
            </a:pPr>
            <a:r>
              <a:rPr lang="en-US" sz="2400" b="1" dirty="0" smtClean="0">
                <a:solidFill>
                  <a:srgbClr val="FFC000"/>
                </a:solidFill>
                <a:latin typeface="Times New Roman" pitchFamily="18" charset="0"/>
              </a:rPr>
              <a:t>independent </a:t>
            </a:r>
            <a:r>
              <a:rPr lang="en-US" sz="2400" b="1" dirty="0">
                <a:solidFill>
                  <a:srgbClr val="FFC000"/>
                </a:solidFill>
                <a:latin typeface="Times New Roman" pitchFamily="18" charset="0"/>
              </a:rPr>
              <a:t>work </a:t>
            </a:r>
          </a:p>
          <a:p>
            <a:pPr marL="800100" lvl="1" indent="-342900">
              <a:buFont typeface="Arial" charset="0"/>
              <a:buChar char="•"/>
            </a:pPr>
            <a:endParaRPr lang="en-US" sz="2400" b="1" i="1" dirty="0">
              <a:solidFill>
                <a:srgbClr val="FFC000"/>
              </a:solidFill>
              <a:latin typeface="Times New Roman" pitchFamily="18" charset="0"/>
            </a:endParaRPr>
          </a:p>
          <a:p>
            <a:pPr lvl="1"/>
            <a:r>
              <a:rPr lang="en-US" sz="3200" b="1" i="1" dirty="0" smtClean="0">
                <a:solidFill>
                  <a:srgbClr val="009900"/>
                </a:solidFill>
                <a:latin typeface="Times New Roman" pitchFamily="18" charset="0"/>
              </a:rPr>
              <a:t>Control </a:t>
            </a:r>
            <a:r>
              <a:rPr lang="en-US" sz="3200" b="1" i="1" dirty="0">
                <a:solidFill>
                  <a:srgbClr val="009900"/>
                </a:solidFill>
                <a:latin typeface="Times New Roman" pitchFamily="18" charset="0"/>
              </a:rPr>
              <a:t>methods</a:t>
            </a:r>
            <a:r>
              <a:rPr lang="uk-UA" sz="3200" b="1" i="1" dirty="0" smtClean="0">
                <a:solidFill>
                  <a:srgbClr val="009900"/>
                </a:solidFill>
                <a:latin typeface="Times New Roman" pitchFamily="18" charset="0"/>
              </a:rPr>
              <a:t>:</a:t>
            </a:r>
            <a:endParaRPr lang="ru-RU" sz="3200" b="1" dirty="0">
              <a:solidFill>
                <a:srgbClr val="009900"/>
              </a:solidFill>
              <a:latin typeface="Times New Roman" pitchFamily="18" charset="0"/>
            </a:endParaRPr>
          </a:p>
          <a:p>
            <a:pPr algn="ctr"/>
            <a:endParaRPr lang="ru-RU" sz="2400" b="1" dirty="0">
              <a:latin typeface="Times New Roman" pitchFamily="18" charset="0"/>
            </a:endParaRPr>
          </a:p>
          <a:p>
            <a:pPr>
              <a:buFont typeface="Arial" charset="0"/>
              <a:buChar char="•"/>
            </a:pPr>
            <a:r>
              <a:rPr lang="en-US" sz="2400" dirty="0">
                <a:solidFill>
                  <a:srgbClr val="FFC000"/>
                </a:solidFill>
                <a:latin typeface="Times New Roman" pitchFamily="18" charset="0"/>
                <a:cs typeface="Times New Roman" pitchFamily="18" charset="0"/>
              </a:rPr>
              <a:t>o</a:t>
            </a:r>
            <a:r>
              <a:rPr lang="en-US" sz="2400" dirty="0" smtClean="0">
                <a:solidFill>
                  <a:srgbClr val="FFC000"/>
                </a:solidFill>
                <a:latin typeface="Times New Roman" pitchFamily="18" charset="0"/>
                <a:cs typeface="Times New Roman" pitchFamily="18" charset="0"/>
              </a:rPr>
              <a:t>ngoing </a:t>
            </a:r>
            <a:r>
              <a:rPr lang="en-US" sz="2400" dirty="0">
                <a:solidFill>
                  <a:srgbClr val="FFC000"/>
                </a:solidFill>
                <a:latin typeface="Times New Roman" pitchFamily="18" charset="0"/>
                <a:cs typeface="Times New Roman" pitchFamily="18" charset="0"/>
              </a:rPr>
              <a:t>assessment of all types of theoretical and practical training during each practical lesson with traditional grading</a:t>
            </a:r>
            <a:r>
              <a:rPr lang="uk-UA" sz="2400" dirty="0" smtClean="0">
                <a:solidFill>
                  <a:srgbClr val="FFC000"/>
                </a:solidFill>
                <a:latin typeface="Times New Roman" pitchFamily="18" charset="0"/>
                <a:cs typeface="Times New Roman" pitchFamily="18" charset="0"/>
              </a:rPr>
              <a:t>;</a:t>
            </a:r>
            <a:endParaRPr lang="uk-UA" sz="2400" dirty="0">
              <a:solidFill>
                <a:srgbClr val="FFC000"/>
              </a:solidFill>
              <a:latin typeface="Times New Roman" pitchFamily="18" charset="0"/>
              <a:cs typeface="Times New Roman" pitchFamily="18" charset="0"/>
            </a:endParaRPr>
          </a:p>
          <a:p>
            <a:pPr>
              <a:buFont typeface="Arial" charset="0"/>
              <a:buChar char="•"/>
            </a:pPr>
            <a:r>
              <a:rPr lang="en-US" sz="2400" b="1" dirty="0">
                <a:solidFill>
                  <a:srgbClr val="FFC000"/>
                </a:solidFill>
                <a:latin typeface="Times New Roman" pitchFamily="18" charset="0"/>
                <a:cs typeface="Times New Roman" pitchFamily="18" charset="0"/>
              </a:rPr>
              <a:t>f</a:t>
            </a:r>
            <a:r>
              <a:rPr lang="en-US" sz="2400" b="1" dirty="0" smtClean="0">
                <a:solidFill>
                  <a:srgbClr val="FFC000"/>
                </a:solidFill>
                <a:latin typeface="Times New Roman" pitchFamily="18" charset="0"/>
                <a:cs typeface="Times New Roman" pitchFamily="18" charset="0"/>
              </a:rPr>
              <a:t>inal </a:t>
            </a:r>
            <a:r>
              <a:rPr lang="en-US" sz="2400" b="1" dirty="0">
                <a:solidFill>
                  <a:srgbClr val="FFC000"/>
                </a:solidFill>
                <a:latin typeface="Times New Roman" pitchFamily="18" charset="0"/>
                <a:cs typeface="Times New Roman" pitchFamily="18" charset="0"/>
              </a:rPr>
              <a:t>assessment</a:t>
            </a:r>
            <a:r>
              <a:rPr lang="en-US" sz="2400" dirty="0">
                <a:solidFill>
                  <a:srgbClr val="FFC000"/>
                </a:solidFill>
                <a:latin typeface="Times New Roman" pitchFamily="18" charset="0"/>
                <a:cs typeface="Times New Roman" pitchFamily="18" charset="0"/>
              </a:rPr>
              <a:t>: credit awarded during the last practical lesson</a:t>
            </a:r>
            <a:r>
              <a:rPr lang="uk-UA" dirty="0" smtClean="0"/>
              <a:t>.</a:t>
            </a:r>
            <a:endParaRPr lang="uk-UA" dirty="0"/>
          </a:p>
          <a:p>
            <a:pPr lvl="2" algn="ctr"/>
            <a:r>
              <a:rPr lang="uk-UA" sz="2400" dirty="0">
                <a:solidFill>
                  <a:srgbClr val="FFC000"/>
                </a:solidFill>
                <a:latin typeface="Times New Roman" pitchFamily="18" charset="0"/>
              </a:rPr>
              <a:t> </a:t>
            </a:r>
          </a:p>
        </p:txBody>
      </p:sp>
      <p:pic>
        <p:nvPicPr>
          <p:cNvPr id="24578" name="Рисунок 6"/>
          <p:cNvPicPr>
            <a:picLocks noChangeAspect="1"/>
          </p:cNvPicPr>
          <p:nvPr/>
        </p:nvPicPr>
        <p:blipFill>
          <a:blip r:embed="rId2"/>
          <a:srcRect/>
          <a:stretch>
            <a:fillRect/>
          </a:stretch>
        </p:blipFill>
        <p:spPr bwMode="auto">
          <a:xfrm>
            <a:off x="7042150" y="898525"/>
            <a:ext cx="4654550" cy="5308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Box 1"/>
          <p:cNvSpPr txBox="1">
            <a:spLocks noChangeArrowheads="1"/>
          </p:cNvSpPr>
          <p:nvPr/>
        </p:nvSpPr>
        <p:spPr bwMode="auto">
          <a:xfrm>
            <a:off x="319088" y="169863"/>
            <a:ext cx="11398250" cy="1077218"/>
          </a:xfrm>
          <a:prstGeom prst="rect">
            <a:avLst/>
          </a:prstGeom>
          <a:noFill/>
          <a:ln w="9525">
            <a:noFill/>
            <a:miter lim="800000"/>
            <a:headEnd/>
            <a:tailEnd/>
          </a:ln>
        </p:spPr>
        <p:txBody>
          <a:bodyPr>
            <a:spAutoFit/>
          </a:bodyPr>
          <a:lstStyle/>
          <a:p>
            <a:pPr lvl="0" algn="ctr"/>
            <a:r>
              <a:rPr lang="en-US" sz="3200" i="1">
                <a:solidFill>
                  <a:srgbClr val="54A021"/>
                </a:solidFill>
                <a:latin typeface="Times New Roman" pitchFamily="18" charset="0"/>
              </a:rPr>
              <a:t>Upon completing </a:t>
            </a:r>
            <a:r>
              <a:rPr lang="en-US" sz="3200">
                <a:solidFill>
                  <a:srgbClr val="54A021"/>
                </a:solidFill>
                <a:latin typeface="Times New Roman" pitchFamily="18" charset="0"/>
              </a:rPr>
              <a:t>the course “Modern Stomatological Latin (practice-oriented course),” the student should be able to</a:t>
            </a:r>
            <a:r>
              <a:rPr lang="uk-UA" sz="3200">
                <a:solidFill>
                  <a:srgbClr val="54A021"/>
                </a:solidFill>
                <a:latin typeface="Times New Roman" pitchFamily="18" charset="0"/>
              </a:rPr>
              <a:t>:</a:t>
            </a:r>
            <a:endParaRPr lang="uk-UA" sz="3200" dirty="0">
              <a:solidFill>
                <a:srgbClr val="54A021"/>
              </a:solidFill>
              <a:latin typeface="Times New Roman" pitchFamily="18" charset="0"/>
            </a:endParaRPr>
          </a:p>
        </p:txBody>
      </p:sp>
      <p:sp>
        <p:nvSpPr>
          <p:cNvPr id="25602" name="TextBox 2"/>
          <p:cNvSpPr txBox="1">
            <a:spLocks noChangeArrowheads="1"/>
          </p:cNvSpPr>
          <p:nvPr/>
        </p:nvSpPr>
        <p:spPr bwMode="auto">
          <a:xfrm>
            <a:off x="193675" y="2143125"/>
            <a:ext cx="11206163" cy="3970318"/>
          </a:xfrm>
          <a:prstGeom prst="rect">
            <a:avLst/>
          </a:prstGeom>
          <a:noFill/>
          <a:ln w="9525">
            <a:noFill/>
            <a:miter lim="800000"/>
            <a:headEnd/>
            <a:tailEnd/>
          </a:ln>
        </p:spPr>
        <p:txBody>
          <a:bodyPr>
            <a:spAutoFit/>
          </a:bodyPr>
          <a:lstStyle/>
          <a:p>
            <a:pPr marL="342900" indent="-342900">
              <a:buFont typeface="Arial" charset="0"/>
              <a:buChar char="•"/>
            </a:pPr>
            <a:r>
              <a:rPr lang="en-US" sz="2100">
                <a:solidFill>
                  <a:srgbClr val="FFC000"/>
                </a:solidFill>
              </a:rPr>
              <a:t>Carry out translation, lexical and semantic analysis of medical terms from modern international nomenclatures.</a:t>
            </a:r>
            <a:endParaRPr lang="uk-UA" sz="2100">
              <a:solidFill>
                <a:srgbClr val="FFC000"/>
              </a:solidFill>
            </a:endParaRPr>
          </a:p>
          <a:p>
            <a:pPr marL="342900" indent="-342900">
              <a:buFont typeface="Arial" charset="0"/>
              <a:buChar char="•"/>
            </a:pPr>
            <a:r>
              <a:rPr lang="en-US" sz="2100">
                <a:solidFill>
                  <a:srgbClr val="FFC000"/>
                </a:solidFill>
              </a:rPr>
              <a:t>Apply the acquired knowledge in oral and written </a:t>
            </a:r>
            <a:r>
              <a:rPr lang="en-US" sz="2100">
                <a:solidFill>
                  <a:schemeClr val="accent3"/>
                </a:solidFill>
              </a:rPr>
              <a:t>professional</a:t>
            </a:r>
            <a:r>
              <a:rPr lang="en-US" sz="2100">
                <a:solidFill>
                  <a:srgbClr val="FFC000"/>
                </a:solidFill>
              </a:rPr>
              <a:t> communication, using a modern terminology database in accordance with the standards of </a:t>
            </a:r>
            <a:r>
              <a:rPr lang="en-US" sz="2100">
                <a:solidFill>
                  <a:schemeClr val="accent3"/>
                </a:solidFill>
              </a:rPr>
              <a:t>skilled </a:t>
            </a:r>
            <a:r>
              <a:rPr lang="en-US" sz="2100">
                <a:solidFill>
                  <a:srgbClr val="FFC000"/>
                </a:solidFill>
              </a:rPr>
              <a:t>discourse</a:t>
            </a:r>
            <a:r>
              <a:rPr lang="uk-UA" sz="2100">
                <a:solidFill>
                  <a:srgbClr val="FFC000"/>
                </a:solidFill>
              </a:rPr>
              <a:t>.</a:t>
            </a:r>
          </a:p>
          <a:p>
            <a:pPr marL="342900" indent="-342900">
              <a:buFont typeface="Arial" charset="0"/>
              <a:buChar char="•"/>
            </a:pPr>
            <a:r>
              <a:rPr lang="en-US" sz="2100">
                <a:solidFill>
                  <a:srgbClr val="FFC000"/>
                </a:solidFill>
              </a:rPr>
              <a:t>Search, systematize and critically process </a:t>
            </a:r>
            <a:r>
              <a:rPr lang="en-US" sz="2100">
                <a:solidFill>
                  <a:schemeClr val="accent3"/>
                </a:solidFill>
              </a:rPr>
              <a:t>specialized information from electronic and printed sources in order to improve the quality of experienced </a:t>
            </a:r>
            <a:r>
              <a:rPr lang="en-US" sz="2100">
                <a:solidFill>
                  <a:srgbClr val="FFC000"/>
                </a:solidFill>
              </a:rPr>
              <a:t>activities</a:t>
            </a:r>
            <a:r>
              <a:rPr lang="uk-UA" sz="2100">
                <a:solidFill>
                  <a:srgbClr val="FFC000"/>
                </a:solidFill>
              </a:rPr>
              <a:t>.</a:t>
            </a:r>
          </a:p>
          <a:p>
            <a:pPr marL="342900" indent="-342900">
              <a:buFont typeface="Arial" charset="0"/>
              <a:buChar char="•"/>
            </a:pPr>
            <a:r>
              <a:rPr lang="en-US" sz="2100">
                <a:solidFill>
                  <a:srgbClr val="FFC000"/>
                </a:solidFill>
              </a:rPr>
              <a:t>Work effectively in an interdisciplinary team, communicate conclusions and justifications for decisions to professional and non-professional audiences within the framework of skilled activities.</a:t>
            </a:r>
            <a:endParaRPr lang="uk-UA" sz="2100">
              <a:solidFill>
                <a:srgbClr val="FFC000"/>
              </a:solidFill>
            </a:endParaRPr>
          </a:p>
          <a:p>
            <a:pPr marL="342900" indent="-342900">
              <a:buFont typeface="Arial" charset="0"/>
              <a:buChar char="•"/>
            </a:pPr>
            <a:r>
              <a:rPr lang="en-US" sz="2100">
                <a:solidFill>
                  <a:srgbClr val="FFC000"/>
                </a:solidFill>
              </a:rPr>
              <a:t>Be aware of the need for further continuous experienced development, demonstrate the ability for independent learning, self-reflection and self-improvement</a:t>
            </a:r>
            <a:r>
              <a:rPr lang="uk-UA" sz="2100">
                <a:solidFill>
                  <a:srgbClr val="FFC000"/>
                </a:solidFill>
              </a:rPr>
              <a:t>.</a:t>
            </a:r>
            <a:br>
              <a:rPr lang="uk-UA" sz="2100">
                <a:solidFill>
                  <a:srgbClr val="FFC000"/>
                </a:solidFill>
              </a:rPr>
            </a:br>
            <a:endParaRPr lang="uk-UA" sz="2100" dirty="0">
              <a:solidFill>
                <a:srgbClr val="FFC000"/>
              </a:solidFill>
              <a:latin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Заголовок 1"/>
          <p:cNvSpPr>
            <a:spLocks noGrp="1"/>
          </p:cNvSpPr>
          <p:nvPr>
            <p:ph type="title"/>
          </p:nvPr>
        </p:nvSpPr>
        <p:spPr>
          <a:xfrm>
            <a:off x="609600" y="217488"/>
            <a:ext cx="9875838" cy="1714500"/>
          </a:xfrm>
        </p:spPr>
        <p:txBody>
          <a:bodyPr/>
          <a:lstStyle/>
          <a:p>
            <a:pPr algn="ctr" eaLnBrk="1" hangingPunct="1"/>
            <a:r>
              <a:rPr lang="en-US" sz="3200" b="1" dirty="0" err="1" smtClean="0">
                <a:solidFill>
                  <a:schemeClr val="accent2"/>
                </a:solidFill>
                <a:latin typeface="Times New Roman" pitchFamily="18" charset="0"/>
              </a:rPr>
              <a:t>Invia</a:t>
            </a:r>
            <a:r>
              <a:rPr lang="en-US" sz="3200" b="1" dirty="0" smtClean="0">
                <a:solidFill>
                  <a:schemeClr val="accent2"/>
                </a:solidFill>
                <a:latin typeface="Times New Roman" pitchFamily="18" charset="0"/>
              </a:rPr>
              <a:t> </a:t>
            </a:r>
            <a:r>
              <a:rPr lang="en-US" sz="3200" b="1" dirty="0" err="1" smtClean="0">
                <a:solidFill>
                  <a:schemeClr val="accent2"/>
                </a:solidFill>
                <a:latin typeface="Times New Roman" pitchFamily="18" charset="0"/>
              </a:rPr>
              <a:t>est</a:t>
            </a:r>
            <a:r>
              <a:rPr lang="en-US" sz="3200" b="1" dirty="0" smtClean="0">
                <a:solidFill>
                  <a:schemeClr val="accent2"/>
                </a:solidFill>
                <a:latin typeface="Times New Roman" pitchFamily="18" charset="0"/>
              </a:rPr>
              <a:t> in </a:t>
            </a:r>
            <a:r>
              <a:rPr lang="en-US" sz="3200" b="1" dirty="0" err="1" smtClean="0">
                <a:solidFill>
                  <a:schemeClr val="accent2"/>
                </a:solidFill>
                <a:latin typeface="Times New Roman" pitchFamily="18" charset="0"/>
              </a:rPr>
              <a:t>medicina</a:t>
            </a:r>
            <a:r>
              <a:rPr lang="en-US" sz="3200" b="1" dirty="0" smtClean="0">
                <a:solidFill>
                  <a:schemeClr val="accent2"/>
                </a:solidFill>
                <a:latin typeface="Times New Roman" pitchFamily="18" charset="0"/>
              </a:rPr>
              <a:t> via sine Lingua Latina</a:t>
            </a:r>
            <a:br>
              <a:rPr lang="en-US" sz="3200" b="1" dirty="0" smtClean="0">
                <a:solidFill>
                  <a:schemeClr val="accent2"/>
                </a:solidFill>
                <a:latin typeface="Times New Roman" pitchFamily="18" charset="0"/>
              </a:rPr>
            </a:br>
            <a:r>
              <a:rPr lang="en-US" sz="3200" b="1" dirty="0" smtClean="0">
                <a:solidFill>
                  <a:schemeClr val="accent2"/>
                </a:solidFill>
                <a:latin typeface="Times New Roman" pitchFamily="18" charset="0"/>
              </a:rPr>
              <a:t>There is no way into medicine without the Latin</a:t>
            </a:r>
            <a:endParaRPr lang="ru-RU" sz="3200" dirty="0" smtClean="0">
              <a:latin typeface="Monotype Corsiva" pitchFamily="66" charset="0"/>
            </a:endParaRPr>
          </a:p>
        </p:txBody>
      </p:sp>
      <p:sp>
        <p:nvSpPr>
          <p:cNvPr id="3" name="Содержимое 2"/>
          <p:cNvSpPr>
            <a:spLocks noGrp="1"/>
          </p:cNvSpPr>
          <p:nvPr>
            <p:ph idx="1"/>
          </p:nvPr>
        </p:nvSpPr>
        <p:spPr>
          <a:xfrm>
            <a:off x="354013" y="3767138"/>
            <a:ext cx="11534775" cy="2620962"/>
          </a:xfrm>
        </p:spPr>
        <p:txBody>
          <a:bodyPr rtlCol="0">
            <a:normAutofit/>
          </a:bodyPr>
          <a:lstStyle/>
          <a:p>
            <a:pPr eaLnBrk="1" fontAlgn="auto" hangingPunct="1">
              <a:lnSpc>
                <a:spcPct val="80000"/>
              </a:lnSpc>
              <a:spcAft>
                <a:spcPts val="0"/>
              </a:spcAft>
              <a:buFont typeface="Wingdings 3" charset="2"/>
              <a:buChar char=""/>
              <a:defRPr/>
            </a:pPr>
            <a:endParaRPr lang="uk-UA" sz="1000" dirty="0" smtClean="0">
              <a:solidFill>
                <a:schemeClr val="tx1">
                  <a:lumMod val="75000"/>
                  <a:lumOff val="25000"/>
                </a:schemeClr>
              </a:solidFill>
            </a:endParaRPr>
          </a:p>
          <a:p>
            <a:pPr algn="ctr" eaLnBrk="1" fontAlgn="auto" hangingPunct="1">
              <a:lnSpc>
                <a:spcPct val="80000"/>
              </a:lnSpc>
              <a:spcAft>
                <a:spcPts val="0"/>
              </a:spcAft>
              <a:buFont typeface="Wingdings 3" charset="2"/>
              <a:buNone/>
              <a:defRPr/>
            </a:pPr>
            <a:endParaRPr lang="en-US" sz="5200" b="1" dirty="0" smtClean="0">
              <a:solidFill>
                <a:srgbClr val="FFC000"/>
              </a:solidFill>
              <a:latin typeface="Times New Roman" pitchFamily="18" charset="0"/>
              <a:cs typeface="Times New Roman" pitchFamily="18" charset="0"/>
            </a:endParaRPr>
          </a:p>
          <a:p>
            <a:pPr algn="ctr" eaLnBrk="1" fontAlgn="auto" hangingPunct="1">
              <a:lnSpc>
                <a:spcPct val="80000"/>
              </a:lnSpc>
              <a:spcAft>
                <a:spcPts val="0"/>
              </a:spcAft>
              <a:buFont typeface="Wingdings 3" charset="2"/>
              <a:buNone/>
              <a:defRPr/>
            </a:pPr>
            <a:r>
              <a:rPr lang="en-US" sz="5200" b="1" dirty="0" smtClean="0">
                <a:solidFill>
                  <a:srgbClr val="FFC000"/>
                </a:solidFill>
                <a:latin typeface="Times New Roman" pitchFamily="18" charset="0"/>
                <a:cs typeface="Times New Roman" pitchFamily="18" charset="0"/>
              </a:rPr>
              <a:t>We </a:t>
            </a:r>
            <a:r>
              <a:rPr lang="en-US" sz="5200" b="1" dirty="0">
                <a:solidFill>
                  <a:srgbClr val="FFC000"/>
                </a:solidFill>
                <a:latin typeface="Times New Roman" pitchFamily="18" charset="0"/>
                <a:cs typeface="Times New Roman" pitchFamily="18" charset="0"/>
              </a:rPr>
              <a:t>look  forward to welcoming you to our department, dear students</a:t>
            </a:r>
            <a:r>
              <a:rPr lang="ru-RU" sz="5200" b="1" dirty="0" smtClean="0">
                <a:solidFill>
                  <a:srgbClr val="FFC000"/>
                </a:solidFill>
                <a:latin typeface="Times New Roman" pitchFamily="18" charset="0"/>
                <a:cs typeface="Times New Roman" pitchFamily="18" charset="0"/>
              </a:rPr>
              <a:t>!</a:t>
            </a:r>
            <a:endParaRPr lang="uk-UA" sz="5200" dirty="0" smtClean="0">
              <a:solidFill>
                <a:srgbClr val="FFC000"/>
              </a:solidFill>
              <a:latin typeface="Monotype Corsiva" pitchFamily="66" charset="0"/>
            </a:endParaRPr>
          </a:p>
        </p:txBody>
      </p:sp>
      <p:sp>
        <p:nvSpPr>
          <p:cNvPr id="26627" name="AutoShape 2" descr="Зображення для візуального пошуку"/>
          <p:cNvSpPr>
            <a:spLocks noChangeAspect="1" noChangeArrowheads="1"/>
          </p:cNvSpPr>
          <p:nvPr/>
        </p:nvSpPr>
        <p:spPr bwMode="auto">
          <a:xfrm>
            <a:off x="155575" y="-144463"/>
            <a:ext cx="5086350" cy="304801"/>
          </a:xfrm>
          <a:prstGeom prst="rect">
            <a:avLst/>
          </a:prstGeom>
          <a:noFill/>
          <a:ln w="9525">
            <a:noFill/>
            <a:miter lim="800000"/>
            <a:headEnd/>
            <a:tailEnd/>
          </a:ln>
        </p:spPr>
        <p:txBody>
          <a:bodyPr/>
          <a:lstStyle/>
          <a:p>
            <a:endParaRPr lang="uk-UA"/>
          </a:p>
        </p:txBody>
      </p:sp>
      <p:pic>
        <p:nvPicPr>
          <p:cNvPr id="26628" name="Рисунок 5"/>
          <p:cNvPicPr>
            <a:picLocks noChangeAspect="1"/>
          </p:cNvPicPr>
          <p:nvPr/>
        </p:nvPicPr>
        <p:blipFill>
          <a:blip r:embed="rId2"/>
          <a:srcRect/>
          <a:stretch>
            <a:fillRect/>
          </a:stretch>
        </p:blipFill>
        <p:spPr bwMode="auto">
          <a:xfrm>
            <a:off x="3522662" y="1666875"/>
            <a:ext cx="3438525" cy="26130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1279</TotalTime>
  <Words>424</Words>
  <Application>Microsoft Office PowerPoint</Application>
  <PresentationFormat>Широкоэкранный</PresentationFormat>
  <Paragraphs>42</Paragraphs>
  <Slides>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9</vt:i4>
      </vt:variant>
    </vt:vector>
  </HeadingPairs>
  <TitlesOfParts>
    <vt:vector size="16" baseType="lpstr">
      <vt:lpstr>Arial</vt:lpstr>
      <vt:lpstr>Calibri</vt:lpstr>
      <vt:lpstr>Monotype Corsiva</vt:lpstr>
      <vt:lpstr>Times New Roman</vt:lpstr>
      <vt:lpstr>Trebuchet MS</vt:lpstr>
      <vt:lpstr>Wingdings 3</vt:lpstr>
      <vt:lpstr>Аспект</vt:lpstr>
      <vt:lpstr>National Pirogov Memorial Medical University, Vinnytsya Department of Latin Language and Medical Terminology    Elective Course  Modern Stomatological Latin  (Practice-Oriented Course)  for the students of specialty   «Dentistry»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Invia est in medicina via sine Lingua Latina There is no way into medicine without the Latin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МІНІСТЕРСТВО ОХОРОНИ ЗДОРОВ’Я УКРАЇНИ ВІННИЦЬКИЙ НАЦІОНАЛЬНИЙ МЕДИЧНИЙ УНІВЕРСИТЕТ  ІМ. М. І. ПИРОГОВА   Кафедра іноземних мов з курсом латинської мови та медичної термінології     «Культура Стародавнього Риму»</dc:title>
  <dc:creator>Павлюк Анна Ігорівна</dc:creator>
  <cp:lastModifiedBy>Boss</cp:lastModifiedBy>
  <cp:revision>90</cp:revision>
  <dcterms:created xsi:type="dcterms:W3CDTF">2020-12-20T10:26:06Z</dcterms:created>
  <dcterms:modified xsi:type="dcterms:W3CDTF">2025-06-12T12:33:32Z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0x010100B7ABA4C65AF0CF479D737D7EC1DB96AC</vt:lpwstr>
  </property>
</Properties>
</file>