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0DB6-F5C7-45FB-8CF3-31B45F9C2DAC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1025"/>
          <p:cNvSpPr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t>Click to edit Master title style</a:t>
            </a:r>
          </a:p>
        </p:txBody>
      </p:sp>
      <p:sp>
        <p:nvSpPr>
          <p:cNvPr id="1027" name="Text Placeholder 1026"/>
          <p:cNvSpPr/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Date Placeholder 1027"/>
          <p:cNvSpPr/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1160EA64-D806-43AC-9DF2-F8C432F32B4C}" type="datetimeFigureOut">
              <a:rPr lang="en-US" dirty="0"/>
            </a:fld>
            <a:endParaRPr lang="en-US" dirty="0"/>
          </a:p>
        </p:txBody>
      </p:sp>
      <p:sp>
        <p:nvSpPr>
          <p:cNvPr id="1029" name="Footer Placeholder 1028"/>
          <p:cNvSpPr/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030" name="Slide Number Placeholder 1029"/>
          <p:cNvSpPr/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png"/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4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4.pn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8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zd-organiv-malogo-tazu-akusher-ginekolog-com-u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6860" y="1291590"/>
            <a:ext cx="6123940" cy="3402330"/>
          </a:xfrm>
          <a:prstGeom prst="rect">
            <a:avLst/>
          </a:prstGeom>
        </p:spPr>
      </p:pic>
      <p:pic>
        <p:nvPicPr>
          <p:cNvPr id="2" name="Picture 1" descr="Знімок екрана 2026-04-19 о 22.02.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9615" y="4395470"/>
            <a:ext cx="7652385" cy="2462530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" y="3175000"/>
            <a:ext cx="1678305" cy="1652905"/>
          </a:xfrm>
          <a:prstGeom prst="ellipse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2881295" y="35696"/>
            <a:ext cx="7107469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altLang="ru-RU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АКУШЕРСТВА ТА ГІНЕКОЛОГІЇ №2</a:t>
            </a:r>
            <a:endParaRPr lang="uk-UA" altLang="ru-RU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39615" y="4947285"/>
            <a:ext cx="7860030" cy="191071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І2</a:t>
            </a: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МЕДИЦИНА</a:t>
            </a:r>
            <a:endParaRPr lang="uk-UA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</a:t>
            </a:r>
            <a:r>
              <a:rPr lang="en-US" alt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’</a:t>
            </a:r>
            <a:r>
              <a:rPr lang="uk-UA" altLang="en-US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</a:t>
            </a:r>
            <a:endParaRPr lang="uk-UA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lang="uk-UA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  <a:endParaRPr lang="uk-UA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6055995" y="1673225"/>
            <a:ext cx="6343650" cy="271526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alt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.1</a:t>
            </a:r>
            <a:r>
              <a:rPr lang="uk-UA" alt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uk-UA" alt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УЗД в акушерстві та гінекології</a:t>
            </a:r>
            <a:endParaRPr lang="uk-UA" altLang="ru-RU" b="1" dirty="0" smtClean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 descr="Знімок екрана 2026-04-19 о 22.03.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495" y="4799965"/>
            <a:ext cx="12041505" cy="7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005695" cy="68586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001" y="186667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5.13 «УЗД в акушерстві та гінекології»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470" y="2033905"/>
            <a:ext cx="10637520" cy="4450715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en-US" altLang="en-US" sz="2800" dirty="0" smtClean="0"/>
              <a:t>анатомія людини, клінічна анатомія та оперативна хірургія, патологічна анатомія, фізіологія та патологічна фізіологія, медична фізика, радіологія, акушерство та гінекологія</a:t>
            </a:r>
            <a:r>
              <a:rPr lang="uk-UA" sz="2800" i="1" dirty="0" smtClean="0"/>
              <a:t> </a:t>
            </a:r>
            <a:endParaRPr sz="2800" i="1" dirty="0"/>
          </a:p>
        </p:txBody>
      </p:sp>
      <p:pic>
        <p:nvPicPr>
          <p:cNvPr id="5" name="Picture 4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5680"/>
            <a:ext cx="11870055" cy="7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230"/>
            <a:ext cx="6096635" cy="67964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Arial" panose="020B0704020202020204" pitchFamily="34" charset="0"/>
                <a:cs typeface="Arial" panose="020B0704020202020204" pitchFamily="34" charset="0"/>
              </a:rPr>
              <a:t>розуміння логіки візуалізації</a:t>
            </a:r>
            <a:r>
              <a:rPr lang="en-US" altLang="en-US" dirty="0"/>
              <a:t> → </a:t>
            </a:r>
            <a:r>
              <a:rPr lang="en-US" altLang="en-US" b="1" dirty="0">
                <a:latin typeface="Arial" panose="020B0704020202020204" pitchFamily="34" charset="0"/>
                <a:cs typeface="Arial" panose="020B0704020202020204" pitchFamily="34" charset="0"/>
              </a:rPr>
              <a:t>краще клінічне мислення в акушерстві та гінекології</a:t>
            </a:r>
            <a:endParaRPr lang="en-US" altLang="en-US" b="1" dirty="0">
              <a:latin typeface="Arial" panose="020B0704020202020204" pitchFamily="34" charset="0"/>
              <a:cs typeface="Arial" panose="020B07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255385" y="62230"/>
            <a:ext cx="5749925" cy="347345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uk-UA" dirty="0" smtClean="0"/>
          </a:p>
          <a:p>
            <a:pPr marL="285750" indent="-285750" algn="just">
              <a:buFont typeface="Arial" panose="020B0704020202020204" pitchFamily="34" charset="0"/>
              <a:buChar char="•"/>
            </a:pPr>
            <a:r>
              <a:rPr lang="en-US" alt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розуміти сучасну медицину: 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знайомить із 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золотим стандартом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супроводу вагітності та гінекологічного скринінгу, без якого сьогодні неможлива робота ні сімейного лікаря, ні профільного спеціаліста</a:t>
            </a:r>
            <a:r>
              <a:rPr lang="uk-UA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alt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buFont typeface="Arial" panose="020B0704020202020204" pitchFamily="34" charset="0"/>
              <a:buChar char="•"/>
            </a:pPr>
            <a:r>
              <a:rPr lang="en-US" alt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професійну ідентичність лікаря: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дає відчуття володіння високотехнологічним інструментом (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третім оком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лікаря), підвищуючи впевненість майбутнього фахівця під час прийняття діагностичних рішень</a:t>
            </a:r>
            <a:r>
              <a:rPr lang="uk-UA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alt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buFont typeface="Arial" panose="020B0704020202020204" pitchFamily="34" charset="0"/>
              <a:buChar char="•"/>
            </a:pPr>
            <a:r>
              <a:rPr lang="en-US" alt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забезпечує прикладну конкурентність: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опанування базових навичок ехоскопії вже під час навчання робить випускника затребуваним на ринку праці, де володіння портативним УЗД стає таким же обов’язковим, як і стетоскоп.</a:t>
            </a:r>
            <a:endParaRPr lang="en-US" alt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824220" y="0"/>
            <a:ext cx="76200" cy="6638290"/>
          </a:xfrm>
          <a:prstGeom prst="rect">
            <a:avLst/>
          </a:prstGeom>
        </p:spPr>
      </p:pic>
      <p:pic>
        <p:nvPicPr>
          <p:cNvPr id="7" name="Picture 6" descr="узд-гинекология-1024x68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4815" y="4203700"/>
            <a:ext cx="5417185" cy="31159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Знімок екрана 2026-04-19 о 22.56.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08585" y="4292600"/>
            <a:ext cx="12404725" cy="2569845"/>
          </a:xfrm>
          <a:prstGeom prst="rect">
            <a:avLst/>
          </a:prstGeom>
        </p:spPr>
      </p:pic>
      <p:pic>
        <p:nvPicPr>
          <p:cNvPr id="4" name="Picture 3" descr="Знімок екрана 2026-04-19 о 22.02.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30" y="4086225"/>
            <a:ext cx="4572000" cy="25698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" y="4182674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365760"/>
            <a:ext cx="11473815" cy="3630930"/>
          </a:xfrm>
        </p:spPr>
        <p:txBody>
          <a:bodyPr>
            <a:normAutofit fontScale="70000"/>
          </a:bodyPr>
          <a:lstStyle/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Алгоритми візуальної діагностики в невідкладних станах: як за лічені хвилини виявити позаматкову вагітність, відшарування плаценти або перекрут яєчника.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Діагностичну значущість маркерів у пренатальному скринінгу: інтерпретація ультразвукових ознак, що дозволяють вчасно запідозрити генетичну патологію чи вади розвитку плода.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Клінічну оцінку функціонального стану плода: використання доплерометрії для моніторингу кровотоку, що є критичним для прогнозування та ведення вагітності при затримці росту.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Диференційну діагностику новоутворень малого таза: практичне застосування критеріїв IOTA та O-RADS для чіткого розмежування доброякісних процесів і онкологічних ризиків.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Ультразвукову навігацію в гінекологічних маніпуляціях: роль УЗ-контролю при проведенні пункцій, біопсій та малоінвазивних втручань для забезпечення безпеки пацієнтки.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Взаємозв’язок ехо-картини з тактикою лікування: як результати обстеження безпосередньо впливають на вибір між консервативною терапією та терміновим хірургічним втручанням.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Знімок екрана 2026-04-19 о 22.03.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577215" y="4292600"/>
            <a:ext cx="11944985" cy="946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600" y="373380"/>
            <a:ext cx="9761855" cy="1054100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6855" y="1716405"/>
            <a:ext cx="11216005" cy="2943860"/>
          </a:xfrm>
        </p:spPr>
        <p:txBody>
          <a:bodyPr>
            <a:normAutofit fontScale="50000"/>
          </a:bodyPr>
          <a:lstStyle/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інтерпретувати результати ультразвукового дослідження в акушерстві та гінекології;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оцінювати ультразвукові ознаки гінекологічної патології;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оцінювати результати скринінгових обстежень вагітних;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аналізувати УЗД-ознаки патологічних станів у різні вікові періоди;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визначати клінічне значення ультразвукових змін і ризики для пацієнтки;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використовувати результати УЗД для обґрунтування подальшої тактики ведення.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Знімок екрана 2026-04-19 о 22.44.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47320" y="4090670"/>
            <a:ext cx="12339320" cy="2943860"/>
          </a:xfrm>
          <a:prstGeom prst="rect">
            <a:avLst/>
          </a:prstGeom>
        </p:spPr>
      </p:pic>
      <p:pic>
        <p:nvPicPr>
          <p:cNvPr id="5" name="Picture 4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39545"/>
            <a:ext cx="10654665" cy="85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08320" y="-635"/>
            <a:ext cx="6583680" cy="68586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/>
          <p:nvPr/>
        </p:nvSpPr>
        <p:spPr>
          <a:xfrm>
            <a:off x="448341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0580" y="635"/>
            <a:ext cx="9271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99910" y="0"/>
            <a:ext cx="5292090" cy="24815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05090" y="0"/>
            <a:ext cx="4486910" cy="576580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/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 fontScale="9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85850" y="576415"/>
            <a:ext cx="450538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м. Вінниця, вул. Пирогова 56</a:t>
            </a:r>
            <a:endParaRPr lang="uk-UA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uk-UA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Кафедра акушерства та гінекології №2</a:t>
            </a:r>
            <a:endParaRPr lang="uk-UA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gynecology2@vnmu.edu.ua</a:t>
            </a:r>
            <a:endParaRPr lang="en-US" alt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" name="Picture 2" descr="Булавенко Ольга Василівна, завідувачка кафедри"/>
          <p:cNvPicPr>
            <a:picLocks noChangeAspect="1"/>
          </p:cNvPicPr>
          <p:nvPr/>
        </p:nvPicPr>
        <p:blipFill>
          <a:blip r:embed="rId2"/>
          <a:srcRect l="23582" t="12915" r="23388" b="6244"/>
          <a:stretch>
            <a:fillRect/>
          </a:stretch>
        </p:blipFill>
        <p:spPr>
          <a:xfrm>
            <a:off x="386080" y="1602740"/>
            <a:ext cx="1904365" cy="1933575"/>
          </a:xfrm>
          <a:prstGeom prst="rect">
            <a:avLst/>
          </a:prstGeom>
        </p:spPr>
      </p:pic>
      <p:pic>
        <p:nvPicPr>
          <p:cNvPr id="4" name="Picture 3" descr="Пролигина Інна Валеріївна, доцент, зав.навчальною частиною кафедри"/>
          <p:cNvPicPr>
            <a:picLocks noChangeAspect="1"/>
          </p:cNvPicPr>
          <p:nvPr/>
        </p:nvPicPr>
        <p:blipFill>
          <a:blip r:embed="rId3"/>
          <a:srcRect l="21133" t="11638" r="19427"/>
          <a:stretch>
            <a:fillRect/>
          </a:stretch>
        </p:blipFill>
        <p:spPr>
          <a:xfrm>
            <a:off x="4223385" y="1602740"/>
            <a:ext cx="1904365" cy="1894205"/>
          </a:xfrm>
          <a:prstGeom prst="rect">
            <a:avLst/>
          </a:prstGeom>
        </p:spPr>
      </p:pic>
      <p:pic>
        <p:nvPicPr>
          <p:cNvPr id="6" name="Picture 5" descr="Фурман Оксана Волоимирівна, доцент"/>
          <p:cNvPicPr>
            <a:picLocks noChangeAspect="1"/>
          </p:cNvPicPr>
          <p:nvPr/>
        </p:nvPicPr>
        <p:blipFill>
          <a:blip r:embed="rId4"/>
          <a:srcRect l="20813" t="18258" r="23627" b="20"/>
          <a:stretch>
            <a:fillRect/>
          </a:stretch>
        </p:blipFill>
        <p:spPr>
          <a:xfrm>
            <a:off x="2250440" y="4187190"/>
            <a:ext cx="1972945" cy="1932940"/>
          </a:xfrm>
          <a:prstGeom prst="rect">
            <a:avLst/>
          </a:prstGeom>
        </p:spPr>
      </p:pic>
      <p:pic>
        <p:nvPicPr>
          <p:cNvPr id="9" name="Picture 8" descr="Гончаренко Оксана Миколаївна, доцент"/>
          <p:cNvPicPr>
            <a:picLocks noChangeAspect="1"/>
          </p:cNvPicPr>
          <p:nvPr/>
        </p:nvPicPr>
        <p:blipFill>
          <a:blip r:embed="rId5"/>
          <a:srcRect l="21120" t="16096" r="27560" b="1481"/>
          <a:stretch>
            <a:fillRect/>
          </a:stretch>
        </p:blipFill>
        <p:spPr>
          <a:xfrm>
            <a:off x="6653530" y="4186555"/>
            <a:ext cx="1774190" cy="1933575"/>
          </a:xfrm>
          <a:prstGeom prst="rect">
            <a:avLst/>
          </a:prstGeom>
        </p:spPr>
      </p:pic>
      <p:pic>
        <p:nvPicPr>
          <p:cNvPr id="10" name="Picture 9" descr="Льовкіна Олена Володимирівна, доцент"/>
          <p:cNvPicPr>
            <a:picLocks noChangeAspect="1"/>
          </p:cNvPicPr>
          <p:nvPr/>
        </p:nvPicPr>
        <p:blipFill>
          <a:blip r:embed="rId6"/>
          <a:srcRect l="27293" t="20801" r="25987" b="961"/>
          <a:stretch>
            <a:fillRect/>
          </a:stretch>
        </p:blipFill>
        <p:spPr>
          <a:xfrm>
            <a:off x="9360535" y="2686050"/>
            <a:ext cx="1733550" cy="1934210"/>
          </a:xfrm>
          <a:prstGeom prst="rect">
            <a:avLst/>
          </a:prstGeom>
        </p:spPr>
      </p:pic>
      <p:sp>
        <p:nvSpPr>
          <p:cNvPr id="11" name="Text Box 10"/>
          <p:cNvSpPr txBox="1"/>
          <p:nvPr/>
        </p:nvSpPr>
        <p:spPr>
          <a:xfrm>
            <a:off x="262890" y="3593465"/>
            <a:ext cx="215074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Булавенко О.В.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11"/>
          <p:cNvSpPr txBox="1"/>
          <p:nvPr/>
        </p:nvSpPr>
        <p:spPr>
          <a:xfrm>
            <a:off x="4223385" y="3582670"/>
            <a:ext cx="18878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Пролигіна І.В.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Box 12"/>
          <p:cNvSpPr txBox="1"/>
          <p:nvPr/>
        </p:nvSpPr>
        <p:spPr>
          <a:xfrm>
            <a:off x="2250440" y="6120130"/>
            <a:ext cx="221234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Фурман О.В.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Box 13"/>
          <p:cNvSpPr txBox="1"/>
          <p:nvPr/>
        </p:nvSpPr>
        <p:spPr>
          <a:xfrm>
            <a:off x="6653530" y="6151245"/>
            <a:ext cx="199580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 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Гончаренко О.М</a:t>
            </a:r>
            <a:r>
              <a:rPr lang="uk-UA" altLang="en-US"/>
              <a:t>.</a:t>
            </a:r>
            <a:endParaRPr lang="uk-UA" altLang="en-US"/>
          </a:p>
        </p:txBody>
      </p:sp>
      <p:sp>
        <p:nvSpPr>
          <p:cNvPr id="15" name="Text Box 14"/>
          <p:cNvSpPr txBox="1"/>
          <p:nvPr/>
        </p:nvSpPr>
        <p:spPr>
          <a:xfrm>
            <a:off x="9221470" y="4620260"/>
            <a:ext cx="201168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 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Льовкіна О.Л.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0</TotalTime>
  <Words>3393</Words>
  <Application>WPS Presentation</Application>
  <PresentationFormat>Широкоэкранный</PresentationFormat>
  <Paragraphs>82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8" baseType="lpstr">
      <vt:lpstr>Arial</vt:lpstr>
      <vt:lpstr>SimSun</vt:lpstr>
      <vt:lpstr>Wingdings</vt:lpstr>
      <vt:lpstr>Calibri</vt:lpstr>
      <vt:lpstr>Helvetica Neue</vt:lpstr>
      <vt:lpstr>Times New Roman</vt:lpstr>
      <vt:lpstr>Microsoft YaHei</vt:lpstr>
      <vt:lpstr>汉仪旗黑</vt:lpstr>
      <vt:lpstr>Arial Unicode MS</vt:lpstr>
      <vt:lpstr>宋体-简</vt:lpstr>
      <vt:lpstr>Default Design</vt:lpstr>
      <vt:lpstr>ВК 5.13. УЗД в акушерстві та гінекології</vt:lpstr>
      <vt:lpstr>Паспорт ОСВІТНЬОГО КОМПОНЕНТА   ВК 5.13 «УЗД в акушерстві та гінекології»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inna</cp:lastModifiedBy>
  <cp:revision>9</cp:revision>
  <dcterms:created xsi:type="dcterms:W3CDTF">2026-04-20T18:29:26Z</dcterms:created>
  <dcterms:modified xsi:type="dcterms:W3CDTF">2026-04-20T18:29:26Z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C3BB159CD454F18AE234E5690FBCA54C_42</vt:lpwstr>
  </property>
  <property fmtid="{D5CDD505-2E9C-101B-9397-08002B2CF9AE}" pid="3" name="KSOProductBuildVer">
    <vt:lpwstr>1033-12.1.23155.23155</vt:lpwstr>
  </property>
</Properties>
</file>