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11"/>
  </p:handoutMasterIdLst>
  <p:sldIdLst>
    <p:sldId id="256" r:id="rId2"/>
    <p:sldId id="262" r:id="rId3"/>
    <p:sldId id="263" r:id="rId4"/>
    <p:sldId id="264" r:id="rId5"/>
    <p:sldId id="265" r:id="rId6"/>
    <p:sldId id="266" r:id="rId7"/>
    <p:sldId id="269" r:id="rId8"/>
    <p:sldId id="267" r:id="rId9"/>
    <p:sldId id="268"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2C7C62C-6075-426B-B9CE-B65FA7FF71B9}">
          <p14:sldIdLst>
            <p14:sldId id="256"/>
            <p14:sldId id="262"/>
            <p14:sldId id="263"/>
            <p14:sldId id="264"/>
            <p14:sldId id="265"/>
            <p14:sldId id="266"/>
            <p14:sldId id="269"/>
            <p14:sldId id="267"/>
            <p14:sldId id="268"/>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0ED"/>
    <a:srgbClr val="E1DAD2"/>
    <a:srgbClr val="FEFEFE"/>
    <a:srgbClr val="C1C9CD"/>
    <a:srgbClr val="7C96A3"/>
    <a:srgbClr val="FFFFFF"/>
    <a:srgbClr val="003374"/>
    <a:srgbClr val="3A5896"/>
    <a:srgbClr val="385592"/>
    <a:srgbClr val="173A8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2" d="100"/>
          <a:sy n="112" d="100"/>
        </p:scale>
        <p:origin x="474" y="96"/>
      </p:cViewPr>
      <p:guideLst>
        <p:guide orient="horz" pos="2160"/>
        <p:guide pos="2880"/>
      </p:guideLst>
    </p:cSldViewPr>
  </p:slideViewPr>
  <p:notesTextViewPr>
    <p:cViewPr>
      <p:scale>
        <a:sx n="1" d="1"/>
        <a:sy n="1" d="1"/>
      </p:scale>
      <p:origin x="0" y="0"/>
    </p:cViewPr>
  </p:notesTextViewPr>
  <p:notesViewPr>
    <p:cSldViewPr snapToGrid="0">
      <p:cViewPr varScale="1">
        <p:scale>
          <a:sx n="85" d="100"/>
          <a:sy n="85" d="100"/>
        </p:scale>
        <p:origin x="2952" y="10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E2DD1C9-4BB6-422A-8F34-C157EA500BD9}" type="datetimeFigureOut">
              <a:rPr lang="en-US" smtClean="0"/>
              <a:t>4/12/2021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5A997E4-EE34-411C-9FF1-22B934EF5337}" type="slidenum">
              <a:rPr lang="en-US" smtClean="0"/>
              <a:t>‹#›</a:t>
            </a:fld>
            <a:endParaRPr lang="en-US"/>
          </a:p>
        </p:txBody>
      </p:sp>
    </p:spTree>
    <p:extLst>
      <p:ext uri="{BB962C8B-B14F-4D97-AF65-F5344CB8AC3E}">
        <p14:creationId xmlns:p14="http://schemas.microsoft.com/office/powerpoint/2010/main" val="212741131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4/12/2021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7508456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4/12/2021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53009493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t>4/12/2021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309467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t>4/12/2021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018750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t>4/12/2021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648137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t>4/12/2021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817867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t>4/12/2021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400246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t>4/12/2021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54897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t>4/12/2021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508639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4/12/2021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712725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t>4/12/2021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82581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4" name="Rectangle 33"/>
          <p:cNvSpPr/>
          <p:nvPr userDrawn="1"/>
        </p:nvSpPr>
        <p:spPr>
          <a:xfrm>
            <a:off x="0" y="0"/>
            <a:ext cx="9144000" cy="6858000"/>
          </a:xfrm>
          <a:prstGeom prst="rect">
            <a:avLst/>
          </a:prstGeom>
          <a:gradFill flip="none" rotWithShape="1">
            <a:gsLst>
              <a:gs pos="0">
                <a:schemeClr val="bg1">
                  <a:alpha val="0"/>
                </a:schemeClr>
              </a:gs>
              <a:gs pos="50000">
                <a:schemeClr val="bg1">
                  <a:alpha val="0"/>
                </a:schemeClr>
              </a:gs>
              <a:gs pos="10000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645459" y="1287254"/>
            <a:ext cx="7869890" cy="4889709"/>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BD9794-A4CC-42D0-9A65-24C6B9EF4076}" type="datetimeFigureOut">
              <a:rPr lang="en-US" smtClean="0"/>
              <a:t>4/12/2021</a:t>
            </a:fld>
            <a:endParaRPr lang="en-US"/>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t>‹#›</a:t>
            </a:fld>
            <a:endParaRPr lang="en-US"/>
          </a:p>
        </p:txBody>
      </p:sp>
      <p:sp>
        <p:nvSpPr>
          <p:cNvPr id="2" name="Title Placeholder 1"/>
          <p:cNvSpPr>
            <a:spLocks noGrp="1"/>
          </p:cNvSpPr>
          <p:nvPr>
            <p:ph type="title"/>
          </p:nvPr>
        </p:nvSpPr>
        <p:spPr>
          <a:xfrm>
            <a:off x="645459" y="163208"/>
            <a:ext cx="7869890" cy="998742"/>
          </a:xfrm>
          <a:prstGeom prst="rect">
            <a:avLst/>
          </a:prstGeom>
          <a:noFill/>
        </p:spPr>
        <p:txBody>
          <a:bodyPr vert="horz" lIns="91440" tIns="45720" rIns="91440" bIns="45720" rtlCol="0" anchor="ctr">
            <a:normAutofit/>
          </a:bodyPr>
          <a:lstStyle/>
          <a:p>
            <a:r>
              <a:rPr lang="en-US" dirty="0" smtClean="0"/>
              <a:t>Click to edit Master title style</a:t>
            </a:r>
            <a:endParaRPr lang="en-US" dirty="0"/>
          </a:p>
        </p:txBody>
      </p:sp>
      <p:pic>
        <p:nvPicPr>
          <p:cNvPr id="31" name="Picture 30"/>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5964226" y="4743450"/>
            <a:ext cx="3179774" cy="2114550"/>
          </a:xfrm>
          <a:prstGeom prst="rect">
            <a:avLst/>
          </a:prstGeom>
        </p:spPr>
      </p:pic>
      <p:sp>
        <p:nvSpPr>
          <p:cNvPr id="32" name="Rectangle 31"/>
          <p:cNvSpPr/>
          <p:nvPr userDrawn="1"/>
        </p:nvSpPr>
        <p:spPr>
          <a:xfrm>
            <a:off x="5964226" y="4743450"/>
            <a:ext cx="3179774" cy="2114550"/>
          </a:xfrm>
          <a:prstGeom prst="rect">
            <a:avLst/>
          </a:prstGeom>
          <a:gradFill flip="none" rotWithShape="1">
            <a:gsLst>
              <a:gs pos="0">
                <a:schemeClr val="bg1">
                  <a:alpha val="0"/>
                </a:schemeClr>
              </a:gs>
              <a:gs pos="50000">
                <a:schemeClr val="bg1">
                  <a:alpha val="0"/>
                </a:schemeClr>
              </a:gs>
              <a:gs pos="100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p:cNvSpPr/>
          <p:nvPr userDrawn="1"/>
        </p:nvSpPr>
        <p:spPr>
          <a:xfrm rot="16200000">
            <a:off x="5964226" y="4743450"/>
            <a:ext cx="2114550" cy="2114550"/>
          </a:xfrm>
          <a:prstGeom prst="rect">
            <a:avLst/>
          </a:prstGeom>
          <a:gradFill flip="none" rotWithShape="1">
            <a:gsLst>
              <a:gs pos="0">
                <a:schemeClr val="bg1">
                  <a:alpha val="0"/>
                </a:schemeClr>
              </a:gs>
              <a:gs pos="50000">
                <a:schemeClr val="bg1">
                  <a:alpha val="0"/>
                </a:schemeClr>
              </a:gs>
              <a:gs pos="100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p:cNvSpPr/>
          <p:nvPr userDrawn="1"/>
        </p:nvSpPr>
        <p:spPr>
          <a:xfrm rot="10800000">
            <a:off x="5964225" y="2628898"/>
            <a:ext cx="3179774" cy="2114550"/>
          </a:xfrm>
          <a:prstGeom prst="rect">
            <a:avLst/>
          </a:prstGeom>
          <a:gradFill flip="none" rotWithShape="1">
            <a:gsLst>
              <a:gs pos="0">
                <a:schemeClr val="bg1">
                  <a:alpha val="0"/>
                </a:schemeClr>
              </a:gs>
              <a:gs pos="50000">
                <a:schemeClr val="bg1">
                  <a:alpha val="0"/>
                </a:schemeClr>
              </a:gs>
              <a:gs pos="100000">
                <a:schemeClr val="bg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233214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3F0ED"/>
        </a:solid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l="11611"/>
          <a:stretch/>
        </p:blipFill>
        <p:spPr>
          <a:xfrm>
            <a:off x="0" y="0"/>
            <a:ext cx="9144000" cy="6858000"/>
          </a:xfrm>
          <a:prstGeom prst="rect">
            <a:avLst/>
          </a:prstGeom>
        </p:spPr>
      </p:pic>
      <p:sp>
        <p:nvSpPr>
          <p:cNvPr id="10" name="Title 1"/>
          <p:cNvSpPr txBox="1">
            <a:spLocks/>
          </p:cNvSpPr>
          <p:nvPr/>
        </p:nvSpPr>
        <p:spPr>
          <a:xfrm>
            <a:off x="432052" y="1316051"/>
            <a:ext cx="5652553" cy="222190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dirty="0"/>
              <a:t/>
            </a:r>
            <a:br>
              <a:rPr lang="en-US" sz="4000" dirty="0"/>
            </a:br>
            <a:r>
              <a:rPr lang="en-US" sz="4000" b="1" dirty="0" smtClean="0">
                <a:ln/>
                <a:solidFill>
                  <a:srgbClr val="C00000"/>
                </a:solidFill>
                <a:effectLst>
                  <a:outerShdw blurRad="38100" dist="19050" dir="2700000" algn="tl" rotWithShape="0">
                    <a:schemeClr val="dk1">
                      <a:lumMod val="50000"/>
                      <a:alpha val="40000"/>
                    </a:schemeClr>
                  </a:outerShdw>
                </a:effectLst>
                <a:latin typeface="+mn-lt"/>
              </a:rPr>
              <a:t>Essentials</a:t>
            </a:r>
            <a:r>
              <a:rPr lang="uk-UA" sz="4000" b="1" dirty="0" smtClean="0">
                <a:ln/>
                <a:solidFill>
                  <a:srgbClr val="C00000"/>
                </a:solidFill>
                <a:effectLst>
                  <a:outerShdw blurRad="38100" dist="19050" dir="2700000" algn="tl" rotWithShape="0">
                    <a:schemeClr val="dk1">
                      <a:lumMod val="50000"/>
                      <a:alpha val="40000"/>
                    </a:schemeClr>
                  </a:outerShdw>
                </a:effectLst>
                <a:latin typeface="+mn-lt"/>
              </a:rPr>
              <a:t> </a:t>
            </a:r>
            <a:r>
              <a:rPr lang="en-US" sz="4000" b="1" dirty="0" smtClean="0">
                <a:ln/>
                <a:solidFill>
                  <a:srgbClr val="C00000"/>
                </a:solidFill>
                <a:effectLst>
                  <a:outerShdw blurRad="38100" dist="19050" dir="2700000" algn="tl" rotWithShape="0">
                    <a:schemeClr val="dk1">
                      <a:lumMod val="50000"/>
                      <a:alpha val="40000"/>
                    </a:schemeClr>
                  </a:outerShdw>
                </a:effectLst>
                <a:latin typeface="+mn-lt"/>
              </a:rPr>
              <a:t>of pharmacokinetic and </a:t>
            </a:r>
            <a:r>
              <a:rPr lang="en-US" sz="4000" b="1" dirty="0" err="1" smtClean="0">
                <a:ln/>
                <a:solidFill>
                  <a:srgbClr val="C00000"/>
                </a:solidFill>
                <a:effectLst>
                  <a:outerShdw blurRad="38100" dist="19050" dir="2700000" algn="tl" rotWithShape="0">
                    <a:schemeClr val="dk1">
                      <a:lumMod val="50000"/>
                      <a:alpha val="40000"/>
                    </a:schemeClr>
                  </a:outerShdw>
                </a:effectLst>
                <a:latin typeface="+mn-lt"/>
              </a:rPr>
              <a:t>pharmacodynamic</a:t>
            </a:r>
            <a:r>
              <a:rPr lang="en-US" sz="4000" b="1" dirty="0" smtClean="0">
                <a:ln/>
                <a:solidFill>
                  <a:srgbClr val="C00000"/>
                </a:solidFill>
                <a:effectLst>
                  <a:outerShdw blurRad="38100" dist="19050" dir="2700000" algn="tl" rotWithShape="0">
                    <a:schemeClr val="dk1">
                      <a:lumMod val="50000"/>
                      <a:alpha val="40000"/>
                    </a:schemeClr>
                  </a:outerShdw>
                </a:effectLst>
                <a:latin typeface="+mn-lt"/>
              </a:rPr>
              <a:t> of drugs</a:t>
            </a:r>
            <a:endParaRPr lang="en-US" sz="4000" b="1" dirty="0">
              <a:ln/>
              <a:solidFill>
                <a:srgbClr val="C00000"/>
              </a:solidFill>
              <a:effectLst>
                <a:outerShdw blurRad="38100" dist="19050" dir="2700000" algn="tl" rotWithShape="0">
                  <a:schemeClr val="dk1">
                    <a:lumMod val="50000"/>
                    <a:alpha val="40000"/>
                  </a:schemeClr>
                </a:outerShdw>
              </a:effectLst>
              <a:latin typeface="+mn-lt"/>
            </a:endParaRPr>
          </a:p>
        </p:txBody>
      </p:sp>
      <p:sp>
        <p:nvSpPr>
          <p:cNvPr id="4" name="Title 1"/>
          <p:cNvSpPr txBox="1">
            <a:spLocks/>
          </p:cNvSpPr>
          <p:nvPr/>
        </p:nvSpPr>
        <p:spPr>
          <a:xfrm>
            <a:off x="432053" y="148590"/>
            <a:ext cx="8263891" cy="78833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50000"/>
              </a:lnSpc>
            </a:pPr>
            <a:r>
              <a:rPr lang="en-US" sz="2000" b="1" dirty="0">
                <a:ln/>
                <a:solidFill>
                  <a:srgbClr val="C00000"/>
                </a:solidFill>
                <a:effectLst>
                  <a:outerShdw blurRad="38100" dist="19050" dir="2700000" algn="tl" rotWithShape="0">
                    <a:schemeClr val="dk1">
                      <a:lumMod val="50000"/>
                      <a:alpha val="40000"/>
                    </a:schemeClr>
                  </a:outerShdw>
                </a:effectLst>
                <a:latin typeface="+mn-lt"/>
              </a:rPr>
              <a:t>National </a:t>
            </a:r>
            <a:r>
              <a:rPr lang="en-US" sz="2000" b="1" dirty="0" err="1">
                <a:ln/>
                <a:solidFill>
                  <a:srgbClr val="C00000"/>
                </a:solidFill>
                <a:effectLst>
                  <a:outerShdw blurRad="38100" dist="19050" dir="2700000" algn="tl" rotWithShape="0">
                    <a:schemeClr val="dk1">
                      <a:lumMod val="50000"/>
                      <a:alpha val="40000"/>
                    </a:schemeClr>
                  </a:outerShdw>
                </a:effectLst>
                <a:latin typeface="+mn-lt"/>
              </a:rPr>
              <a:t>Pirogov</a:t>
            </a:r>
            <a:r>
              <a:rPr lang="en-US" sz="2000" b="1" dirty="0">
                <a:ln/>
                <a:solidFill>
                  <a:srgbClr val="C00000"/>
                </a:solidFill>
                <a:effectLst>
                  <a:outerShdw blurRad="38100" dist="19050" dir="2700000" algn="tl" rotWithShape="0">
                    <a:schemeClr val="dk1">
                      <a:lumMod val="50000"/>
                      <a:alpha val="40000"/>
                    </a:schemeClr>
                  </a:outerShdw>
                </a:effectLst>
                <a:latin typeface="+mn-lt"/>
              </a:rPr>
              <a:t> Memorial Medical University, </a:t>
            </a:r>
            <a:r>
              <a:rPr lang="en-US" sz="2000" b="1" dirty="0" err="1" smtClean="0">
                <a:ln/>
                <a:solidFill>
                  <a:srgbClr val="C00000"/>
                </a:solidFill>
                <a:effectLst>
                  <a:outerShdw blurRad="38100" dist="19050" dir="2700000" algn="tl" rotWithShape="0">
                    <a:schemeClr val="dk1">
                      <a:lumMod val="50000"/>
                      <a:alpha val="40000"/>
                    </a:schemeClr>
                  </a:outerShdw>
                </a:effectLst>
                <a:latin typeface="+mn-lt"/>
              </a:rPr>
              <a:t>Vinnytsia</a:t>
            </a:r>
            <a:endParaRPr lang="en-US" sz="2000" b="1" dirty="0" smtClean="0">
              <a:ln/>
              <a:solidFill>
                <a:srgbClr val="C00000"/>
              </a:solidFill>
              <a:effectLst>
                <a:outerShdw blurRad="38100" dist="19050" dir="2700000" algn="tl" rotWithShape="0">
                  <a:schemeClr val="dk1">
                    <a:lumMod val="50000"/>
                    <a:alpha val="40000"/>
                  </a:schemeClr>
                </a:outerShdw>
              </a:effectLst>
              <a:latin typeface="+mn-lt"/>
            </a:endParaRPr>
          </a:p>
          <a:p>
            <a:pPr>
              <a:lnSpc>
                <a:spcPct val="150000"/>
              </a:lnSpc>
            </a:pPr>
            <a:r>
              <a:rPr lang="en-US" sz="2000" b="1" dirty="0" smtClean="0">
                <a:ln/>
                <a:solidFill>
                  <a:srgbClr val="C00000"/>
                </a:solidFill>
                <a:effectLst>
                  <a:outerShdw blurRad="38100" dist="19050" dir="2700000" algn="tl" rotWithShape="0">
                    <a:schemeClr val="dk1">
                      <a:lumMod val="50000"/>
                      <a:alpha val="40000"/>
                    </a:schemeClr>
                  </a:outerShdw>
                </a:effectLst>
                <a:latin typeface="+mn-lt"/>
              </a:rPr>
              <a:t>Pharmacology department</a:t>
            </a:r>
            <a:endParaRPr lang="en-US" sz="2000" b="1" dirty="0">
              <a:ln/>
              <a:solidFill>
                <a:srgbClr val="C00000"/>
              </a:solidFill>
              <a:effectLst>
                <a:outerShdw blurRad="38100" dist="19050" dir="2700000" algn="tl" rotWithShape="0">
                  <a:schemeClr val="dk1">
                    <a:lumMod val="50000"/>
                    <a:alpha val="40000"/>
                  </a:schemeClr>
                </a:outerShdw>
              </a:effectLst>
              <a:latin typeface="+mn-lt"/>
            </a:endParaRPr>
          </a:p>
        </p:txBody>
      </p:sp>
      <p:sp>
        <p:nvSpPr>
          <p:cNvPr id="8" name="Rectangle 4"/>
          <p:cNvSpPr>
            <a:spLocks noChangeArrowheads="1"/>
          </p:cNvSpPr>
          <p:nvPr/>
        </p:nvSpPr>
        <p:spPr bwMode="auto">
          <a:xfrm>
            <a:off x="1653611" y="6337591"/>
            <a:ext cx="6744732" cy="405247"/>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800" b="1" dirty="0">
                <a:ln/>
                <a:solidFill>
                  <a:srgbClr val="C00000"/>
                </a:solidFill>
                <a:effectLst>
                  <a:outerShdw blurRad="38100" dist="19050" dir="2700000" algn="tl" rotWithShape="0">
                    <a:schemeClr val="dk1">
                      <a:lumMod val="50000"/>
                      <a:alpha val="40000"/>
                    </a:schemeClr>
                  </a:outerShdw>
                </a:effectLst>
                <a:ea typeface="+mj-ea"/>
                <a:cs typeface="+mj-cs"/>
              </a:rPr>
              <a:t>Elective course for 3rd year medical students </a:t>
            </a:r>
          </a:p>
        </p:txBody>
      </p:sp>
    </p:spTree>
    <p:extLst>
      <p:ext uri="{BB962C8B-B14F-4D97-AF65-F5344CB8AC3E}">
        <p14:creationId xmlns:p14="http://schemas.microsoft.com/office/powerpoint/2010/main" val="24806521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187" y="1280160"/>
            <a:ext cx="7869890" cy="3831336"/>
          </a:xfrm>
        </p:spPr>
        <p:txBody>
          <a:bodyPr>
            <a:normAutofit fontScale="90000"/>
          </a:bodyPr>
          <a:lstStyle/>
          <a:p>
            <a:pPr algn="just">
              <a:lnSpc>
                <a:spcPct val="107000"/>
              </a:lnSpc>
              <a:spcAft>
                <a:spcPts val="800"/>
              </a:spcAft>
            </a:pPr>
            <a:r>
              <a:rPr lang="en-US" sz="2800" dirty="0">
                <a:latin typeface="Calibri" panose="020F0502020204030204" pitchFamily="34" charset="0"/>
                <a:ea typeface="Calibri" panose="020F0502020204030204" pitchFamily="34" charset="0"/>
                <a:cs typeface="Times New Roman" panose="02020603050405020304" pitchFamily="18" charset="0"/>
              </a:rPr>
              <a:t>Formation of students' theoretical knowledge and practical skills on the basic concepts and parameters of pharmacokinetics and pharmacodynamics to justify the rational and safe use of drugs for human health.</a:t>
            </a:r>
            <a:r>
              <a:rPr lang="uk-UA" sz="2800" dirty="0">
                <a:latin typeface="Calibri" panose="020F0502020204030204" pitchFamily="34" charset="0"/>
                <a:ea typeface="Calibri" panose="020F0502020204030204" pitchFamily="34" charset="0"/>
                <a:cs typeface="Times New Roman" panose="02020603050405020304" pitchFamily="18" charset="0"/>
              </a:rPr>
              <a:t/>
            </a:r>
            <a:br>
              <a:rPr lang="uk-UA" sz="2800" dirty="0">
                <a:latin typeface="Calibri" panose="020F0502020204030204" pitchFamily="34" charset="0"/>
                <a:ea typeface="Calibri" panose="020F0502020204030204" pitchFamily="34" charset="0"/>
                <a:cs typeface="Times New Roman" panose="02020603050405020304" pitchFamily="18" charset="0"/>
              </a:rPr>
            </a:br>
            <a:r>
              <a:rPr lang="en-US" sz="2800" dirty="0">
                <a:latin typeface="Calibri" panose="020F0502020204030204" pitchFamily="34" charset="0"/>
                <a:ea typeface="Calibri" panose="020F0502020204030204" pitchFamily="34" charset="0"/>
                <a:cs typeface="Times New Roman" panose="02020603050405020304" pitchFamily="18" charset="0"/>
              </a:rPr>
              <a:t>This will contribute to the future quality of professional duties performance such as the rational choice of drug, the development of pharmacotherapy regimens, monitoring the effectiveness and safety of pharmacotherapy, prediction, and prevention of adverse drug reactions.</a:t>
            </a:r>
            <a:endParaRPr lang="en-US" sz="2800" dirty="0">
              <a:latin typeface="Calibri" panose="020F0502020204030204" pitchFamily="34" charset="0"/>
              <a:ea typeface="Calibri" panose="020F0502020204030204" pitchFamily="34" charset="0"/>
              <a:cs typeface="Times New Roman" panose="02020603050405020304" pitchFamily="18" charset="0"/>
            </a:endParaRPr>
          </a:p>
        </p:txBody>
      </p:sp>
      <p:sp>
        <p:nvSpPr>
          <p:cNvPr id="29" name="Title 1"/>
          <p:cNvSpPr txBox="1">
            <a:spLocks/>
          </p:cNvSpPr>
          <p:nvPr/>
        </p:nvSpPr>
        <p:spPr>
          <a:xfrm>
            <a:off x="755187" y="539496"/>
            <a:ext cx="7869890" cy="521208"/>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solidFill>
                <a:latin typeface="+mn-lt"/>
                <a:ea typeface="+mj-ea"/>
                <a:cs typeface="+mj-cs"/>
              </a:defRPr>
            </a:lvl1pPr>
          </a:lstStyle>
          <a:p>
            <a:pPr algn="ctr"/>
            <a:r>
              <a:rPr lang="en-US" b="1" dirty="0" smtClean="0">
                <a:ln/>
                <a:solidFill>
                  <a:srgbClr val="C00000"/>
                </a:solidFill>
                <a:effectLst>
                  <a:outerShdw blurRad="38100" dist="19050" dir="2700000" algn="tl" rotWithShape="0">
                    <a:schemeClr val="dk1">
                      <a:lumMod val="50000"/>
                      <a:alpha val="40000"/>
                    </a:schemeClr>
                  </a:outerShdw>
                </a:effectLst>
              </a:rPr>
              <a:t>The aim of the course</a:t>
            </a:r>
            <a:endParaRPr lang="uk-UA" b="1" dirty="0">
              <a:ln/>
              <a:solidFill>
                <a:srgbClr val="C00000"/>
              </a:solidFill>
              <a:effectLst>
                <a:outerShdw blurRad="38100" dist="19050" dir="2700000" algn="tl" rotWithShape="0">
                  <a:schemeClr val="dk1">
                    <a:lumMod val="50000"/>
                    <a:alpha val="40000"/>
                  </a:schemeClr>
                </a:outerShdw>
              </a:effectLst>
            </a:endParaRPr>
          </a:p>
        </p:txBody>
      </p:sp>
    </p:spTree>
    <p:extLst>
      <p:ext uri="{BB962C8B-B14F-4D97-AF65-F5344CB8AC3E}">
        <p14:creationId xmlns:p14="http://schemas.microsoft.com/office/powerpoint/2010/main" val="37109439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itle 1"/>
          <p:cNvSpPr txBox="1">
            <a:spLocks/>
          </p:cNvSpPr>
          <p:nvPr/>
        </p:nvSpPr>
        <p:spPr>
          <a:xfrm>
            <a:off x="631526" y="957128"/>
            <a:ext cx="8096205" cy="5281741"/>
          </a:xfrm>
          <a:prstGeom prst="rect">
            <a:avLst/>
          </a:prstGeom>
          <a:noFill/>
        </p:spPr>
        <p:txBody>
          <a:bodyPr vert="horz" lIns="91440" tIns="45720" rIns="91440" bIns="45720" rtlCol="0" anchor="ctr">
            <a:normAutofit fontScale="55000" lnSpcReduction="20000"/>
          </a:bodyPr>
          <a:lstStyle>
            <a:lvl1pPr algn="l" defTabSz="914400" rtl="0" eaLnBrk="1" latinLnBrk="0" hangingPunct="1">
              <a:lnSpc>
                <a:spcPct val="90000"/>
              </a:lnSpc>
              <a:spcBef>
                <a:spcPct val="0"/>
              </a:spcBef>
              <a:buNone/>
              <a:defRPr sz="4000" kern="1200">
                <a:solidFill>
                  <a:schemeClr val="tx1"/>
                </a:solidFill>
                <a:latin typeface="+mn-lt"/>
                <a:ea typeface="+mj-ea"/>
                <a:cs typeface="+mj-cs"/>
              </a:defRPr>
            </a:lvl1pPr>
          </a:lstStyle>
          <a:p>
            <a:r>
              <a:rPr lang="en-US" sz="4600" b="1" i="1" u="sng" dirty="0" smtClean="0">
                <a:ln/>
                <a:solidFill>
                  <a:srgbClr val="C00000"/>
                </a:solidFill>
                <a:effectLst>
                  <a:outerShdw blurRad="38100" dist="19050" dir="2700000" algn="tl" rotWithShape="0">
                    <a:schemeClr val="dk1">
                      <a:lumMod val="50000"/>
                      <a:alpha val="40000"/>
                    </a:schemeClr>
                  </a:outerShdw>
                </a:effectLst>
              </a:rPr>
              <a:t>Has to </a:t>
            </a:r>
            <a:r>
              <a:rPr lang="en-US" sz="4600" b="1" i="1" u="sng" dirty="0" smtClean="0">
                <a:ln/>
                <a:solidFill>
                  <a:srgbClr val="C00000"/>
                </a:solidFill>
                <a:effectLst>
                  <a:outerShdw blurRad="38100" dist="19050" dir="2700000" algn="tl" rotWithShape="0">
                    <a:schemeClr val="dk1">
                      <a:lumMod val="50000"/>
                      <a:alpha val="40000"/>
                    </a:schemeClr>
                  </a:outerShdw>
                </a:effectLst>
              </a:rPr>
              <a:t>know</a:t>
            </a:r>
            <a:r>
              <a:rPr lang="uk-UA" sz="4600" b="1" i="1" u="sng" dirty="0" smtClean="0">
                <a:ln/>
                <a:solidFill>
                  <a:srgbClr val="C00000"/>
                </a:solidFill>
                <a:effectLst>
                  <a:outerShdw blurRad="38100" dist="19050" dir="2700000" algn="tl" rotWithShape="0">
                    <a:schemeClr val="dk1">
                      <a:lumMod val="50000"/>
                      <a:alpha val="40000"/>
                    </a:schemeClr>
                  </a:outerShdw>
                </a:effectLst>
              </a:rPr>
              <a:t>:</a:t>
            </a:r>
          </a:p>
          <a:p>
            <a:endParaRPr lang="uk-UA" sz="1800" b="1" i="1" dirty="0" smtClean="0">
              <a:ln/>
              <a:solidFill>
                <a:srgbClr val="C00000"/>
              </a:solidFill>
              <a:effectLst>
                <a:outerShdw blurRad="38100" dist="19050" dir="2700000" algn="tl" rotWithShape="0">
                  <a:schemeClr val="dk1">
                    <a:lumMod val="50000"/>
                    <a:alpha val="40000"/>
                  </a:schemeClr>
                </a:outerShdw>
              </a:effectLst>
            </a:endParaRPr>
          </a:p>
          <a:p>
            <a:pPr marL="571500" lvl="0" indent="-571500">
              <a:lnSpc>
                <a:spcPct val="120000"/>
              </a:lnSpc>
              <a:buFont typeface="Arial" panose="020B0604020202020204" pitchFamily="34" charset="0"/>
              <a:buChar char="•"/>
            </a:pPr>
            <a:r>
              <a:rPr lang="en-US" dirty="0" smtClean="0"/>
              <a:t>general </a:t>
            </a:r>
            <a:r>
              <a:rPr lang="en-US" dirty="0"/>
              <a:t>principles and patterns of the pharmacokinetics of drugs;</a:t>
            </a:r>
          </a:p>
          <a:p>
            <a:pPr marL="571500" lvl="0" indent="-571500">
              <a:lnSpc>
                <a:spcPct val="120000"/>
              </a:lnSpc>
              <a:buFont typeface="Arial" panose="020B0604020202020204" pitchFamily="34" charset="0"/>
              <a:buChar char="•"/>
            </a:pPr>
            <a:r>
              <a:rPr lang="en-US" dirty="0"/>
              <a:t>ways of drug administration into the human body and ways of their excretion;</a:t>
            </a:r>
          </a:p>
          <a:p>
            <a:pPr marL="571500" lvl="0" indent="-571500">
              <a:lnSpc>
                <a:spcPct val="120000"/>
              </a:lnSpc>
              <a:buFont typeface="Arial" panose="020B0604020202020204" pitchFamily="34" charset="0"/>
              <a:buChar char="•"/>
            </a:pPr>
            <a:r>
              <a:rPr lang="en-US" dirty="0"/>
              <a:t>distribution, deposition, and types of drug metabolism and factors that affect these processes;</a:t>
            </a:r>
          </a:p>
          <a:p>
            <a:pPr marL="571500" lvl="0" indent="-571500">
              <a:lnSpc>
                <a:spcPct val="120000"/>
              </a:lnSpc>
              <a:buFont typeface="Arial" panose="020B0604020202020204" pitchFamily="34" charset="0"/>
              <a:buChar char="•"/>
            </a:pPr>
            <a:r>
              <a:rPr lang="en-US" dirty="0"/>
              <a:t>general principles of drug dosing;</a:t>
            </a:r>
          </a:p>
          <a:p>
            <a:pPr marL="571500" lvl="0" indent="-571500">
              <a:lnSpc>
                <a:spcPct val="120000"/>
              </a:lnSpc>
              <a:buFont typeface="Arial" panose="020B0604020202020204" pitchFamily="34" charset="0"/>
              <a:buChar char="•"/>
            </a:pPr>
            <a:r>
              <a:rPr lang="en-US" dirty="0"/>
              <a:t>basic principles and mechanisms of action of drugs;</a:t>
            </a:r>
          </a:p>
          <a:p>
            <a:pPr marL="571500" lvl="0" indent="-571500">
              <a:lnSpc>
                <a:spcPct val="120000"/>
              </a:lnSpc>
              <a:buFont typeface="Arial" panose="020B0604020202020204" pitchFamily="34" charset="0"/>
              <a:buChar char="•"/>
            </a:pPr>
            <a:r>
              <a:rPr lang="en-US" dirty="0"/>
              <a:t>pharmacological effects, the dependence of pharmacological action on the properties of medicinal substances and features of the human body;</a:t>
            </a:r>
          </a:p>
          <a:p>
            <a:pPr marL="571500" lvl="0" indent="-571500">
              <a:lnSpc>
                <a:spcPct val="120000"/>
              </a:lnSpc>
              <a:buFont typeface="Arial" panose="020B0604020202020204" pitchFamily="34" charset="0"/>
              <a:buChar char="•"/>
            </a:pPr>
            <a:r>
              <a:rPr lang="en-US" dirty="0"/>
              <a:t>types of action of drugs when they are re-introduced;</a:t>
            </a:r>
          </a:p>
          <a:p>
            <a:pPr marL="571500" lvl="0" indent="-571500">
              <a:lnSpc>
                <a:spcPct val="120000"/>
              </a:lnSpc>
              <a:buFont typeface="Arial" panose="020B0604020202020204" pitchFamily="34" charset="0"/>
              <a:buChar char="•"/>
            </a:pPr>
            <a:r>
              <a:rPr lang="en-US" dirty="0"/>
              <a:t>types of drug interactions with their simultaneous use;</a:t>
            </a:r>
          </a:p>
          <a:p>
            <a:pPr marL="571500" indent="-571500">
              <a:lnSpc>
                <a:spcPct val="120000"/>
              </a:lnSpc>
              <a:buFont typeface="Arial" panose="020B0604020202020204" pitchFamily="34" charset="0"/>
              <a:buChar char="•"/>
            </a:pPr>
            <a:r>
              <a:rPr lang="en-US" dirty="0"/>
              <a:t>side effects and toxic effects of drugs and ways to prevent them.</a:t>
            </a:r>
            <a:endParaRPr lang="uk-UA" sz="4200" dirty="0"/>
          </a:p>
        </p:txBody>
      </p:sp>
      <p:sp>
        <p:nvSpPr>
          <p:cNvPr id="3" name="Rectangle 1"/>
          <p:cNvSpPr>
            <a:spLocks noChangeArrowheads="1"/>
          </p:cNvSpPr>
          <p:nvPr/>
        </p:nvSpPr>
        <p:spPr bwMode="auto">
          <a:xfrm>
            <a:off x="825043" y="270787"/>
            <a:ext cx="7709169" cy="45141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2696" rIns="0" bIns="-12696"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US" altLang="en-US" sz="3100" b="1" dirty="0">
                <a:ln/>
                <a:solidFill>
                  <a:srgbClr val="C00000"/>
                </a:solidFill>
                <a:effectLst>
                  <a:outerShdw blurRad="38100" dist="19050" dir="2700000" algn="tl" rotWithShape="0">
                    <a:schemeClr val="dk1">
                      <a:lumMod val="50000"/>
                      <a:alpha val="40000"/>
                    </a:schemeClr>
                  </a:outerShdw>
                </a:effectLst>
                <a:ea typeface="+mj-ea"/>
                <a:cs typeface="+mj-cs"/>
              </a:rPr>
              <a:t>As a result of studying the course the </a:t>
            </a:r>
            <a:r>
              <a:rPr lang="en-US" altLang="en-US" sz="3100" b="1" dirty="0" smtClean="0">
                <a:ln/>
                <a:solidFill>
                  <a:srgbClr val="C00000"/>
                </a:solidFill>
                <a:effectLst>
                  <a:outerShdw blurRad="38100" dist="19050" dir="2700000" algn="tl" rotWithShape="0">
                    <a:schemeClr val="dk1">
                      <a:lumMod val="50000"/>
                      <a:alpha val="40000"/>
                    </a:schemeClr>
                  </a:outerShdw>
                </a:effectLst>
                <a:ea typeface="+mj-ea"/>
                <a:cs typeface="+mj-cs"/>
              </a:rPr>
              <a:t>student </a:t>
            </a:r>
            <a:endParaRPr lang="en-US" altLang="en-US" sz="3100" b="1" dirty="0">
              <a:ln/>
              <a:solidFill>
                <a:srgbClr val="C00000"/>
              </a:solidFill>
              <a:effectLst>
                <a:outerShdw blurRad="38100" dist="19050" dir="2700000" algn="tl" rotWithShape="0">
                  <a:schemeClr val="dk1">
                    <a:lumMod val="50000"/>
                    <a:alpha val="40000"/>
                  </a:schemeClr>
                </a:outerShdw>
              </a:effectLst>
              <a:ea typeface="+mj-ea"/>
              <a:cs typeface="+mj-cs"/>
            </a:endParaRPr>
          </a:p>
        </p:txBody>
      </p:sp>
    </p:spTree>
    <p:extLst>
      <p:ext uri="{BB962C8B-B14F-4D97-AF65-F5344CB8AC3E}">
        <p14:creationId xmlns:p14="http://schemas.microsoft.com/office/powerpoint/2010/main" val="2300280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1354" y="163208"/>
            <a:ext cx="8096205" cy="751004"/>
          </a:xfrm>
        </p:spPr>
        <p:txBody>
          <a:bodyPr>
            <a:normAutofit/>
          </a:bodyPr>
          <a:lstStyle/>
          <a:p>
            <a:pPr lvl="0" algn="ctr"/>
            <a:r>
              <a:rPr lang="en-US" altLang="en-US" sz="3100" b="1" dirty="0">
                <a:ln/>
                <a:solidFill>
                  <a:srgbClr val="C00000"/>
                </a:solidFill>
                <a:effectLst>
                  <a:outerShdw blurRad="38100" dist="19050" dir="2700000" algn="tl" rotWithShape="0">
                    <a:schemeClr val="dk1">
                      <a:lumMod val="50000"/>
                      <a:alpha val="40000"/>
                    </a:schemeClr>
                  </a:outerShdw>
                </a:effectLst>
              </a:rPr>
              <a:t>As a result of studying the course the student </a:t>
            </a:r>
            <a:r>
              <a:rPr lang="uk-UA" sz="3100" b="1" dirty="0" smtClean="0">
                <a:ln/>
                <a:solidFill>
                  <a:srgbClr val="C00000"/>
                </a:solidFill>
                <a:effectLst>
                  <a:outerShdw blurRad="38100" dist="19050" dir="2700000" algn="tl" rotWithShape="0">
                    <a:schemeClr val="dk1">
                      <a:lumMod val="50000"/>
                      <a:alpha val="40000"/>
                    </a:schemeClr>
                  </a:outerShdw>
                </a:effectLst>
              </a:rPr>
              <a:t> </a:t>
            </a:r>
            <a:endParaRPr lang="uk-UA" dirty="0"/>
          </a:p>
        </p:txBody>
      </p:sp>
      <p:sp>
        <p:nvSpPr>
          <p:cNvPr id="4" name="Rectangle 2"/>
          <p:cNvSpPr>
            <a:spLocks noChangeArrowheads="1"/>
          </p:cNvSpPr>
          <p:nvPr/>
        </p:nvSpPr>
        <p:spPr bwMode="auto">
          <a:xfrm>
            <a:off x="480228" y="914212"/>
            <a:ext cx="8458456" cy="5678478"/>
          </a:xfrm>
          <a:prstGeom prst="rect">
            <a:avLst/>
          </a:prstGeom>
          <a:noFill/>
          <a:ln>
            <a:noFill/>
          </a:ln>
          <a:effectLst/>
        </p:spPr>
        <p:txBody>
          <a:bodyPr vert="horz" wrap="square" lIns="453882" tIns="45720" rIns="91440" bIns="0" numCol="1" anchor="ctr" anchorCtr="0" compatLnSpc="1">
            <a:prstTxWarp prst="textNoShape">
              <a:avLst/>
            </a:prstTxWarp>
            <a:spAutoFit/>
          </a:bodyPr>
          <a:lstStyle/>
          <a:p>
            <a:pPr fontAlgn="base">
              <a:spcBef>
                <a:spcPct val="0"/>
              </a:spcBef>
              <a:spcAft>
                <a:spcPct val="0"/>
              </a:spcAft>
            </a:pPr>
            <a:r>
              <a:rPr lang="en-US" sz="2000" b="1" i="1" u="sng" dirty="0" smtClean="0">
                <a:ln/>
                <a:solidFill>
                  <a:srgbClr val="C00000"/>
                </a:solidFill>
                <a:effectLst>
                  <a:outerShdw blurRad="38100" dist="19050" dir="2700000" algn="tl" rotWithShape="0">
                    <a:schemeClr val="dk1">
                      <a:lumMod val="50000"/>
                      <a:alpha val="40000"/>
                    </a:schemeClr>
                  </a:outerShdw>
                </a:effectLst>
              </a:rPr>
              <a:t>Must be able</a:t>
            </a:r>
            <a:r>
              <a:rPr lang="uk-UA" sz="2000" b="1" i="1" u="sng" dirty="0" smtClean="0">
                <a:ln/>
                <a:solidFill>
                  <a:srgbClr val="C00000"/>
                </a:solidFill>
                <a:effectLst>
                  <a:outerShdw blurRad="38100" dist="19050" dir="2700000" algn="tl" rotWithShape="0">
                    <a:schemeClr val="dk1">
                      <a:lumMod val="50000"/>
                      <a:alpha val="40000"/>
                    </a:schemeClr>
                  </a:outerShdw>
                </a:effectLst>
              </a:rPr>
              <a:t>:</a:t>
            </a:r>
            <a:endParaRPr lang="en-US" sz="2000" b="1" i="1" u="sng" dirty="0" smtClean="0">
              <a:ln/>
              <a:solidFill>
                <a:srgbClr val="C00000"/>
              </a:solidFill>
              <a:effectLst>
                <a:outerShdw blurRad="38100" dist="19050" dir="2700000" algn="tl" rotWithShape="0">
                  <a:schemeClr val="dk1">
                    <a:lumMod val="50000"/>
                    <a:alpha val="40000"/>
                  </a:schemeClr>
                </a:outerShdw>
              </a:effectLst>
            </a:endParaRPr>
          </a:p>
          <a:p>
            <a:pPr fontAlgn="base">
              <a:spcBef>
                <a:spcPct val="0"/>
              </a:spcBef>
              <a:spcAft>
                <a:spcPct val="0"/>
              </a:spcAft>
            </a:pPr>
            <a:endParaRPr lang="uk-UA" sz="1000" b="1" i="1" u="sng" dirty="0">
              <a:ln/>
              <a:solidFill>
                <a:srgbClr val="C00000"/>
              </a:solidFill>
              <a:effectLst>
                <a:outerShdw blurRad="38100" dist="19050" dir="2700000" algn="tl" rotWithShape="0">
                  <a:schemeClr val="dk1">
                    <a:lumMod val="50000"/>
                    <a:alpha val="40000"/>
                  </a:schemeClr>
                </a:outerShdw>
              </a:effectLst>
            </a:endParaRPr>
          </a:p>
          <a:p>
            <a:pPr marL="179388" marR="0" indent="-179388" fontAlgn="base">
              <a:spcBef>
                <a:spcPct val="0"/>
              </a:spcBef>
              <a:spcAft>
                <a:spcPct val="0"/>
              </a:spcAft>
              <a:buClrTx/>
              <a:buSzTx/>
              <a:buFont typeface="Arial" panose="020B0604020202020204" pitchFamily="34" charset="0"/>
              <a:buChar char="•"/>
              <a:tabLst/>
            </a:pPr>
            <a:r>
              <a:rPr lang="en-US" altLang="en-US" sz="2100" dirty="0" smtClean="0">
                <a:ea typeface="+mj-ea"/>
                <a:cs typeface="+mj-cs"/>
              </a:rPr>
              <a:t>to </a:t>
            </a:r>
            <a:r>
              <a:rPr lang="en-US" altLang="en-US" sz="2100" dirty="0">
                <a:ea typeface="+mj-ea"/>
                <a:cs typeface="+mj-cs"/>
              </a:rPr>
              <a:t>determine the dependence of the action of drugs on </a:t>
            </a:r>
            <a:r>
              <a:rPr lang="en-US" altLang="en-US" sz="2100" dirty="0" smtClean="0">
                <a:ea typeface="+mj-ea"/>
                <a:cs typeface="+mj-cs"/>
              </a:rPr>
              <a:t>their physicochemical </a:t>
            </a:r>
            <a:r>
              <a:rPr lang="en-US" altLang="en-US" sz="2100" dirty="0">
                <a:ea typeface="+mj-ea"/>
                <a:cs typeface="+mj-cs"/>
              </a:rPr>
              <a:t>properties, </a:t>
            </a:r>
            <a:r>
              <a:rPr lang="en-US" altLang="en-US" sz="2100" dirty="0" smtClean="0">
                <a:ea typeface="+mj-ea"/>
                <a:cs typeface="+mj-cs"/>
              </a:rPr>
              <a:t>dosage </a:t>
            </a:r>
            <a:r>
              <a:rPr lang="en-US" altLang="en-US" sz="2100" dirty="0">
                <a:ea typeface="+mj-ea"/>
                <a:cs typeface="+mj-cs"/>
              </a:rPr>
              <a:t>form, and features of the patient's </a:t>
            </a:r>
            <a:r>
              <a:rPr lang="en-US" altLang="en-US" sz="2100" dirty="0" smtClean="0">
                <a:ea typeface="+mj-ea"/>
                <a:cs typeface="+mj-cs"/>
              </a:rPr>
              <a:t>body</a:t>
            </a:r>
            <a:r>
              <a:rPr lang="en-US" altLang="en-US" sz="2100" dirty="0">
                <a:ea typeface="+mj-ea"/>
                <a:cs typeface="+mj-cs"/>
              </a:rPr>
              <a:t>;</a:t>
            </a:r>
          </a:p>
          <a:p>
            <a:pPr marL="179388" marR="0" indent="-179388" fontAlgn="base">
              <a:spcBef>
                <a:spcPct val="0"/>
              </a:spcBef>
              <a:spcAft>
                <a:spcPct val="0"/>
              </a:spcAft>
              <a:buClrTx/>
              <a:buSzTx/>
              <a:buFont typeface="Arial" panose="020B0604020202020204" pitchFamily="34" charset="0"/>
              <a:buChar char="•"/>
              <a:tabLst/>
            </a:pPr>
            <a:r>
              <a:rPr lang="en-US" altLang="en-US" sz="2100" dirty="0" smtClean="0">
                <a:ea typeface="+mj-ea"/>
                <a:cs typeface="+mj-cs"/>
              </a:rPr>
              <a:t>choose </a:t>
            </a:r>
            <a:r>
              <a:rPr lang="en-US" altLang="en-US" sz="2100" dirty="0">
                <a:ea typeface="+mj-ea"/>
                <a:cs typeface="+mj-cs"/>
              </a:rPr>
              <a:t>the dosage form and route of administration, taking into account their pharmacokinetic and </a:t>
            </a:r>
            <a:r>
              <a:rPr lang="en-US" altLang="en-US" sz="2100" dirty="0" err="1">
                <a:ea typeface="+mj-ea"/>
                <a:cs typeface="+mj-cs"/>
              </a:rPr>
              <a:t>pharmacodynamic</a:t>
            </a:r>
            <a:r>
              <a:rPr lang="en-US" altLang="en-US" sz="2100" dirty="0">
                <a:ea typeface="+mj-ea"/>
                <a:cs typeface="+mj-cs"/>
              </a:rPr>
              <a:t> features, as well as the disease and the patient's condition;</a:t>
            </a:r>
          </a:p>
          <a:p>
            <a:pPr marL="179388" marR="0" indent="-179388" fontAlgn="base">
              <a:spcBef>
                <a:spcPct val="0"/>
              </a:spcBef>
              <a:spcAft>
                <a:spcPct val="0"/>
              </a:spcAft>
              <a:buClrTx/>
              <a:buSzTx/>
              <a:buFont typeface="Arial" panose="020B0604020202020204" pitchFamily="34" charset="0"/>
              <a:buChar char="•"/>
              <a:tabLst/>
            </a:pPr>
            <a:r>
              <a:rPr lang="uk-UA" altLang="en-US" sz="2100" dirty="0">
                <a:ea typeface="+mj-ea"/>
                <a:cs typeface="+mj-cs"/>
              </a:rPr>
              <a:t>с</a:t>
            </a:r>
            <a:r>
              <a:rPr lang="en-US" altLang="en-US" sz="2100" dirty="0" err="1">
                <a:ea typeface="+mj-ea"/>
                <a:cs typeface="+mj-cs"/>
              </a:rPr>
              <a:t>alculate</a:t>
            </a:r>
            <a:r>
              <a:rPr lang="en-US" altLang="en-US" sz="2100" dirty="0">
                <a:ea typeface="+mj-ea"/>
                <a:cs typeface="+mj-cs"/>
              </a:rPr>
              <a:t> a single dose of the drug depending on age, body weight, or body surface area of ​​the patient;</a:t>
            </a:r>
          </a:p>
          <a:p>
            <a:pPr marL="179388" marR="0" indent="-179388" fontAlgn="base">
              <a:spcBef>
                <a:spcPct val="0"/>
              </a:spcBef>
              <a:spcAft>
                <a:spcPct val="0"/>
              </a:spcAft>
              <a:buClrTx/>
              <a:buSzTx/>
              <a:buFont typeface="Arial" panose="020B0604020202020204" pitchFamily="34" charset="0"/>
              <a:buChar char="•"/>
              <a:tabLst/>
            </a:pPr>
            <a:r>
              <a:rPr lang="en-US" altLang="en-US" sz="2100" dirty="0">
                <a:ea typeface="+mj-ea"/>
                <a:cs typeface="+mj-cs"/>
              </a:rPr>
              <a:t>determine, depending on the pharmacokinetics of drugs, the frequency of drug administration, its daily, course dose in patients of different ages following comorbidities and the use of other drugs;</a:t>
            </a:r>
          </a:p>
          <a:p>
            <a:pPr marL="179388" marR="0" indent="-179388" fontAlgn="base">
              <a:spcBef>
                <a:spcPct val="0"/>
              </a:spcBef>
              <a:spcAft>
                <a:spcPct val="0"/>
              </a:spcAft>
              <a:buClrTx/>
              <a:buSzTx/>
              <a:buFont typeface="Arial" panose="020B0604020202020204" pitchFamily="34" charset="0"/>
              <a:buChar char="•"/>
              <a:tabLst/>
            </a:pPr>
            <a:r>
              <a:rPr lang="en-US" altLang="en-US" sz="2100" dirty="0">
                <a:ea typeface="+mj-ea"/>
                <a:cs typeface="+mj-cs"/>
              </a:rPr>
              <a:t>predict the consequences of the interaction of drugs in their combined administration, drugs and food components, drugs and alcohol;</a:t>
            </a:r>
          </a:p>
          <a:p>
            <a:pPr marL="179388" marR="0" indent="-179388" fontAlgn="base">
              <a:spcBef>
                <a:spcPct val="0"/>
              </a:spcBef>
              <a:spcAft>
                <a:spcPct val="0"/>
              </a:spcAft>
              <a:buClrTx/>
              <a:buSzTx/>
              <a:buFont typeface="Arial" panose="020B0604020202020204" pitchFamily="34" charset="0"/>
              <a:buChar char="•"/>
              <a:tabLst/>
            </a:pPr>
            <a:r>
              <a:rPr lang="en-US" altLang="en-US" sz="2100" dirty="0">
                <a:ea typeface="+mj-ea"/>
                <a:cs typeface="+mj-cs"/>
              </a:rPr>
              <a:t>assess the benefit/risk ratio of drugs;</a:t>
            </a:r>
          </a:p>
          <a:p>
            <a:pPr marL="179388" marR="0" indent="-179388" fontAlgn="base">
              <a:spcBef>
                <a:spcPct val="0"/>
              </a:spcBef>
              <a:spcAft>
                <a:spcPct val="0"/>
              </a:spcAft>
              <a:buClrTx/>
              <a:buSzTx/>
              <a:buFont typeface="Arial" panose="020B0604020202020204" pitchFamily="34" charset="0"/>
              <a:buChar char="•"/>
              <a:tabLst/>
            </a:pPr>
            <a:r>
              <a:rPr lang="en-US" altLang="en-US" sz="2100" dirty="0">
                <a:ea typeface="+mj-ea"/>
                <a:cs typeface="+mj-cs"/>
              </a:rPr>
              <a:t>make judgments about the possibility of adverse drug reactions to prevent them. </a:t>
            </a:r>
          </a:p>
        </p:txBody>
      </p:sp>
    </p:spTree>
    <p:extLst>
      <p:ext uri="{BB962C8B-B14F-4D97-AF65-F5344CB8AC3E}">
        <p14:creationId xmlns:p14="http://schemas.microsoft.com/office/powerpoint/2010/main" val="8194022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7170" y="0"/>
            <a:ext cx="8096205" cy="538710"/>
          </a:xfrm>
        </p:spPr>
        <p:txBody>
          <a:bodyPr>
            <a:normAutofit/>
          </a:bodyPr>
          <a:lstStyle/>
          <a:p>
            <a:pPr algn="ctr"/>
            <a:r>
              <a:rPr lang="en-US" sz="3100" b="1" dirty="0" smtClean="0">
                <a:ln/>
                <a:solidFill>
                  <a:srgbClr val="C00000"/>
                </a:solidFill>
                <a:effectLst>
                  <a:outerShdw blurRad="38100" dist="19050" dir="2700000" algn="tl" rotWithShape="0">
                    <a:schemeClr val="dk1">
                      <a:lumMod val="50000"/>
                      <a:alpha val="40000"/>
                    </a:schemeClr>
                  </a:outerShdw>
                </a:effectLst>
              </a:rPr>
              <a:t>The course structure</a:t>
            </a:r>
            <a:r>
              <a:rPr lang="uk-UA" sz="3100" b="1" dirty="0" smtClean="0">
                <a:ln/>
                <a:solidFill>
                  <a:srgbClr val="C00000"/>
                </a:solidFill>
                <a:effectLst>
                  <a:outerShdw blurRad="38100" dist="19050" dir="2700000" algn="tl" rotWithShape="0">
                    <a:schemeClr val="dk1">
                      <a:lumMod val="50000"/>
                      <a:alpha val="40000"/>
                    </a:schemeClr>
                  </a:outerShdw>
                </a:effectLst>
              </a:rPr>
              <a:t>:  </a:t>
            </a:r>
            <a:endParaRPr lang="uk-UA" dirty="0"/>
          </a:p>
        </p:txBody>
      </p:sp>
      <p:sp>
        <p:nvSpPr>
          <p:cNvPr id="29" name="Title 1"/>
          <p:cNvSpPr txBox="1">
            <a:spLocks/>
          </p:cNvSpPr>
          <p:nvPr/>
        </p:nvSpPr>
        <p:spPr>
          <a:xfrm>
            <a:off x="487110" y="538710"/>
            <a:ext cx="8391714" cy="6136410"/>
          </a:xfrm>
          <a:prstGeom prst="rect">
            <a:avLst/>
          </a:prstGeom>
          <a:noFill/>
        </p:spPr>
        <p:txBody>
          <a:bodyPr vert="horz" lIns="91440" tIns="45720" rIns="91440" bIns="45720" rtlCol="0" anchor="ctr">
            <a:normAutofit fontScale="40000" lnSpcReduction="20000"/>
          </a:bodyPr>
          <a:lstStyle>
            <a:lvl1pPr algn="l" defTabSz="914400" rtl="0" eaLnBrk="1" latinLnBrk="0" hangingPunct="1">
              <a:lnSpc>
                <a:spcPct val="90000"/>
              </a:lnSpc>
              <a:spcBef>
                <a:spcPct val="0"/>
              </a:spcBef>
              <a:buNone/>
              <a:defRPr sz="4000" kern="1200">
                <a:solidFill>
                  <a:schemeClr val="tx1"/>
                </a:solidFill>
                <a:latin typeface="+mn-lt"/>
                <a:ea typeface="+mj-ea"/>
                <a:cs typeface="+mj-cs"/>
              </a:defRPr>
            </a:lvl1pPr>
          </a:lstStyle>
          <a:p>
            <a:r>
              <a:rPr lang="en-US" sz="8800" b="1" i="1" u="sng" dirty="0" smtClean="0">
                <a:ln/>
                <a:solidFill>
                  <a:srgbClr val="C00000"/>
                </a:solidFill>
                <a:effectLst>
                  <a:outerShdw blurRad="38100" dist="19050" dir="2700000" algn="tl" rotWithShape="0">
                    <a:schemeClr val="dk1">
                      <a:lumMod val="50000"/>
                      <a:alpha val="40000"/>
                    </a:schemeClr>
                  </a:outerShdw>
                </a:effectLst>
              </a:rPr>
              <a:t>Section</a:t>
            </a:r>
            <a:r>
              <a:rPr lang="uk-UA" sz="8800" b="1" i="1" u="sng" dirty="0" smtClean="0">
                <a:ln/>
                <a:solidFill>
                  <a:srgbClr val="C00000"/>
                </a:solidFill>
                <a:effectLst>
                  <a:outerShdw blurRad="38100" dist="19050" dir="2700000" algn="tl" rotWithShape="0">
                    <a:schemeClr val="dk1">
                      <a:lumMod val="50000"/>
                      <a:alpha val="40000"/>
                    </a:schemeClr>
                  </a:outerShdw>
                </a:effectLst>
              </a:rPr>
              <a:t> </a:t>
            </a:r>
            <a:r>
              <a:rPr lang="uk-UA" sz="8800" b="1" i="1" u="sng" dirty="0">
                <a:ln/>
                <a:solidFill>
                  <a:srgbClr val="C00000"/>
                </a:solidFill>
                <a:effectLst>
                  <a:outerShdw blurRad="38100" dist="19050" dir="2700000" algn="tl" rotWithShape="0">
                    <a:schemeClr val="dk1">
                      <a:lumMod val="50000"/>
                      <a:alpha val="40000"/>
                    </a:schemeClr>
                  </a:outerShdw>
                </a:effectLst>
              </a:rPr>
              <a:t>І. </a:t>
            </a:r>
            <a:r>
              <a:rPr lang="en-US" sz="8800" b="1" i="1" u="sng" dirty="0" smtClean="0">
                <a:ln/>
                <a:solidFill>
                  <a:srgbClr val="C00000"/>
                </a:solidFill>
                <a:effectLst>
                  <a:outerShdw blurRad="38100" dist="19050" dir="2700000" algn="tl" rotWithShape="0">
                    <a:schemeClr val="dk1">
                      <a:lumMod val="50000"/>
                      <a:alpha val="40000"/>
                    </a:schemeClr>
                  </a:outerShdw>
                </a:effectLst>
              </a:rPr>
              <a:t>Pharmacokinetics</a:t>
            </a:r>
            <a:r>
              <a:rPr lang="uk-UA" sz="8800" b="1" i="1" u="sng" dirty="0" smtClean="0">
                <a:ln/>
                <a:solidFill>
                  <a:srgbClr val="C00000"/>
                </a:solidFill>
                <a:effectLst>
                  <a:outerShdw blurRad="38100" dist="19050" dir="2700000" algn="tl" rotWithShape="0">
                    <a:schemeClr val="dk1">
                      <a:lumMod val="50000"/>
                      <a:alpha val="40000"/>
                    </a:schemeClr>
                  </a:outerShdw>
                </a:effectLst>
              </a:rPr>
              <a:t> </a:t>
            </a:r>
            <a:endParaRPr lang="uk-UA" sz="8800" b="1" i="1" u="sng" dirty="0" smtClean="0">
              <a:ln/>
              <a:solidFill>
                <a:srgbClr val="C00000"/>
              </a:solidFill>
              <a:effectLst>
                <a:outerShdw blurRad="38100" dist="19050" dir="2700000" algn="tl" rotWithShape="0">
                  <a:schemeClr val="dk1">
                    <a:lumMod val="50000"/>
                    <a:alpha val="40000"/>
                  </a:schemeClr>
                </a:outerShdw>
              </a:effectLst>
            </a:endParaRPr>
          </a:p>
          <a:p>
            <a:endParaRPr lang="uk-UA" sz="4200" b="1" i="1" dirty="0" smtClean="0">
              <a:ln/>
              <a:solidFill>
                <a:srgbClr val="C00000"/>
              </a:solidFill>
              <a:effectLst>
                <a:outerShdw blurRad="38100" dist="19050" dir="2700000" algn="tl" rotWithShape="0">
                  <a:schemeClr val="dk1">
                    <a:lumMod val="50000"/>
                    <a:alpha val="40000"/>
                  </a:schemeClr>
                </a:outerShdw>
              </a:effectLst>
            </a:endParaRPr>
          </a:p>
          <a:p>
            <a:pPr marL="358775" indent="-358775">
              <a:lnSpc>
                <a:spcPct val="120000"/>
              </a:lnSpc>
              <a:spcBef>
                <a:spcPts val="600"/>
              </a:spcBef>
              <a:tabLst>
                <a:tab pos="358775" algn="l"/>
              </a:tabLst>
            </a:pPr>
            <a:r>
              <a:rPr lang="en-US" sz="4300" b="1" dirty="0"/>
              <a:t>1. Routes of administration of drugs (enteral and parenteral), their varieties, and characteristics.</a:t>
            </a:r>
          </a:p>
          <a:p>
            <a:pPr marL="358775" indent="-358775">
              <a:lnSpc>
                <a:spcPct val="120000"/>
              </a:lnSpc>
              <a:spcBef>
                <a:spcPts val="600"/>
              </a:spcBef>
              <a:tabLst>
                <a:tab pos="358775" algn="l"/>
              </a:tabLst>
            </a:pPr>
            <a:r>
              <a:rPr lang="en-US" sz="4300" b="1" dirty="0"/>
              <a:t>2. Types of absorption and their main mechanisms (active transport, passive and facilitated diffusion, filtration, pinocytosis).</a:t>
            </a:r>
          </a:p>
          <a:p>
            <a:pPr marL="358775" indent="-358775">
              <a:lnSpc>
                <a:spcPct val="120000"/>
              </a:lnSpc>
              <a:spcBef>
                <a:spcPts val="600"/>
              </a:spcBef>
              <a:tabLst>
                <a:tab pos="358775" algn="l"/>
              </a:tabLst>
            </a:pPr>
            <a:r>
              <a:rPr lang="en-US" sz="4300" b="1" dirty="0"/>
              <a:t>3. The concept of bioavailability and bioequivalence of drugs. Distribution and deposition of drugs in the body. The concept of barriers (blood-brain, placental, etc.)</a:t>
            </a:r>
          </a:p>
          <a:p>
            <a:pPr marL="358775" indent="-358775">
              <a:lnSpc>
                <a:spcPct val="120000"/>
              </a:lnSpc>
              <a:spcBef>
                <a:spcPts val="600"/>
              </a:spcBef>
              <a:tabLst>
                <a:tab pos="358775" algn="l"/>
              </a:tabLst>
            </a:pPr>
            <a:r>
              <a:rPr lang="en-US" sz="4300" b="1" dirty="0"/>
              <a:t>4. Biotransformation. The main ways of drug metabolism in the human body, their characteristics. Inducers and inhibitors of liver microsomal enzymes, their significance. Genetic factors influencing the pharmacokinetics of drugs.</a:t>
            </a:r>
          </a:p>
          <a:p>
            <a:pPr marL="358775" indent="-358775">
              <a:lnSpc>
                <a:spcPct val="120000"/>
              </a:lnSpc>
              <a:spcBef>
                <a:spcPts val="600"/>
              </a:spcBef>
              <a:tabLst>
                <a:tab pos="358775" algn="l"/>
              </a:tabLst>
            </a:pPr>
            <a:r>
              <a:rPr lang="en-US" sz="4300" b="1" dirty="0"/>
              <a:t>5. Ways of excretion of drugs from the body.</a:t>
            </a:r>
          </a:p>
          <a:p>
            <a:pPr marL="358775" indent="-358775">
              <a:lnSpc>
                <a:spcPct val="120000"/>
              </a:lnSpc>
              <a:spcBef>
                <a:spcPts val="600"/>
              </a:spcBef>
              <a:tabLst>
                <a:tab pos="358775" algn="l"/>
              </a:tabLst>
            </a:pPr>
            <a:r>
              <a:rPr lang="en-US" sz="4300" b="1" dirty="0"/>
              <a:t>6. The main pharmacokinetic parameters, their characteristics. The concept of elimination factor and drug clearance. The concentration of the drug in the dosage form or biological fluid.</a:t>
            </a:r>
          </a:p>
          <a:p>
            <a:pPr marL="358775" indent="-358775">
              <a:lnSpc>
                <a:spcPct val="120000"/>
              </a:lnSpc>
              <a:spcBef>
                <a:spcPts val="600"/>
              </a:spcBef>
              <a:tabLst>
                <a:tab pos="358775" algn="l"/>
              </a:tabLst>
            </a:pPr>
            <a:r>
              <a:rPr lang="en-US" sz="4300" b="1" dirty="0"/>
              <a:t>7. Features of the pharmacokinetics of drugs in their single and long-term use.</a:t>
            </a:r>
          </a:p>
          <a:p>
            <a:pPr marL="358775" indent="-358775">
              <a:lnSpc>
                <a:spcPct val="120000"/>
              </a:lnSpc>
              <a:spcBef>
                <a:spcPts val="600"/>
              </a:spcBef>
              <a:tabLst>
                <a:tab pos="358775" algn="l"/>
              </a:tabLst>
            </a:pPr>
            <a:r>
              <a:rPr lang="en-US" sz="4300" b="1" dirty="0"/>
              <a:t>8. External and internal factors influencing the pharmacokinetics of drugs.</a:t>
            </a:r>
          </a:p>
          <a:p>
            <a:pPr marL="358775" indent="-358775">
              <a:lnSpc>
                <a:spcPct val="120000"/>
              </a:lnSpc>
              <a:spcBef>
                <a:spcPts val="600"/>
              </a:spcBef>
              <a:tabLst>
                <a:tab pos="358775" algn="l"/>
              </a:tabLst>
            </a:pPr>
            <a:r>
              <a:rPr lang="en-US" sz="4300" b="1" dirty="0"/>
              <a:t>9. Dose determination, types of doses: single, daily, course, threshold, shock, crushed, maintenance, prophylactic, medical, average and higher therapeutic, toxic and lethal. </a:t>
            </a:r>
            <a:r>
              <a:rPr lang="ru-RU" sz="4300" b="1" dirty="0" err="1"/>
              <a:t>The</a:t>
            </a:r>
            <a:r>
              <a:rPr lang="ru-RU" sz="4300" b="1" dirty="0"/>
              <a:t> </a:t>
            </a:r>
            <a:r>
              <a:rPr lang="ru-RU" sz="4300" b="1" dirty="0" err="1"/>
              <a:t>breadth</a:t>
            </a:r>
            <a:r>
              <a:rPr lang="ru-RU" sz="4300" b="1" dirty="0"/>
              <a:t> </a:t>
            </a:r>
            <a:r>
              <a:rPr lang="ru-RU" sz="4300" b="1" dirty="0" err="1"/>
              <a:t>of</a:t>
            </a:r>
            <a:r>
              <a:rPr lang="ru-RU" sz="4300" b="1" dirty="0"/>
              <a:t> </a:t>
            </a:r>
            <a:r>
              <a:rPr lang="ru-RU" sz="4300" b="1" dirty="0" err="1"/>
              <a:t>therapeutic</a:t>
            </a:r>
            <a:r>
              <a:rPr lang="ru-RU" sz="4300" b="1" dirty="0"/>
              <a:t> </a:t>
            </a:r>
            <a:r>
              <a:rPr lang="ru-RU" sz="4300" b="1" dirty="0" err="1"/>
              <a:t>action</a:t>
            </a:r>
            <a:r>
              <a:rPr lang="ru-RU" sz="4300" b="1" dirty="0"/>
              <a:t>.</a:t>
            </a:r>
            <a:endParaRPr lang="en-US" sz="4300" b="1" dirty="0"/>
          </a:p>
        </p:txBody>
      </p:sp>
    </p:spTree>
    <p:extLst>
      <p:ext uri="{BB962C8B-B14F-4D97-AF65-F5344CB8AC3E}">
        <p14:creationId xmlns:p14="http://schemas.microsoft.com/office/powerpoint/2010/main" val="6573727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7170" y="0"/>
            <a:ext cx="8096205" cy="538710"/>
          </a:xfrm>
        </p:spPr>
        <p:txBody>
          <a:bodyPr>
            <a:normAutofit/>
          </a:bodyPr>
          <a:lstStyle/>
          <a:p>
            <a:pPr algn="ctr"/>
            <a:r>
              <a:rPr lang="en-US" sz="3100" b="1" dirty="0">
                <a:ln/>
                <a:solidFill>
                  <a:srgbClr val="C00000"/>
                </a:solidFill>
                <a:effectLst>
                  <a:outerShdw blurRad="38100" dist="19050" dir="2700000" algn="tl" rotWithShape="0">
                    <a:schemeClr val="dk1">
                      <a:lumMod val="50000"/>
                      <a:alpha val="40000"/>
                    </a:schemeClr>
                  </a:outerShdw>
                </a:effectLst>
              </a:rPr>
              <a:t>The course structure</a:t>
            </a:r>
            <a:r>
              <a:rPr lang="uk-UA" sz="3100" b="1" dirty="0">
                <a:ln/>
                <a:solidFill>
                  <a:srgbClr val="C00000"/>
                </a:solidFill>
                <a:effectLst>
                  <a:outerShdw blurRad="38100" dist="19050" dir="2700000" algn="tl" rotWithShape="0">
                    <a:schemeClr val="dk1">
                      <a:lumMod val="50000"/>
                      <a:alpha val="40000"/>
                    </a:schemeClr>
                  </a:outerShdw>
                </a:effectLst>
              </a:rPr>
              <a:t>:   </a:t>
            </a:r>
            <a:endParaRPr lang="uk-UA" dirty="0"/>
          </a:p>
        </p:txBody>
      </p:sp>
      <p:sp>
        <p:nvSpPr>
          <p:cNvPr id="29" name="Title 1"/>
          <p:cNvSpPr txBox="1">
            <a:spLocks/>
          </p:cNvSpPr>
          <p:nvPr/>
        </p:nvSpPr>
        <p:spPr>
          <a:xfrm>
            <a:off x="352848" y="538709"/>
            <a:ext cx="8654419" cy="6221013"/>
          </a:xfrm>
          <a:prstGeom prst="rect">
            <a:avLst/>
          </a:prstGeom>
          <a:noFill/>
        </p:spPr>
        <p:txBody>
          <a:bodyPr vert="horz" lIns="91440" tIns="45720" rIns="91440" bIns="45720" rtlCol="0" anchor="ctr">
            <a:normAutofit fontScale="40000" lnSpcReduction="20000"/>
          </a:bodyPr>
          <a:lstStyle>
            <a:lvl1pPr algn="l" defTabSz="914400" rtl="0" eaLnBrk="1" latinLnBrk="0" hangingPunct="1">
              <a:lnSpc>
                <a:spcPct val="90000"/>
              </a:lnSpc>
              <a:spcBef>
                <a:spcPct val="0"/>
              </a:spcBef>
              <a:buNone/>
              <a:defRPr sz="4000" kern="1200">
                <a:solidFill>
                  <a:schemeClr val="tx1"/>
                </a:solidFill>
                <a:latin typeface="+mn-lt"/>
                <a:ea typeface="+mj-ea"/>
                <a:cs typeface="+mj-cs"/>
              </a:defRPr>
            </a:lvl1pPr>
          </a:lstStyle>
          <a:p>
            <a:r>
              <a:rPr lang="en-US" sz="6400" b="1" i="1" u="sng" dirty="0">
                <a:ln/>
                <a:solidFill>
                  <a:srgbClr val="C00000"/>
                </a:solidFill>
                <a:effectLst>
                  <a:outerShdw blurRad="38100" dist="19050" dir="2700000" algn="tl" rotWithShape="0">
                    <a:schemeClr val="dk1">
                      <a:lumMod val="50000"/>
                      <a:alpha val="40000"/>
                    </a:schemeClr>
                  </a:outerShdw>
                </a:effectLst>
              </a:rPr>
              <a:t>Section</a:t>
            </a:r>
            <a:r>
              <a:rPr lang="uk-UA" sz="6400" b="1" i="1" u="sng" dirty="0">
                <a:ln/>
                <a:solidFill>
                  <a:srgbClr val="C00000"/>
                </a:solidFill>
                <a:effectLst>
                  <a:outerShdw blurRad="38100" dist="19050" dir="2700000" algn="tl" rotWithShape="0">
                    <a:schemeClr val="dk1">
                      <a:lumMod val="50000"/>
                      <a:alpha val="40000"/>
                    </a:schemeClr>
                  </a:outerShdw>
                </a:effectLst>
              </a:rPr>
              <a:t> І. </a:t>
            </a:r>
            <a:r>
              <a:rPr lang="en-US" sz="6400" b="1" i="1" u="sng" dirty="0">
                <a:ln/>
                <a:solidFill>
                  <a:srgbClr val="C00000"/>
                </a:solidFill>
                <a:effectLst>
                  <a:outerShdw blurRad="38100" dist="19050" dir="2700000" algn="tl" rotWithShape="0">
                    <a:schemeClr val="dk1">
                      <a:lumMod val="50000"/>
                      <a:alpha val="40000"/>
                    </a:schemeClr>
                  </a:outerShdw>
                </a:effectLst>
              </a:rPr>
              <a:t>Pharmacokinetics</a:t>
            </a:r>
            <a:r>
              <a:rPr lang="uk-UA" sz="6400" b="1" i="1" u="sng" dirty="0">
                <a:ln/>
                <a:solidFill>
                  <a:srgbClr val="C00000"/>
                </a:solidFill>
                <a:effectLst>
                  <a:outerShdw blurRad="38100" dist="19050" dir="2700000" algn="tl" rotWithShape="0">
                    <a:schemeClr val="dk1">
                      <a:lumMod val="50000"/>
                      <a:alpha val="40000"/>
                    </a:schemeClr>
                  </a:outerShdw>
                </a:effectLst>
              </a:rPr>
              <a:t> </a:t>
            </a:r>
          </a:p>
          <a:p>
            <a:endParaRPr lang="uk-UA" sz="4200" b="1" i="1" dirty="0" smtClean="0">
              <a:ln/>
              <a:solidFill>
                <a:srgbClr val="C00000"/>
              </a:solidFill>
              <a:effectLst>
                <a:outerShdw blurRad="38100" dist="19050" dir="2700000" algn="tl" rotWithShape="0">
                  <a:schemeClr val="dk1">
                    <a:lumMod val="50000"/>
                    <a:alpha val="40000"/>
                  </a:schemeClr>
                </a:outerShdw>
              </a:effectLst>
            </a:endParaRPr>
          </a:p>
          <a:p>
            <a:pPr marL="358775" indent="-358775">
              <a:lnSpc>
                <a:spcPct val="120000"/>
              </a:lnSpc>
              <a:spcBef>
                <a:spcPts val="600"/>
              </a:spcBef>
            </a:pPr>
            <a:r>
              <a:rPr lang="uk-UA" sz="4300" b="1" dirty="0"/>
              <a:t>1. </a:t>
            </a:r>
            <a:r>
              <a:rPr lang="uk-UA" sz="4300" b="1" dirty="0" err="1"/>
              <a:t>The</a:t>
            </a:r>
            <a:r>
              <a:rPr lang="uk-UA" sz="4300" b="1" dirty="0"/>
              <a:t> </a:t>
            </a:r>
            <a:r>
              <a:rPr lang="uk-UA" sz="4300" b="1" dirty="0" err="1"/>
              <a:t>concept</a:t>
            </a:r>
            <a:r>
              <a:rPr lang="uk-UA" sz="4300" b="1" dirty="0"/>
              <a:t> </a:t>
            </a:r>
            <a:r>
              <a:rPr lang="uk-UA" sz="4300" b="1" dirty="0" err="1"/>
              <a:t>of</a:t>
            </a:r>
            <a:r>
              <a:rPr lang="uk-UA" sz="4300" b="1" dirty="0"/>
              <a:t> </a:t>
            </a:r>
            <a:r>
              <a:rPr lang="uk-UA" sz="4300" b="1" dirty="0" err="1"/>
              <a:t>pharmacodynamics</a:t>
            </a:r>
            <a:r>
              <a:rPr lang="uk-UA" sz="4300" b="1" dirty="0"/>
              <a:t>.</a:t>
            </a:r>
            <a:endParaRPr lang="en-US" sz="4300" b="1" dirty="0"/>
          </a:p>
          <a:p>
            <a:pPr marL="358775" indent="-358775">
              <a:lnSpc>
                <a:spcPct val="120000"/>
              </a:lnSpc>
              <a:spcBef>
                <a:spcPts val="600"/>
              </a:spcBef>
            </a:pPr>
            <a:r>
              <a:rPr lang="uk-UA" sz="4300" b="1" dirty="0"/>
              <a:t>2. </a:t>
            </a:r>
            <a:r>
              <a:rPr lang="uk-UA" sz="4300" b="1" dirty="0" err="1"/>
              <a:t>The</a:t>
            </a:r>
            <a:r>
              <a:rPr lang="uk-UA" sz="4300" b="1" dirty="0"/>
              <a:t> </a:t>
            </a:r>
            <a:r>
              <a:rPr lang="uk-UA" sz="4300" b="1" dirty="0" err="1"/>
              <a:t>main</a:t>
            </a:r>
            <a:r>
              <a:rPr lang="uk-UA" sz="4300" b="1" dirty="0"/>
              <a:t> </a:t>
            </a:r>
            <a:r>
              <a:rPr lang="uk-UA" sz="4300" b="1" dirty="0" err="1"/>
              <a:t>types</a:t>
            </a:r>
            <a:r>
              <a:rPr lang="uk-UA" sz="4300" b="1" dirty="0"/>
              <a:t> </a:t>
            </a:r>
            <a:r>
              <a:rPr lang="uk-UA" sz="4300" b="1" dirty="0" err="1"/>
              <a:t>of</a:t>
            </a:r>
            <a:r>
              <a:rPr lang="uk-UA" sz="4300" b="1" dirty="0"/>
              <a:t> </a:t>
            </a:r>
            <a:r>
              <a:rPr lang="uk-UA" sz="4300" b="1" dirty="0" err="1"/>
              <a:t>action</a:t>
            </a:r>
            <a:r>
              <a:rPr lang="uk-UA" sz="4300" b="1" dirty="0"/>
              <a:t> </a:t>
            </a:r>
            <a:r>
              <a:rPr lang="uk-UA" sz="4300" b="1" dirty="0" err="1"/>
              <a:t>mechanisms</a:t>
            </a:r>
            <a:r>
              <a:rPr lang="uk-UA" sz="4300" b="1" dirty="0"/>
              <a:t> </a:t>
            </a:r>
            <a:r>
              <a:rPr lang="uk-UA" sz="4300" b="1" dirty="0" err="1"/>
              <a:t>of</a:t>
            </a:r>
            <a:r>
              <a:rPr lang="uk-UA" sz="4300" b="1" dirty="0"/>
              <a:t> </a:t>
            </a:r>
            <a:r>
              <a:rPr lang="uk-UA" sz="4300" b="1" dirty="0" err="1"/>
              <a:t>drugs</a:t>
            </a:r>
            <a:r>
              <a:rPr lang="uk-UA" sz="4300" b="1" dirty="0"/>
              <a:t>. </a:t>
            </a:r>
            <a:r>
              <a:rPr lang="uk-UA" sz="4300" b="1" dirty="0" err="1"/>
              <a:t>The</a:t>
            </a:r>
            <a:r>
              <a:rPr lang="uk-UA" sz="4300" b="1" dirty="0"/>
              <a:t> </a:t>
            </a:r>
            <a:r>
              <a:rPr lang="uk-UA" sz="4300" b="1" dirty="0" err="1"/>
              <a:t>role</a:t>
            </a:r>
            <a:r>
              <a:rPr lang="uk-UA" sz="4300" b="1" dirty="0"/>
              <a:t> </a:t>
            </a:r>
            <a:r>
              <a:rPr lang="uk-UA" sz="4300" b="1" dirty="0" err="1"/>
              <a:t>and</a:t>
            </a:r>
            <a:r>
              <a:rPr lang="uk-UA" sz="4300" b="1" dirty="0"/>
              <a:t> </a:t>
            </a:r>
            <a:r>
              <a:rPr lang="uk-UA" sz="4300" b="1" dirty="0" err="1"/>
              <a:t>types</a:t>
            </a:r>
            <a:r>
              <a:rPr lang="uk-UA" sz="4300" b="1" dirty="0"/>
              <a:t> </a:t>
            </a:r>
            <a:r>
              <a:rPr lang="uk-UA" sz="4300" b="1" dirty="0" err="1"/>
              <a:t>of</a:t>
            </a:r>
            <a:r>
              <a:rPr lang="uk-UA" sz="4300" b="1" dirty="0"/>
              <a:t> </a:t>
            </a:r>
            <a:r>
              <a:rPr lang="uk-UA" sz="4300" b="1" dirty="0" err="1"/>
              <a:t>receptors</a:t>
            </a:r>
            <a:r>
              <a:rPr lang="uk-UA" sz="4300" b="1" dirty="0"/>
              <a:t> </a:t>
            </a:r>
            <a:r>
              <a:rPr lang="uk-UA" sz="4300" b="1" dirty="0" err="1"/>
              <a:t>in</a:t>
            </a:r>
            <a:r>
              <a:rPr lang="uk-UA" sz="4300" b="1" dirty="0"/>
              <a:t> </a:t>
            </a:r>
            <a:r>
              <a:rPr lang="uk-UA" sz="4300" b="1" dirty="0" err="1"/>
              <a:t>the</a:t>
            </a:r>
            <a:r>
              <a:rPr lang="uk-UA" sz="4300" b="1" dirty="0"/>
              <a:t> </a:t>
            </a:r>
            <a:r>
              <a:rPr lang="uk-UA" sz="4300" b="1" dirty="0" err="1"/>
              <a:t>manifestations</a:t>
            </a:r>
            <a:r>
              <a:rPr lang="uk-UA" sz="4300" b="1" dirty="0"/>
              <a:t> </a:t>
            </a:r>
            <a:r>
              <a:rPr lang="uk-UA" sz="4300" b="1" dirty="0" err="1"/>
              <a:t>of</a:t>
            </a:r>
            <a:r>
              <a:rPr lang="uk-UA" sz="4300" b="1" dirty="0"/>
              <a:t> </a:t>
            </a:r>
            <a:r>
              <a:rPr lang="uk-UA" sz="4300" b="1" dirty="0" err="1"/>
              <a:t>pharmacodynamic</a:t>
            </a:r>
            <a:r>
              <a:rPr lang="uk-UA" sz="4300" b="1" dirty="0"/>
              <a:t> </a:t>
            </a:r>
            <a:r>
              <a:rPr lang="uk-UA" sz="4300" b="1" dirty="0" err="1"/>
              <a:t>effects</a:t>
            </a:r>
            <a:r>
              <a:rPr lang="uk-UA" sz="4300" b="1" dirty="0"/>
              <a:t>. </a:t>
            </a:r>
            <a:r>
              <a:rPr lang="uk-UA" sz="4300" b="1" dirty="0" err="1"/>
              <a:t>Types</a:t>
            </a:r>
            <a:r>
              <a:rPr lang="uk-UA" sz="4300" b="1" dirty="0"/>
              <a:t> </a:t>
            </a:r>
            <a:r>
              <a:rPr lang="uk-UA" sz="4300" b="1" dirty="0" err="1"/>
              <a:t>of</a:t>
            </a:r>
            <a:r>
              <a:rPr lang="uk-UA" sz="4300" b="1" dirty="0"/>
              <a:t> </a:t>
            </a:r>
            <a:r>
              <a:rPr lang="uk-UA" sz="4300" b="1" dirty="0" err="1"/>
              <a:t>transporter</a:t>
            </a:r>
            <a:r>
              <a:rPr lang="uk-UA" sz="4300" b="1" dirty="0"/>
              <a:t> </a:t>
            </a:r>
            <a:r>
              <a:rPr lang="uk-UA" sz="4300" b="1" dirty="0" err="1"/>
              <a:t>proteins</a:t>
            </a:r>
            <a:r>
              <a:rPr lang="uk-UA" sz="4300" b="1" dirty="0"/>
              <a:t>, </a:t>
            </a:r>
            <a:r>
              <a:rPr lang="uk-UA" sz="4300" b="1" dirty="0" err="1"/>
              <a:t>basic</a:t>
            </a:r>
            <a:r>
              <a:rPr lang="uk-UA" sz="4300" b="1" dirty="0"/>
              <a:t> </a:t>
            </a:r>
            <a:r>
              <a:rPr lang="uk-UA" sz="4300" b="1" dirty="0" err="1"/>
              <a:t>enzymes</a:t>
            </a:r>
            <a:r>
              <a:rPr lang="uk-UA" sz="4300" b="1" dirty="0"/>
              <a:t>, </a:t>
            </a:r>
            <a:r>
              <a:rPr lang="uk-UA" sz="4300" b="1" dirty="0" err="1"/>
              <a:t>and</a:t>
            </a:r>
            <a:r>
              <a:rPr lang="uk-UA" sz="4300" b="1" dirty="0"/>
              <a:t> </a:t>
            </a:r>
            <a:r>
              <a:rPr lang="uk-UA" sz="4300" b="1" dirty="0" err="1"/>
              <a:t>secondary</a:t>
            </a:r>
            <a:r>
              <a:rPr lang="uk-UA" sz="4300" b="1" dirty="0"/>
              <a:t> </a:t>
            </a:r>
            <a:r>
              <a:rPr lang="uk-UA" sz="4300" b="1" dirty="0" err="1"/>
              <a:t>messengers</a:t>
            </a:r>
            <a:r>
              <a:rPr lang="uk-UA" sz="4300" b="1" dirty="0"/>
              <a:t> </a:t>
            </a:r>
            <a:r>
              <a:rPr lang="uk-UA" sz="4300" b="1" dirty="0" err="1"/>
              <a:t>and</a:t>
            </a:r>
            <a:r>
              <a:rPr lang="uk-UA" sz="4300" b="1" dirty="0"/>
              <a:t> </a:t>
            </a:r>
            <a:r>
              <a:rPr lang="uk-UA" sz="4300" b="1" dirty="0" err="1"/>
              <a:t>their</a:t>
            </a:r>
            <a:r>
              <a:rPr lang="uk-UA" sz="4300" b="1" dirty="0"/>
              <a:t> </a:t>
            </a:r>
            <a:r>
              <a:rPr lang="uk-UA" sz="4300" b="1" dirty="0" err="1"/>
              <a:t>role</a:t>
            </a:r>
            <a:r>
              <a:rPr lang="uk-UA" sz="4300" b="1" dirty="0"/>
              <a:t> </a:t>
            </a:r>
            <a:r>
              <a:rPr lang="uk-UA" sz="4300" b="1" dirty="0" err="1"/>
              <a:t>in</a:t>
            </a:r>
            <a:r>
              <a:rPr lang="uk-UA" sz="4300" b="1" dirty="0"/>
              <a:t> </a:t>
            </a:r>
            <a:r>
              <a:rPr lang="uk-UA" sz="4300" b="1" dirty="0" err="1"/>
              <a:t>the</a:t>
            </a:r>
            <a:r>
              <a:rPr lang="uk-UA" sz="4300" b="1" dirty="0"/>
              <a:t> </a:t>
            </a:r>
            <a:r>
              <a:rPr lang="uk-UA" sz="4300" b="1" dirty="0" err="1"/>
              <a:t>mechanisms</a:t>
            </a:r>
            <a:r>
              <a:rPr lang="uk-UA" sz="4300" b="1" dirty="0"/>
              <a:t> </a:t>
            </a:r>
            <a:r>
              <a:rPr lang="uk-UA" sz="4300" b="1" dirty="0" err="1"/>
              <a:t>of</a:t>
            </a:r>
            <a:r>
              <a:rPr lang="uk-UA" sz="4300" b="1" dirty="0"/>
              <a:t> </a:t>
            </a:r>
            <a:r>
              <a:rPr lang="uk-UA" sz="4300" b="1" dirty="0" err="1"/>
              <a:t>action</a:t>
            </a:r>
            <a:r>
              <a:rPr lang="uk-UA" sz="4300" b="1" dirty="0"/>
              <a:t> </a:t>
            </a:r>
            <a:r>
              <a:rPr lang="uk-UA" sz="4300" b="1" dirty="0" err="1"/>
              <a:t>of</a:t>
            </a:r>
            <a:r>
              <a:rPr lang="uk-UA" sz="4300" b="1" dirty="0"/>
              <a:t> </a:t>
            </a:r>
            <a:r>
              <a:rPr lang="uk-UA" sz="4300" b="1" dirty="0" err="1"/>
              <a:t>drugs</a:t>
            </a:r>
            <a:r>
              <a:rPr lang="uk-UA" sz="4300" b="1" dirty="0"/>
              <a:t>.</a:t>
            </a:r>
            <a:endParaRPr lang="en-US" sz="4300" b="1" dirty="0"/>
          </a:p>
          <a:p>
            <a:pPr marL="358775" indent="-358775">
              <a:lnSpc>
                <a:spcPct val="120000"/>
              </a:lnSpc>
              <a:spcBef>
                <a:spcPts val="600"/>
              </a:spcBef>
            </a:pPr>
            <a:r>
              <a:rPr lang="uk-UA" sz="4300" b="1" dirty="0"/>
              <a:t>3. </a:t>
            </a:r>
            <a:r>
              <a:rPr lang="uk-UA" sz="4300" b="1" dirty="0" err="1"/>
              <a:t>Types</a:t>
            </a:r>
            <a:r>
              <a:rPr lang="uk-UA" sz="4300" b="1" dirty="0"/>
              <a:t> </a:t>
            </a:r>
            <a:r>
              <a:rPr lang="uk-UA" sz="4300" b="1" dirty="0" err="1"/>
              <a:t>of</a:t>
            </a:r>
            <a:r>
              <a:rPr lang="uk-UA" sz="4300" b="1" dirty="0"/>
              <a:t> </a:t>
            </a:r>
            <a:r>
              <a:rPr lang="uk-UA" sz="4300" b="1" dirty="0" err="1"/>
              <a:t>the</a:t>
            </a:r>
            <a:r>
              <a:rPr lang="uk-UA" sz="4300" b="1" dirty="0"/>
              <a:t> </a:t>
            </a:r>
            <a:r>
              <a:rPr lang="uk-UA" sz="4300" b="1" dirty="0" err="1"/>
              <a:t>pharmacological</a:t>
            </a:r>
            <a:r>
              <a:rPr lang="uk-UA" sz="4300" b="1" dirty="0"/>
              <a:t> </a:t>
            </a:r>
            <a:r>
              <a:rPr lang="uk-UA" sz="4300" b="1" dirty="0" err="1"/>
              <a:t>action</a:t>
            </a:r>
            <a:r>
              <a:rPr lang="uk-UA" sz="4300" b="1" dirty="0"/>
              <a:t> </a:t>
            </a:r>
            <a:r>
              <a:rPr lang="uk-UA" sz="4300" b="1" dirty="0" err="1"/>
              <a:t>of</a:t>
            </a:r>
            <a:r>
              <a:rPr lang="uk-UA" sz="4300" b="1" dirty="0"/>
              <a:t> </a:t>
            </a:r>
            <a:r>
              <a:rPr lang="uk-UA" sz="4300" b="1" dirty="0" err="1"/>
              <a:t>drugs</a:t>
            </a:r>
            <a:r>
              <a:rPr lang="uk-UA" sz="4300" b="1" dirty="0"/>
              <a:t>.</a:t>
            </a:r>
            <a:endParaRPr lang="en-US" sz="4300" b="1" dirty="0"/>
          </a:p>
          <a:p>
            <a:pPr marL="358775" indent="-358775">
              <a:lnSpc>
                <a:spcPct val="120000"/>
              </a:lnSpc>
              <a:spcBef>
                <a:spcPts val="600"/>
              </a:spcBef>
            </a:pPr>
            <a:r>
              <a:rPr lang="uk-UA" sz="4300" b="1" dirty="0"/>
              <a:t>4. </a:t>
            </a:r>
            <a:r>
              <a:rPr lang="uk-UA" sz="4300" b="1" dirty="0" err="1"/>
              <a:t>Genetic</a:t>
            </a:r>
            <a:r>
              <a:rPr lang="uk-UA" sz="4300" b="1" dirty="0"/>
              <a:t> </a:t>
            </a:r>
            <a:r>
              <a:rPr lang="uk-UA" sz="4300" b="1" dirty="0" err="1"/>
              <a:t>factors</a:t>
            </a:r>
            <a:r>
              <a:rPr lang="uk-UA" sz="4300" b="1" dirty="0"/>
              <a:t> </a:t>
            </a:r>
            <a:r>
              <a:rPr lang="uk-UA" sz="4300" b="1" dirty="0" err="1"/>
              <a:t>influencing</a:t>
            </a:r>
            <a:r>
              <a:rPr lang="uk-UA" sz="4300" b="1" dirty="0"/>
              <a:t> </a:t>
            </a:r>
            <a:r>
              <a:rPr lang="uk-UA" sz="4300" b="1" dirty="0" err="1"/>
              <a:t>the</a:t>
            </a:r>
            <a:r>
              <a:rPr lang="uk-UA" sz="4300" b="1" dirty="0"/>
              <a:t> </a:t>
            </a:r>
            <a:r>
              <a:rPr lang="uk-UA" sz="4300" b="1" dirty="0" err="1"/>
              <a:t>pharmacodynamics</a:t>
            </a:r>
            <a:r>
              <a:rPr lang="uk-UA" sz="4300" b="1" dirty="0"/>
              <a:t> </a:t>
            </a:r>
            <a:r>
              <a:rPr lang="uk-UA" sz="4300" b="1" dirty="0" err="1"/>
              <a:t>of</a:t>
            </a:r>
            <a:r>
              <a:rPr lang="uk-UA" sz="4300" b="1" dirty="0"/>
              <a:t> </a:t>
            </a:r>
            <a:r>
              <a:rPr lang="uk-UA" sz="4300" b="1" dirty="0" err="1"/>
              <a:t>drugs</a:t>
            </a:r>
            <a:r>
              <a:rPr lang="en-US" sz="4300" b="1" dirty="0"/>
              <a:t>.</a:t>
            </a:r>
          </a:p>
          <a:p>
            <a:pPr marL="358775" indent="-358775">
              <a:lnSpc>
                <a:spcPct val="120000"/>
              </a:lnSpc>
              <a:spcBef>
                <a:spcPts val="600"/>
              </a:spcBef>
            </a:pPr>
            <a:r>
              <a:rPr lang="uk-UA" sz="4300" b="1" dirty="0"/>
              <a:t>5. </a:t>
            </a:r>
            <a:r>
              <a:rPr lang="uk-UA" sz="4300" b="1" dirty="0" err="1"/>
              <a:t>Types</a:t>
            </a:r>
            <a:r>
              <a:rPr lang="uk-UA" sz="4300" b="1" dirty="0"/>
              <a:t> </a:t>
            </a:r>
            <a:r>
              <a:rPr lang="uk-UA" sz="4300" b="1" dirty="0" err="1"/>
              <a:t>of</a:t>
            </a:r>
            <a:r>
              <a:rPr lang="uk-UA" sz="4300" b="1" dirty="0"/>
              <a:t> </a:t>
            </a:r>
            <a:r>
              <a:rPr lang="uk-UA" sz="4300" b="1" dirty="0" err="1"/>
              <a:t>drug</a:t>
            </a:r>
            <a:r>
              <a:rPr lang="uk-UA" sz="4300" b="1" dirty="0"/>
              <a:t> </a:t>
            </a:r>
            <a:r>
              <a:rPr lang="uk-UA" sz="4300" b="1" dirty="0" err="1"/>
              <a:t>interactions</a:t>
            </a:r>
            <a:r>
              <a:rPr lang="uk-UA" sz="4300" b="1" dirty="0"/>
              <a:t> </a:t>
            </a:r>
            <a:r>
              <a:rPr lang="uk-UA" sz="4300" b="1" dirty="0" err="1"/>
              <a:t>in</a:t>
            </a:r>
            <a:r>
              <a:rPr lang="uk-UA" sz="4300" b="1" dirty="0"/>
              <a:t> </a:t>
            </a:r>
            <a:r>
              <a:rPr lang="uk-UA" sz="4300" b="1" dirty="0" err="1"/>
              <a:t>the</a:t>
            </a:r>
            <a:r>
              <a:rPr lang="uk-UA" sz="4300" b="1" dirty="0"/>
              <a:t> </a:t>
            </a:r>
            <a:r>
              <a:rPr lang="uk-UA" sz="4300" b="1" dirty="0" err="1"/>
              <a:t>human</a:t>
            </a:r>
            <a:r>
              <a:rPr lang="uk-UA" sz="4300" b="1" dirty="0"/>
              <a:t> </a:t>
            </a:r>
            <a:r>
              <a:rPr lang="uk-UA" sz="4300" b="1" dirty="0" err="1"/>
              <a:t>body</a:t>
            </a:r>
            <a:r>
              <a:rPr lang="uk-UA" sz="4300" b="1" dirty="0"/>
              <a:t> </a:t>
            </a:r>
            <a:r>
              <a:rPr lang="uk-UA" sz="4300" b="1" dirty="0" err="1"/>
              <a:t>with</a:t>
            </a:r>
            <a:r>
              <a:rPr lang="uk-UA" sz="4300" b="1" dirty="0"/>
              <a:t> </a:t>
            </a:r>
            <a:r>
              <a:rPr lang="uk-UA" sz="4300" b="1" dirty="0" err="1"/>
              <a:t>their</a:t>
            </a:r>
            <a:r>
              <a:rPr lang="uk-UA" sz="4300" b="1" dirty="0"/>
              <a:t> </a:t>
            </a:r>
            <a:r>
              <a:rPr lang="uk-UA" sz="4300" b="1" dirty="0" err="1"/>
              <a:t>simultaneous</a:t>
            </a:r>
            <a:r>
              <a:rPr lang="uk-UA" sz="4300" b="1" dirty="0"/>
              <a:t> </a:t>
            </a:r>
            <a:r>
              <a:rPr lang="uk-UA" sz="4300" b="1" dirty="0" err="1"/>
              <a:t>use</a:t>
            </a:r>
            <a:r>
              <a:rPr lang="uk-UA" sz="4300" b="1" dirty="0"/>
              <a:t>. </a:t>
            </a:r>
            <a:r>
              <a:rPr lang="uk-UA" sz="4300" b="1" dirty="0" err="1"/>
              <a:t>The</a:t>
            </a:r>
            <a:r>
              <a:rPr lang="uk-UA" sz="4300" b="1" dirty="0"/>
              <a:t> </a:t>
            </a:r>
            <a:r>
              <a:rPr lang="uk-UA" sz="4300" b="1" dirty="0" err="1"/>
              <a:t>concept</a:t>
            </a:r>
            <a:r>
              <a:rPr lang="uk-UA" sz="4300" b="1" dirty="0"/>
              <a:t> </a:t>
            </a:r>
            <a:r>
              <a:rPr lang="uk-UA" sz="4300" b="1" dirty="0" err="1"/>
              <a:t>of</a:t>
            </a:r>
            <a:r>
              <a:rPr lang="uk-UA" sz="4300" b="1" dirty="0"/>
              <a:t> </a:t>
            </a:r>
            <a:r>
              <a:rPr lang="uk-UA" sz="4300" b="1" dirty="0" err="1"/>
              <a:t>polypragmatism</a:t>
            </a:r>
            <a:r>
              <a:rPr lang="uk-UA" sz="4300" b="1" dirty="0"/>
              <a:t> </a:t>
            </a:r>
            <a:r>
              <a:rPr lang="uk-UA" sz="4300" b="1" dirty="0" err="1"/>
              <a:t>and</a:t>
            </a:r>
            <a:r>
              <a:rPr lang="uk-UA" sz="4300" b="1" dirty="0"/>
              <a:t> </a:t>
            </a:r>
            <a:r>
              <a:rPr lang="uk-UA" sz="4300" b="1" dirty="0" err="1"/>
              <a:t>polytherapy</a:t>
            </a:r>
            <a:r>
              <a:rPr lang="uk-UA" sz="4300" b="1" dirty="0"/>
              <a:t>.</a:t>
            </a:r>
            <a:endParaRPr lang="en-US" sz="4300" b="1" dirty="0"/>
          </a:p>
          <a:p>
            <a:pPr marL="358775" indent="-358775">
              <a:lnSpc>
                <a:spcPct val="120000"/>
              </a:lnSpc>
              <a:spcBef>
                <a:spcPts val="600"/>
              </a:spcBef>
            </a:pPr>
            <a:r>
              <a:rPr lang="uk-UA" sz="4300" b="1" dirty="0"/>
              <a:t>6. </a:t>
            </a:r>
            <a:r>
              <a:rPr lang="uk-UA" sz="4300" b="1" dirty="0" err="1"/>
              <a:t>Synergism</a:t>
            </a:r>
            <a:r>
              <a:rPr lang="uk-UA" sz="4300" b="1" dirty="0"/>
              <a:t>, </a:t>
            </a:r>
            <a:r>
              <a:rPr lang="uk-UA" sz="4300" b="1" dirty="0" err="1"/>
              <a:t>additive</a:t>
            </a:r>
            <a:r>
              <a:rPr lang="uk-UA" sz="4300" b="1" dirty="0"/>
              <a:t> </a:t>
            </a:r>
            <a:r>
              <a:rPr lang="uk-UA" sz="4300" b="1" dirty="0" err="1"/>
              <a:t>action</a:t>
            </a:r>
            <a:r>
              <a:rPr lang="uk-UA" sz="4300" b="1" dirty="0"/>
              <a:t> </a:t>
            </a:r>
            <a:r>
              <a:rPr lang="uk-UA" sz="4300" b="1" dirty="0" err="1"/>
              <a:t>of</a:t>
            </a:r>
            <a:r>
              <a:rPr lang="uk-UA" sz="4300" b="1" dirty="0"/>
              <a:t> </a:t>
            </a:r>
            <a:r>
              <a:rPr lang="uk-UA" sz="4300" b="1" dirty="0" err="1"/>
              <a:t>drugs</a:t>
            </a:r>
            <a:r>
              <a:rPr lang="uk-UA" sz="4300" b="1" dirty="0"/>
              <a:t>, </a:t>
            </a:r>
            <a:r>
              <a:rPr lang="uk-UA" sz="4300" b="1" dirty="0" err="1"/>
              <a:t>potentiation</a:t>
            </a:r>
            <a:r>
              <a:rPr lang="uk-UA" sz="4300" b="1" dirty="0"/>
              <a:t>.</a:t>
            </a:r>
            <a:endParaRPr lang="en-US" sz="4300" b="1" dirty="0"/>
          </a:p>
          <a:p>
            <a:pPr marL="358775" indent="-358775">
              <a:lnSpc>
                <a:spcPct val="120000"/>
              </a:lnSpc>
              <a:spcBef>
                <a:spcPts val="600"/>
              </a:spcBef>
            </a:pPr>
            <a:r>
              <a:rPr lang="uk-UA" sz="4300" b="1" dirty="0"/>
              <a:t>7. </a:t>
            </a:r>
            <a:r>
              <a:rPr lang="uk-UA" sz="4300" b="1" dirty="0" err="1"/>
              <a:t>Antagonism</a:t>
            </a:r>
            <a:r>
              <a:rPr lang="uk-UA" sz="4300" b="1" dirty="0"/>
              <a:t>: </a:t>
            </a:r>
            <a:r>
              <a:rPr lang="uk-UA" sz="4300" b="1" dirty="0" err="1"/>
              <a:t>physical</a:t>
            </a:r>
            <a:r>
              <a:rPr lang="uk-UA" sz="4300" b="1" dirty="0"/>
              <a:t>, </a:t>
            </a:r>
            <a:r>
              <a:rPr lang="uk-UA" sz="4300" b="1" dirty="0" err="1"/>
              <a:t>physicochemical</a:t>
            </a:r>
            <a:r>
              <a:rPr lang="uk-UA" sz="4300" b="1" dirty="0"/>
              <a:t>, </a:t>
            </a:r>
            <a:r>
              <a:rPr lang="uk-UA" sz="4300" b="1" dirty="0" err="1"/>
              <a:t>physiological</a:t>
            </a:r>
            <a:r>
              <a:rPr lang="uk-UA" sz="4300" b="1" dirty="0"/>
              <a:t>, </a:t>
            </a:r>
            <a:r>
              <a:rPr lang="uk-UA" sz="4300" b="1" dirty="0" err="1"/>
              <a:t>biochemical</a:t>
            </a:r>
            <a:r>
              <a:rPr lang="uk-UA" sz="4300" b="1" dirty="0"/>
              <a:t>, </a:t>
            </a:r>
            <a:r>
              <a:rPr lang="uk-UA" sz="4300" b="1" dirty="0" err="1"/>
              <a:t>pharmacological</a:t>
            </a:r>
            <a:r>
              <a:rPr lang="uk-UA" sz="4300" b="1" dirty="0"/>
              <a:t>. </a:t>
            </a:r>
            <a:r>
              <a:rPr lang="uk-UA" sz="4300" b="1" dirty="0" err="1"/>
              <a:t>Direct</a:t>
            </a:r>
            <a:r>
              <a:rPr lang="uk-UA" sz="4300" b="1" dirty="0"/>
              <a:t> </a:t>
            </a:r>
            <a:r>
              <a:rPr lang="uk-UA" sz="4300" b="1" dirty="0" err="1"/>
              <a:t>and</a:t>
            </a:r>
            <a:r>
              <a:rPr lang="uk-UA" sz="4300" b="1" dirty="0"/>
              <a:t> </a:t>
            </a:r>
            <a:r>
              <a:rPr lang="uk-UA" sz="4300" b="1" dirty="0" err="1"/>
              <a:t>indirect</a:t>
            </a:r>
            <a:r>
              <a:rPr lang="uk-UA" sz="4300" b="1" dirty="0"/>
              <a:t> </a:t>
            </a:r>
            <a:r>
              <a:rPr lang="uk-UA" sz="4300" b="1" dirty="0" err="1"/>
              <a:t>antagonism</a:t>
            </a:r>
            <a:r>
              <a:rPr lang="uk-UA" sz="4300" b="1" dirty="0"/>
              <a:t>, </a:t>
            </a:r>
            <a:r>
              <a:rPr lang="uk-UA" sz="4300" b="1" dirty="0" err="1"/>
              <a:t>it's</a:t>
            </a:r>
            <a:r>
              <a:rPr lang="uk-UA" sz="4300" b="1" dirty="0"/>
              <a:t> </a:t>
            </a:r>
            <a:r>
              <a:rPr lang="uk-UA" sz="4300" b="1" dirty="0" err="1"/>
              <a:t>meaning</a:t>
            </a:r>
            <a:r>
              <a:rPr lang="uk-UA" sz="4300" b="1" dirty="0"/>
              <a:t>.</a:t>
            </a:r>
            <a:endParaRPr lang="en-US" sz="4300" b="1" dirty="0"/>
          </a:p>
          <a:p>
            <a:pPr marL="358775" indent="-358775">
              <a:lnSpc>
                <a:spcPct val="120000"/>
              </a:lnSpc>
              <a:spcBef>
                <a:spcPts val="600"/>
              </a:spcBef>
            </a:pPr>
            <a:r>
              <a:rPr lang="uk-UA" sz="4300" b="1" dirty="0"/>
              <a:t>8. </a:t>
            </a:r>
            <a:r>
              <a:rPr lang="uk-UA" sz="4300" b="1" dirty="0" err="1"/>
              <a:t>Relationship</a:t>
            </a:r>
            <a:r>
              <a:rPr lang="uk-UA" sz="4300" b="1" dirty="0"/>
              <a:t> </a:t>
            </a:r>
            <a:r>
              <a:rPr lang="uk-UA" sz="4300" b="1" dirty="0" err="1"/>
              <a:t>between</a:t>
            </a:r>
            <a:r>
              <a:rPr lang="uk-UA" sz="4300" b="1" dirty="0"/>
              <a:t> </a:t>
            </a:r>
            <a:r>
              <a:rPr lang="uk-UA" sz="4300" b="1" dirty="0" err="1"/>
              <a:t>pharmacokinetics</a:t>
            </a:r>
            <a:r>
              <a:rPr lang="uk-UA" sz="4300" b="1" dirty="0"/>
              <a:t> </a:t>
            </a:r>
            <a:r>
              <a:rPr lang="uk-UA" sz="4300" b="1" dirty="0" err="1"/>
              <a:t>and</a:t>
            </a:r>
            <a:r>
              <a:rPr lang="uk-UA" sz="4300" b="1" dirty="0"/>
              <a:t> </a:t>
            </a:r>
            <a:r>
              <a:rPr lang="uk-UA" sz="4300" b="1" dirty="0" err="1"/>
              <a:t>pharmacodynamics</a:t>
            </a:r>
            <a:r>
              <a:rPr lang="uk-UA" sz="4300" b="1" dirty="0"/>
              <a:t>.</a:t>
            </a:r>
            <a:endParaRPr lang="en-US" sz="4300" b="1" dirty="0"/>
          </a:p>
          <a:p>
            <a:pPr marL="358775" indent="-358775">
              <a:lnSpc>
                <a:spcPct val="120000"/>
              </a:lnSpc>
              <a:spcBef>
                <a:spcPts val="600"/>
              </a:spcBef>
            </a:pPr>
            <a:r>
              <a:rPr lang="uk-UA" sz="4300" b="1" dirty="0"/>
              <a:t>9. </a:t>
            </a:r>
            <a:r>
              <a:rPr lang="uk-UA" sz="4300" b="1" dirty="0" err="1"/>
              <a:t>The</a:t>
            </a:r>
            <a:r>
              <a:rPr lang="uk-UA" sz="4300" b="1" dirty="0"/>
              <a:t> </a:t>
            </a:r>
            <a:r>
              <a:rPr lang="uk-UA" sz="4300" b="1" dirty="0" err="1"/>
              <a:t>concept</a:t>
            </a:r>
            <a:r>
              <a:rPr lang="uk-UA" sz="4300" b="1" dirty="0"/>
              <a:t> </a:t>
            </a:r>
            <a:r>
              <a:rPr lang="uk-UA" sz="4300" b="1" dirty="0" err="1"/>
              <a:t>of</a:t>
            </a:r>
            <a:r>
              <a:rPr lang="uk-UA" sz="4300" b="1" dirty="0"/>
              <a:t> </a:t>
            </a:r>
            <a:r>
              <a:rPr lang="uk-UA" sz="4300" b="1" dirty="0" err="1"/>
              <a:t>chronopharmacology</a:t>
            </a:r>
            <a:r>
              <a:rPr lang="en-US" sz="4300" b="1" dirty="0"/>
              <a:t>.</a:t>
            </a:r>
          </a:p>
          <a:p>
            <a:pPr marL="358775" indent="-358775">
              <a:lnSpc>
                <a:spcPct val="120000"/>
              </a:lnSpc>
              <a:spcBef>
                <a:spcPts val="600"/>
              </a:spcBef>
            </a:pPr>
            <a:r>
              <a:rPr lang="uk-UA" sz="4300" b="1" dirty="0"/>
              <a:t>10. </a:t>
            </a:r>
            <a:r>
              <a:rPr lang="uk-UA" sz="4300" b="1" dirty="0" err="1"/>
              <a:t>The</a:t>
            </a:r>
            <a:r>
              <a:rPr lang="uk-UA" sz="4300" b="1" dirty="0"/>
              <a:t> </a:t>
            </a:r>
            <a:r>
              <a:rPr lang="uk-UA" sz="4300" b="1" dirty="0" err="1"/>
              <a:t>concept</a:t>
            </a:r>
            <a:r>
              <a:rPr lang="uk-UA" sz="4300" b="1" dirty="0"/>
              <a:t> </a:t>
            </a:r>
            <a:r>
              <a:rPr lang="uk-UA" sz="4300" b="1" dirty="0" err="1"/>
              <a:t>of</a:t>
            </a:r>
            <a:r>
              <a:rPr lang="uk-UA" sz="4300" b="1" dirty="0"/>
              <a:t> </a:t>
            </a:r>
            <a:r>
              <a:rPr lang="uk-UA" sz="4300" b="1" dirty="0" err="1"/>
              <a:t>drug</a:t>
            </a:r>
            <a:r>
              <a:rPr lang="uk-UA" sz="4300" b="1" dirty="0"/>
              <a:t> </a:t>
            </a:r>
            <a:r>
              <a:rPr lang="uk-UA" sz="4300" b="1" dirty="0" err="1"/>
              <a:t>safety</a:t>
            </a:r>
            <a:r>
              <a:rPr lang="uk-UA" sz="4300" b="1" dirty="0"/>
              <a:t>. </a:t>
            </a:r>
            <a:r>
              <a:rPr lang="uk-UA" sz="4300" b="1" dirty="0" err="1"/>
              <a:t>Side</a:t>
            </a:r>
            <a:r>
              <a:rPr lang="uk-UA" sz="4300" b="1" dirty="0"/>
              <a:t> </a:t>
            </a:r>
            <a:r>
              <a:rPr lang="uk-UA" sz="4300" b="1" dirty="0" err="1"/>
              <a:t>effects</a:t>
            </a:r>
            <a:r>
              <a:rPr lang="uk-UA" sz="4300" b="1" dirty="0"/>
              <a:t> </a:t>
            </a:r>
            <a:r>
              <a:rPr lang="uk-UA" sz="4300" b="1" dirty="0" err="1"/>
              <a:t>of</a:t>
            </a:r>
            <a:r>
              <a:rPr lang="uk-UA" sz="4300" b="1" dirty="0"/>
              <a:t> </a:t>
            </a:r>
            <a:r>
              <a:rPr lang="uk-UA" sz="4300" b="1" dirty="0" err="1"/>
              <a:t>drugs</a:t>
            </a:r>
            <a:r>
              <a:rPr lang="uk-UA" sz="4300" b="1" dirty="0"/>
              <a:t>. </a:t>
            </a:r>
            <a:r>
              <a:rPr lang="uk-UA" sz="4300" b="1" dirty="0" err="1"/>
              <a:t>Types</a:t>
            </a:r>
            <a:r>
              <a:rPr lang="uk-UA" sz="4300" b="1" dirty="0"/>
              <a:t> </a:t>
            </a:r>
            <a:r>
              <a:rPr lang="uk-UA" sz="4300" b="1" dirty="0" err="1"/>
              <a:t>of</a:t>
            </a:r>
            <a:r>
              <a:rPr lang="uk-UA" sz="4300" b="1" dirty="0"/>
              <a:t> </a:t>
            </a:r>
            <a:r>
              <a:rPr lang="uk-UA" sz="4300" b="1" dirty="0" err="1"/>
              <a:t>side</a:t>
            </a:r>
            <a:r>
              <a:rPr lang="uk-UA" sz="4300" b="1" dirty="0"/>
              <a:t> </a:t>
            </a:r>
            <a:r>
              <a:rPr lang="uk-UA" sz="4300" b="1" dirty="0" err="1"/>
              <a:t>effects</a:t>
            </a:r>
            <a:r>
              <a:rPr lang="uk-UA" sz="4300" b="1" dirty="0"/>
              <a:t>. </a:t>
            </a:r>
            <a:r>
              <a:rPr lang="en-US" sz="4300" b="1" dirty="0"/>
              <a:t>A</a:t>
            </a:r>
            <a:r>
              <a:rPr lang="uk-UA" sz="4300" b="1" dirty="0" err="1"/>
              <a:t>bsolute</a:t>
            </a:r>
            <a:r>
              <a:rPr lang="uk-UA" sz="4300" b="1" dirty="0"/>
              <a:t> </a:t>
            </a:r>
            <a:r>
              <a:rPr lang="uk-UA" sz="4300" b="1" dirty="0" err="1"/>
              <a:t>and</a:t>
            </a:r>
            <a:r>
              <a:rPr lang="uk-UA" sz="4300" b="1" dirty="0"/>
              <a:t> </a:t>
            </a:r>
            <a:r>
              <a:rPr lang="uk-UA" sz="4300" b="1" dirty="0" err="1"/>
              <a:t>relative</a:t>
            </a:r>
            <a:r>
              <a:rPr lang="uk-UA" sz="4300" b="1" dirty="0"/>
              <a:t> </a:t>
            </a:r>
            <a:r>
              <a:rPr lang="en-US" sz="4300" b="1" dirty="0"/>
              <a:t>o</a:t>
            </a:r>
            <a:r>
              <a:rPr lang="uk-UA" sz="4300" b="1" dirty="0" err="1"/>
              <a:t>verdose</a:t>
            </a:r>
            <a:r>
              <a:rPr lang="uk-UA" sz="4300" b="1" dirty="0"/>
              <a:t> (</a:t>
            </a:r>
            <a:r>
              <a:rPr lang="uk-UA" sz="4300" b="1" dirty="0" err="1"/>
              <a:t>toxic</a:t>
            </a:r>
            <a:r>
              <a:rPr lang="uk-UA" sz="4300" b="1" dirty="0"/>
              <a:t> </a:t>
            </a:r>
            <a:r>
              <a:rPr lang="uk-UA" sz="4300" b="1" dirty="0" err="1"/>
              <a:t>effects</a:t>
            </a:r>
            <a:r>
              <a:rPr lang="uk-UA" sz="4300" b="1" dirty="0"/>
              <a:t>). </a:t>
            </a:r>
            <a:r>
              <a:rPr lang="uk-UA" sz="4300" b="1" dirty="0" err="1"/>
              <a:t>Intolerance</a:t>
            </a:r>
            <a:r>
              <a:rPr lang="uk-UA" sz="4300" b="1" dirty="0"/>
              <a:t>. </a:t>
            </a:r>
            <a:r>
              <a:rPr lang="uk-UA" sz="4300" b="1" dirty="0" err="1"/>
              <a:t>Allergic</a:t>
            </a:r>
            <a:r>
              <a:rPr lang="uk-UA" sz="4300" b="1" dirty="0"/>
              <a:t> </a:t>
            </a:r>
            <a:r>
              <a:rPr lang="uk-UA" sz="4300" b="1" dirty="0" err="1"/>
              <a:t>reactions</a:t>
            </a:r>
            <a:r>
              <a:rPr lang="uk-UA" sz="4300" b="1" dirty="0"/>
              <a:t>. </a:t>
            </a:r>
            <a:r>
              <a:rPr lang="uk-UA" sz="4300" b="1" dirty="0" err="1"/>
              <a:t>Mutagenicity</a:t>
            </a:r>
            <a:r>
              <a:rPr lang="uk-UA" sz="4300" b="1" dirty="0"/>
              <a:t>, </a:t>
            </a:r>
            <a:r>
              <a:rPr lang="uk-UA" sz="4300" b="1" dirty="0" err="1"/>
              <a:t>teratogenicity</a:t>
            </a:r>
            <a:r>
              <a:rPr lang="uk-UA" sz="4300" b="1" dirty="0"/>
              <a:t>, </a:t>
            </a:r>
            <a:r>
              <a:rPr lang="uk-UA" sz="4300" b="1" dirty="0" err="1"/>
              <a:t>embryotoxicity</a:t>
            </a:r>
            <a:r>
              <a:rPr lang="uk-UA" sz="4300" b="1" dirty="0"/>
              <a:t>, </a:t>
            </a:r>
            <a:r>
              <a:rPr lang="uk-UA" sz="4300" b="1" dirty="0" err="1"/>
              <a:t>fetotoxicity</a:t>
            </a:r>
            <a:r>
              <a:rPr lang="uk-UA" sz="4300" b="1" dirty="0"/>
              <a:t>, </a:t>
            </a:r>
            <a:r>
              <a:rPr lang="uk-UA" sz="4300" b="1" dirty="0" err="1"/>
              <a:t>carcinogenicity</a:t>
            </a:r>
            <a:r>
              <a:rPr lang="uk-UA" sz="4300" b="1" dirty="0"/>
              <a:t>. </a:t>
            </a:r>
            <a:r>
              <a:rPr lang="uk-UA" sz="4300" b="1" dirty="0" err="1"/>
              <a:t>Individual</a:t>
            </a:r>
            <a:r>
              <a:rPr lang="uk-UA" sz="4300" b="1" dirty="0"/>
              <a:t> </a:t>
            </a:r>
            <a:r>
              <a:rPr lang="uk-UA" sz="4300" b="1" dirty="0" err="1"/>
              <a:t>sensitivity</a:t>
            </a:r>
            <a:r>
              <a:rPr lang="uk-UA" sz="4300" b="1" dirty="0"/>
              <a:t> </a:t>
            </a:r>
            <a:r>
              <a:rPr lang="uk-UA" sz="4300" b="1" dirty="0" err="1"/>
              <a:t>of</a:t>
            </a:r>
            <a:r>
              <a:rPr lang="uk-UA" sz="4300" b="1" dirty="0"/>
              <a:t> </a:t>
            </a:r>
            <a:r>
              <a:rPr lang="uk-UA" sz="4300" b="1" dirty="0" err="1"/>
              <a:t>the</a:t>
            </a:r>
            <a:r>
              <a:rPr lang="uk-UA" sz="4300" b="1" dirty="0"/>
              <a:t> </a:t>
            </a:r>
            <a:r>
              <a:rPr lang="uk-UA" sz="4300" b="1" dirty="0" err="1"/>
              <a:t>body</a:t>
            </a:r>
            <a:r>
              <a:rPr lang="uk-UA" sz="4300" b="1" dirty="0"/>
              <a:t> </a:t>
            </a:r>
            <a:r>
              <a:rPr lang="uk-UA" sz="4300" b="1" dirty="0" err="1"/>
              <a:t>to</a:t>
            </a:r>
            <a:r>
              <a:rPr lang="uk-UA" sz="4300" b="1" dirty="0"/>
              <a:t> </a:t>
            </a:r>
            <a:r>
              <a:rPr lang="uk-UA" sz="4300" b="1" dirty="0" err="1"/>
              <a:t>drugs</a:t>
            </a:r>
            <a:r>
              <a:rPr lang="uk-UA" sz="4300" b="1" dirty="0"/>
              <a:t>.</a:t>
            </a:r>
            <a:endParaRPr lang="en-US" sz="4300" b="1" dirty="0"/>
          </a:p>
        </p:txBody>
      </p:sp>
    </p:spTree>
    <p:extLst>
      <p:ext uri="{BB962C8B-B14F-4D97-AF65-F5344CB8AC3E}">
        <p14:creationId xmlns:p14="http://schemas.microsoft.com/office/powerpoint/2010/main" val="1520587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45459" y="647174"/>
            <a:ext cx="7869890" cy="5433586"/>
          </a:xfrm>
        </p:spPr>
        <p:txBody>
          <a:bodyPr>
            <a:normAutofit/>
          </a:bodyPr>
          <a:lstStyle/>
          <a:p>
            <a:pPr marL="0" indent="0">
              <a:buNone/>
            </a:pPr>
            <a:r>
              <a:rPr lang="en-US" sz="2600" b="1" i="1" u="sng" dirty="0" smtClean="0">
                <a:ln/>
                <a:solidFill>
                  <a:srgbClr val="C00000"/>
                </a:solidFill>
                <a:effectLst>
                  <a:outerShdw blurRad="38100" dist="19050" dir="2700000" algn="tl" rotWithShape="0">
                    <a:schemeClr val="dk1">
                      <a:lumMod val="50000"/>
                      <a:alpha val="40000"/>
                    </a:schemeClr>
                  </a:outerShdw>
                </a:effectLst>
                <a:ea typeface="+mj-ea"/>
                <a:cs typeface="+mj-cs"/>
              </a:rPr>
              <a:t>Forms and methods of teaching</a:t>
            </a:r>
            <a:r>
              <a:rPr lang="uk-UA" sz="2600" b="1" i="1" u="sng" dirty="0" smtClean="0">
                <a:ln/>
                <a:solidFill>
                  <a:srgbClr val="C00000"/>
                </a:solidFill>
                <a:effectLst>
                  <a:outerShdw blurRad="38100" dist="19050" dir="2700000" algn="tl" rotWithShape="0">
                    <a:schemeClr val="dk1">
                      <a:lumMod val="50000"/>
                      <a:alpha val="40000"/>
                    </a:schemeClr>
                  </a:outerShdw>
                </a:effectLst>
                <a:ea typeface="+mj-ea"/>
                <a:cs typeface="+mj-cs"/>
              </a:rPr>
              <a:t>:</a:t>
            </a:r>
            <a:r>
              <a:rPr lang="uk-UA" sz="2600" b="1" i="1" u="sng" dirty="0">
                <a:ln/>
                <a:solidFill>
                  <a:srgbClr val="C00000"/>
                </a:solidFill>
                <a:effectLst>
                  <a:outerShdw blurRad="38100" dist="19050" dir="2700000" algn="tl" rotWithShape="0">
                    <a:schemeClr val="dk1">
                      <a:lumMod val="50000"/>
                      <a:alpha val="40000"/>
                    </a:schemeClr>
                  </a:outerShdw>
                </a:effectLst>
                <a:ea typeface="+mj-ea"/>
                <a:cs typeface="+mj-cs"/>
              </a:rPr>
              <a:t>  </a:t>
            </a:r>
          </a:p>
          <a:p>
            <a:pPr marL="1169987" indent="-457200">
              <a:buClr>
                <a:srgbClr val="C00000"/>
              </a:buClr>
              <a:buSzPct val="80000"/>
              <a:buFont typeface="Wingdings" panose="05000000000000000000" pitchFamily="2" charset="2"/>
              <a:buChar char="v"/>
            </a:pPr>
            <a:r>
              <a:rPr lang="en-US" dirty="0" smtClean="0"/>
              <a:t>lectures</a:t>
            </a:r>
            <a:endParaRPr lang="uk-UA" dirty="0" smtClean="0"/>
          </a:p>
          <a:p>
            <a:pPr marL="1169987" indent="-457200">
              <a:buClr>
                <a:srgbClr val="C00000"/>
              </a:buClr>
              <a:buSzPct val="80000"/>
              <a:buFont typeface="Wingdings" panose="05000000000000000000" pitchFamily="2" charset="2"/>
              <a:buChar char="v"/>
            </a:pPr>
            <a:r>
              <a:rPr lang="en-US" dirty="0" smtClean="0"/>
              <a:t>Practical classes</a:t>
            </a:r>
            <a:endParaRPr lang="uk-UA" dirty="0" smtClean="0"/>
          </a:p>
          <a:p>
            <a:pPr marL="1169987" indent="-457200">
              <a:buClr>
                <a:srgbClr val="C00000"/>
              </a:buClr>
              <a:buSzPct val="80000"/>
              <a:buFont typeface="Wingdings" panose="05000000000000000000" pitchFamily="2" charset="2"/>
              <a:buChar char="v"/>
            </a:pPr>
            <a:r>
              <a:rPr lang="en-US" dirty="0" smtClean="0"/>
              <a:t>Independent work</a:t>
            </a:r>
            <a:endParaRPr lang="uk-UA" dirty="0"/>
          </a:p>
          <a:p>
            <a:pPr marL="0" indent="0">
              <a:buNone/>
            </a:pPr>
            <a:endParaRPr lang="uk-UA" b="1" dirty="0" smtClean="0"/>
          </a:p>
          <a:p>
            <a:pPr marL="0" indent="0">
              <a:buNone/>
            </a:pPr>
            <a:r>
              <a:rPr lang="en-US" sz="2600" b="1" i="1" u="sng" dirty="0" smtClean="0">
                <a:ln/>
                <a:solidFill>
                  <a:srgbClr val="C00000"/>
                </a:solidFill>
                <a:effectLst>
                  <a:outerShdw blurRad="38100" dist="19050" dir="2700000" algn="tl" rotWithShape="0">
                    <a:schemeClr val="dk1">
                      <a:lumMod val="50000"/>
                      <a:alpha val="40000"/>
                    </a:schemeClr>
                  </a:outerShdw>
                </a:effectLst>
                <a:ea typeface="+mj-ea"/>
                <a:cs typeface="+mj-cs"/>
              </a:rPr>
              <a:t>Control methods</a:t>
            </a:r>
            <a:r>
              <a:rPr lang="uk-UA" sz="2600" b="1" i="1" u="sng" dirty="0" smtClean="0">
                <a:ln/>
                <a:solidFill>
                  <a:srgbClr val="C00000"/>
                </a:solidFill>
                <a:effectLst>
                  <a:outerShdw blurRad="38100" dist="19050" dir="2700000" algn="tl" rotWithShape="0">
                    <a:schemeClr val="dk1">
                      <a:lumMod val="50000"/>
                      <a:alpha val="40000"/>
                    </a:schemeClr>
                  </a:outerShdw>
                </a:effectLst>
                <a:ea typeface="+mj-ea"/>
                <a:cs typeface="+mj-cs"/>
              </a:rPr>
              <a:t>:</a:t>
            </a:r>
            <a:r>
              <a:rPr lang="uk-UA" sz="2600" b="1" i="1" u="sng" dirty="0">
                <a:ln/>
                <a:solidFill>
                  <a:srgbClr val="C00000"/>
                </a:solidFill>
                <a:effectLst>
                  <a:outerShdw blurRad="38100" dist="19050" dir="2700000" algn="tl" rotWithShape="0">
                    <a:schemeClr val="dk1">
                      <a:lumMod val="50000"/>
                      <a:alpha val="40000"/>
                    </a:schemeClr>
                  </a:outerShdw>
                </a:effectLst>
                <a:ea typeface="+mj-ea"/>
                <a:cs typeface="+mj-cs"/>
              </a:rPr>
              <a:t> </a:t>
            </a:r>
          </a:p>
          <a:p>
            <a:pPr marL="1169987" indent="-457200" algn="just">
              <a:buClr>
                <a:srgbClr val="C00000"/>
              </a:buClr>
              <a:buSzPct val="80000"/>
              <a:buFont typeface="Wingdings" panose="05000000000000000000" pitchFamily="2" charset="2"/>
              <a:buChar char="ü"/>
            </a:pPr>
            <a:r>
              <a:rPr lang="uk-UA" b="1" dirty="0" err="1"/>
              <a:t>Current</a:t>
            </a:r>
            <a:r>
              <a:rPr lang="uk-UA" b="1" dirty="0"/>
              <a:t> </a:t>
            </a:r>
            <a:r>
              <a:rPr lang="uk-UA" b="1" dirty="0" err="1"/>
              <a:t>control</a:t>
            </a:r>
            <a:r>
              <a:rPr lang="uk-UA" b="1" dirty="0"/>
              <a:t> </a:t>
            </a:r>
            <a:r>
              <a:rPr lang="uk-UA" dirty="0"/>
              <a:t>- </a:t>
            </a:r>
            <a:r>
              <a:rPr lang="uk-UA" dirty="0" err="1"/>
              <a:t>oral</a:t>
            </a:r>
            <a:r>
              <a:rPr lang="uk-UA" dirty="0"/>
              <a:t> </a:t>
            </a:r>
            <a:r>
              <a:rPr lang="uk-UA" dirty="0" err="1"/>
              <a:t>examination</a:t>
            </a:r>
            <a:r>
              <a:rPr lang="uk-UA" dirty="0"/>
              <a:t>, </a:t>
            </a:r>
            <a:r>
              <a:rPr lang="uk-UA" dirty="0" err="1"/>
              <a:t>test</a:t>
            </a:r>
            <a:r>
              <a:rPr lang="uk-UA" dirty="0"/>
              <a:t> </a:t>
            </a:r>
            <a:r>
              <a:rPr lang="uk-UA" dirty="0" err="1"/>
              <a:t>control</a:t>
            </a:r>
            <a:r>
              <a:rPr lang="uk-UA" dirty="0"/>
              <a:t>, </a:t>
            </a:r>
            <a:r>
              <a:rPr lang="uk-UA" dirty="0" err="1"/>
              <a:t>solution</a:t>
            </a:r>
            <a:r>
              <a:rPr lang="uk-UA" dirty="0"/>
              <a:t> </a:t>
            </a:r>
            <a:r>
              <a:rPr lang="uk-UA" dirty="0" err="1"/>
              <a:t>of</a:t>
            </a:r>
            <a:r>
              <a:rPr lang="uk-UA" dirty="0"/>
              <a:t> </a:t>
            </a:r>
            <a:r>
              <a:rPr lang="uk-UA" dirty="0" err="1"/>
              <a:t>pharmacotherapeutic</a:t>
            </a:r>
            <a:r>
              <a:rPr lang="uk-UA" dirty="0"/>
              <a:t> </a:t>
            </a:r>
            <a:r>
              <a:rPr lang="uk-UA" dirty="0" err="1"/>
              <a:t>and</a:t>
            </a:r>
            <a:r>
              <a:rPr lang="uk-UA" dirty="0"/>
              <a:t> </a:t>
            </a:r>
            <a:r>
              <a:rPr lang="uk-UA" dirty="0" err="1"/>
              <a:t>situational</a:t>
            </a:r>
            <a:r>
              <a:rPr lang="uk-UA" dirty="0"/>
              <a:t> </a:t>
            </a:r>
            <a:r>
              <a:rPr lang="uk-UA" dirty="0" err="1"/>
              <a:t>problems</a:t>
            </a:r>
            <a:r>
              <a:rPr lang="uk-UA" dirty="0"/>
              <a:t>, </a:t>
            </a:r>
            <a:r>
              <a:rPr lang="uk-UA" dirty="0" err="1"/>
              <a:t>the</a:t>
            </a:r>
            <a:r>
              <a:rPr lang="uk-UA" dirty="0"/>
              <a:t> </a:t>
            </a:r>
            <a:r>
              <a:rPr lang="uk-UA" dirty="0" err="1"/>
              <a:t>performance</a:t>
            </a:r>
            <a:r>
              <a:rPr lang="uk-UA" dirty="0"/>
              <a:t> </a:t>
            </a:r>
            <a:r>
              <a:rPr lang="uk-UA" dirty="0" err="1"/>
              <a:t>of</a:t>
            </a:r>
            <a:r>
              <a:rPr lang="uk-UA" dirty="0"/>
              <a:t> </a:t>
            </a:r>
            <a:r>
              <a:rPr lang="uk-UA" dirty="0" err="1"/>
              <a:t>an</a:t>
            </a:r>
            <a:r>
              <a:rPr lang="uk-UA" dirty="0"/>
              <a:t> </a:t>
            </a:r>
            <a:r>
              <a:rPr lang="uk-UA" dirty="0" err="1"/>
              <a:t>individual</a:t>
            </a:r>
            <a:r>
              <a:rPr lang="uk-UA" dirty="0"/>
              <a:t> </a:t>
            </a:r>
            <a:r>
              <a:rPr lang="uk-UA" dirty="0" err="1"/>
              <a:t>task</a:t>
            </a:r>
            <a:r>
              <a:rPr lang="en-US" dirty="0"/>
              <a:t>.</a:t>
            </a:r>
            <a:endParaRPr lang="uk-UA" dirty="0"/>
          </a:p>
          <a:p>
            <a:pPr marL="1169987" indent="-457200">
              <a:buClr>
                <a:srgbClr val="C00000"/>
              </a:buClr>
              <a:buSzPct val="80000"/>
              <a:buFont typeface="Wingdings" panose="05000000000000000000" pitchFamily="2" charset="2"/>
              <a:buChar char="ü"/>
            </a:pPr>
            <a:r>
              <a:rPr lang="uk-UA" b="1" dirty="0" err="1"/>
              <a:t>Final</a:t>
            </a:r>
            <a:r>
              <a:rPr lang="uk-UA" b="1" dirty="0"/>
              <a:t> </a:t>
            </a:r>
            <a:r>
              <a:rPr lang="uk-UA" b="1" dirty="0" err="1"/>
              <a:t>control</a:t>
            </a:r>
            <a:r>
              <a:rPr lang="uk-UA" b="1" dirty="0"/>
              <a:t> </a:t>
            </a:r>
            <a:r>
              <a:rPr lang="uk-UA" dirty="0"/>
              <a:t>– </a:t>
            </a:r>
            <a:r>
              <a:rPr lang="uk-UA" dirty="0" err="1"/>
              <a:t>credit</a:t>
            </a:r>
            <a:r>
              <a:rPr lang="en-US" dirty="0"/>
              <a:t> test.</a:t>
            </a:r>
            <a:endParaRPr lang="uk-UA" dirty="0"/>
          </a:p>
        </p:txBody>
      </p:sp>
    </p:spTree>
    <p:extLst>
      <p:ext uri="{BB962C8B-B14F-4D97-AF65-F5344CB8AC3E}">
        <p14:creationId xmlns:p14="http://schemas.microsoft.com/office/powerpoint/2010/main" val="8827054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0258" y="461473"/>
            <a:ext cx="8096205" cy="538710"/>
          </a:xfrm>
        </p:spPr>
        <p:txBody>
          <a:bodyPr>
            <a:normAutofit/>
          </a:bodyPr>
          <a:lstStyle/>
          <a:p>
            <a:pPr algn="ctr"/>
            <a:r>
              <a:rPr lang="en-US" sz="3100" b="1" dirty="0" smtClean="0">
                <a:ln/>
                <a:solidFill>
                  <a:srgbClr val="C00000"/>
                </a:solidFill>
                <a:effectLst>
                  <a:outerShdw blurRad="38100" dist="19050" dir="2700000" algn="tl" rotWithShape="0">
                    <a:schemeClr val="dk1">
                      <a:lumMod val="50000"/>
                      <a:alpha val="40000"/>
                    </a:schemeClr>
                  </a:outerShdw>
                </a:effectLst>
              </a:rPr>
              <a:t>Literature</a:t>
            </a:r>
            <a:r>
              <a:rPr lang="uk-UA" sz="3100" b="1" dirty="0" smtClean="0">
                <a:ln/>
                <a:solidFill>
                  <a:srgbClr val="C00000"/>
                </a:solidFill>
                <a:effectLst>
                  <a:outerShdw blurRad="38100" dist="19050" dir="2700000" algn="tl" rotWithShape="0">
                    <a:schemeClr val="dk1">
                      <a:lumMod val="50000"/>
                      <a:alpha val="40000"/>
                    </a:schemeClr>
                  </a:outerShdw>
                </a:effectLst>
              </a:rPr>
              <a:t>:  </a:t>
            </a:r>
            <a:endParaRPr lang="uk-UA" dirty="0"/>
          </a:p>
        </p:txBody>
      </p:sp>
      <p:sp>
        <p:nvSpPr>
          <p:cNvPr id="29" name="Title 1"/>
          <p:cNvSpPr txBox="1">
            <a:spLocks/>
          </p:cNvSpPr>
          <p:nvPr/>
        </p:nvSpPr>
        <p:spPr>
          <a:xfrm>
            <a:off x="627170" y="1298961"/>
            <a:ext cx="7682669" cy="3948242"/>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solidFill>
                <a:latin typeface="+mn-lt"/>
                <a:ea typeface="+mj-ea"/>
                <a:cs typeface="+mj-cs"/>
              </a:defRPr>
            </a:lvl1pPr>
          </a:lstStyle>
          <a:p>
            <a:pPr marL="447675" lvl="0" indent="-265113" algn="just">
              <a:lnSpc>
                <a:spcPct val="100000"/>
              </a:lnSpc>
              <a:spcBef>
                <a:spcPts val="600"/>
              </a:spcBef>
              <a:spcAft>
                <a:spcPts val="600"/>
              </a:spcAft>
              <a:buClr>
                <a:srgbClr val="C00000"/>
              </a:buClr>
              <a:buFont typeface="+mj-lt"/>
              <a:buAutoNum type="arabicPeriod"/>
              <a:tabLst>
                <a:tab pos="630238" algn="l"/>
              </a:tabLst>
            </a:pPr>
            <a:r>
              <a:rPr lang="en-US" sz="2000" b="1" dirty="0" smtClean="0"/>
              <a:t>Basic </a:t>
            </a:r>
            <a:r>
              <a:rPr lang="en-US" sz="2000" b="1" dirty="0"/>
              <a:t>&amp; Clinical Pharmacology / Bertram G. </a:t>
            </a:r>
            <a:r>
              <a:rPr lang="en-US" sz="2000" b="1" dirty="0" err="1"/>
              <a:t>Katzung</a:t>
            </a:r>
            <a:r>
              <a:rPr lang="en-US" sz="2000" b="1" dirty="0"/>
              <a:t>,  Susan B. Masters, Anthony J. Trevor. – McGraw Hill </a:t>
            </a:r>
            <a:r>
              <a:rPr lang="en-US" sz="2000" b="1" dirty="0" smtClean="0"/>
              <a:t>Lange. 2019</a:t>
            </a:r>
          </a:p>
          <a:p>
            <a:pPr marL="447675" lvl="0" indent="-265113" algn="just">
              <a:lnSpc>
                <a:spcPct val="100000"/>
              </a:lnSpc>
              <a:spcBef>
                <a:spcPts val="600"/>
              </a:spcBef>
              <a:spcAft>
                <a:spcPts val="600"/>
              </a:spcAft>
              <a:buClr>
                <a:srgbClr val="C00000"/>
              </a:buClr>
              <a:buFont typeface="+mj-lt"/>
              <a:buAutoNum type="arabicPeriod"/>
              <a:tabLst>
                <a:tab pos="630238" algn="l"/>
              </a:tabLst>
            </a:pPr>
            <a:r>
              <a:rPr lang="en-US" sz="2000" b="1" dirty="0" smtClean="0"/>
              <a:t>Lippincott’s </a:t>
            </a:r>
            <a:r>
              <a:rPr lang="en-US" sz="2000" b="1" dirty="0"/>
              <a:t>Illustrated Reviews: </a:t>
            </a:r>
            <a:r>
              <a:rPr lang="en-US" sz="2000" b="1" dirty="0" smtClean="0"/>
              <a:t>Pharmacology. Seventh Edition </a:t>
            </a:r>
            <a:r>
              <a:rPr lang="en-US" sz="2000" b="1" dirty="0"/>
              <a:t>/ </a:t>
            </a:r>
            <a:r>
              <a:rPr lang="en-US" sz="2000" b="1" dirty="0" smtClean="0"/>
              <a:t>editor Karen Whalen. </a:t>
            </a:r>
            <a:r>
              <a:rPr lang="en-US" sz="2000" b="1" dirty="0"/>
              <a:t>– Wolters Kluwer – </a:t>
            </a:r>
            <a:r>
              <a:rPr lang="en-US" sz="2000" b="1" dirty="0" smtClean="0"/>
              <a:t>2019. </a:t>
            </a:r>
            <a:endParaRPr lang="en-US" sz="2000" b="1" dirty="0"/>
          </a:p>
          <a:p>
            <a:pPr marL="447675" lvl="0" indent="-265113" algn="just">
              <a:lnSpc>
                <a:spcPct val="100000"/>
              </a:lnSpc>
              <a:spcBef>
                <a:spcPts val="600"/>
              </a:spcBef>
              <a:spcAft>
                <a:spcPts val="600"/>
              </a:spcAft>
              <a:buClr>
                <a:srgbClr val="C00000"/>
              </a:buClr>
              <a:buFont typeface="+mj-lt"/>
              <a:buAutoNum type="arabicPeriod"/>
              <a:tabLst>
                <a:tab pos="630238" algn="l"/>
              </a:tabLst>
            </a:pPr>
            <a:r>
              <a:rPr lang="en-US" sz="2000" b="1" dirty="0" smtClean="0"/>
              <a:t>First aid to the UMSLE STEP 1 / Tao Le, </a:t>
            </a:r>
            <a:r>
              <a:rPr lang="en-US" sz="2000" b="1" dirty="0" err="1" smtClean="0"/>
              <a:t>Vikas</a:t>
            </a:r>
            <a:r>
              <a:rPr lang="en-US" sz="2000" b="1" dirty="0" smtClean="0"/>
              <a:t> </a:t>
            </a:r>
            <a:r>
              <a:rPr lang="en-US" sz="2000" b="1" dirty="0" err="1" smtClean="0"/>
              <a:t>Bhushan</a:t>
            </a:r>
            <a:r>
              <a:rPr lang="en-US" sz="2000" b="1" dirty="0" smtClean="0"/>
              <a:t>, </a:t>
            </a:r>
            <a:r>
              <a:rPr lang="en-US" sz="2000" b="1" dirty="0" err="1" smtClean="0"/>
              <a:t>Mattew</a:t>
            </a:r>
            <a:r>
              <a:rPr lang="en-US" sz="2000" b="1" dirty="0" smtClean="0"/>
              <a:t> </a:t>
            </a:r>
            <a:r>
              <a:rPr lang="en-US" sz="2000" b="1" dirty="0" err="1" smtClean="0"/>
              <a:t>Sochat</a:t>
            </a:r>
            <a:r>
              <a:rPr lang="en-US" sz="2000" b="1" dirty="0" smtClean="0"/>
              <a:t>, </a:t>
            </a:r>
            <a:r>
              <a:rPr lang="en-US" sz="2000" b="1" dirty="0" err="1" smtClean="0"/>
              <a:t>Vaishnavi</a:t>
            </a:r>
            <a:r>
              <a:rPr lang="en-US" sz="2000" b="1" dirty="0" smtClean="0"/>
              <a:t> </a:t>
            </a:r>
            <a:r>
              <a:rPr lang="en-US" sz="2000" b="1" dirty="0" err="1" smtClean="0"/>
              <a:t>Vaidyanathan</a:t>
            </a:r>
            <a:r>
              <a:rPr lang="en-US" sz="2000" b="1" dirty="0" smtClean="0"/>
              <a:t>. McGraw-Hill Education, 2020.</a:t>
            </a:r>
          </a:p>
          <a:p>
            <a:pPr marL="447675" lvl="0" indent="-265113" algn="just">
              <a:lnSpc>
                <a:spcPct val="100000"/>
              </a:lnSpc>
              <a:spcBef>
                <a:spcPts val="600"/>
              </a:spcBef>
              <a:spcAft>
                <a:spcPts val="600"/>
              </a:spcAft>
              <a:buClr>
                <a:srgbClr val="C00000"/>
              </a:buClr>
              <a:buFont typeface="+mj-lt"/>
              <a:buAutoNum type="arabicPeriod"/>
              <a:tabLst>
                <a:tab pos="630238" algn="l"/>
              </a:tabLst>
            </a:pPr>
            <a:r>
              <a:rPr lang="en-US" sz="2000" b="1" dirty="0" smtClean="0"/>
              <a:t>Medical </a:t>
            </a:r>
            <a:r>
              <a:rPr lang="en-US" sz="2000" b="1" dirty="0"/>
              <a:t>pharmacology / K.D </a:t>
            </a:r>
            <a:r>
              <a:rPr lang="en-US" sz="2000" b="1" dirty="0" err="1" smtClean="0"/>
              <a:t>Tripathi</a:t>
            </a:r>
            <a:r>
              <a:rPr lang="en-US" sz="2000" b="1" dirty="0"/>
              <a:t>. – </a:t>
            </a:r>
            <a:r>
              <a:rPr lang="en-US" sz="2000" b="1" dirty="0" err="1"/>
              <a:t>Jaypee</a:t>
            </a:r>
            <a:r>
              <a:rPr lang="en-US" sz="2000" b="1" dirty="0"/>
              <a:t> Brothers Medical Publishers (P) </a:t>
            </a:r>
            <a:r>
              <a:rPr lang="en-US" sz="2000" b="1" dirty="0" smtClean="0"/>
              <a:t>LTD, 2008</a:t>
            </a:r>
          </a:p>
          <a:p>
            <a:pPr marL="447675" lvl="0" indent="-265113" algn="just">
              <a:lnSpc>
                <a:spcPct val="100000"/>
              </a:lnSpc>
              <a:spcBef>
                <a:spcPts val="600"/>
              </a:spcBef>
              <a:spcAft>
                <a:spcPts val="600"/>
              </a:spcAft>
              <a:buClr>
                <a:srgbClr val="C00000"/>
              </a:buClr>
              <a:buFont typeface="+mj-lt"/>
              <a:buAutoNum type="arabicPeriod"/>
              <a:tabLst>
                <a:tab pos="630238" algn="l"/>
              </a:tabLst>
            </a:pPr>
            <a:r>
              <a:rPr lang="en-US" sz="2000" b="1" dirty="0" smtClean="0"/>
              <a:t>Pharmacology. Eight edition </a:t>
            </a:r>
            <a:r>
              <a:rPr lang="en-US" sz="2000" b="1" dirty="0"/>
              <a:t>/ H. B. Rang, J. M. Ritter, R. J. Flower, G. </a:t>
            </a:r>
            <a:r>
              <a:rPr lang="en-US" sz="2000" b="1" dirty="0" smtClean="0"/>
              <a:t>Henderson</a:t>
            </a:r>
            <a:r>
              <a:rPr lang="en-US" sz="2000" b="1" dirty="0"/>
              <a:t>. – </a:t>
            </a:r>
            <a:r>
              <a:rPr lang="en-US" sz="2000" b="1" dirty="0" smtClean="0"/>
              <a:t>Elsevier </a:t>
            </a:r>
            <a:r>
              <a:rPr lang="en-US" sz="2000" b="1" dirty="0"/>
              <a:t>LTD, 2016. </a:t>
            </a:r>
            <a:endParaRPr lang="uk-UA" sz="1900" b="1" i="1" u="sng" dirty="0" smtClean="0">
              <a:ln/>
              <a:solidFill>
                <a:srgbClr val="C00000"/>
              </a:solidFill>
              <a:effectLst>
                <a:outerShdw blurRad="38100" dist="19050" dir="2700000" algn="tl" rotWithShape="0">
                  <a:schemeClr val="dk1">
                    <a:lumMod val="50000"/>
                    <a:alpha val="40000"/>
                  </a:schemeClr>
                </a:outerShdw>
              </a:effectLst>
            </a:endParaRPr>
          </a:p>
          <a:p>
            <a:pPr marL="182562" lvl="0" algn="just">
              <a:lnSpc>
                <a:spcPct val="120000"/>
              </a:lnSpc>
              <a:buClr>
                <a:srgbClr val="C00000"/>
              </a:buClr>
              <a:tabLst>
                <a:tab pos="630238" algn="l"/>
              </a:tabLst>
            </a:pPr>
            <a:endParaRPr lang="en-US" sz="1200" dirty="0"/>
          </a:p>
        </p:txBody>
      </p:sp>
    </p:spTree>
    <p:extLst>
      <p:ext uri="{BB962C8B-B14F-4D97-AF65-F5344CB8AC3E}">
        <p14:creationId xmlns:p14="http://schemas.microsoft.com/office/powerpoint/2010/main" val="21448997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itle 1"/>
          <p:cNvSpPr txBox="1">
            <a:spLocks/>
          </p:cNvSpPr>
          <p:nvPr/>
        </p:nvSpPr>
        <p:spPr>
          <a:xfrm>
            <a:off x="538384" y="1039168"/>
            <a:ext cx="8124231" cy="4562856"/>
          </a:xfrm>
          <a:prstGeom prst="rect">
            <a:avLst/>
          </a:prstGeom>
          <a:noFill/>
        </p:spPr>
        <p:txBody>
          <a:bodyPr vert="horz" lIns="91440" tIns="45720" rIns="91440" bIns="45720" rtlCol="0" anchor="ctr">
            <a:noAutofit/>
          </a:bodyPr>
          <a:lstStyle>
            <a:lvl1pPr algn="l" defTabSz="914400" rtl="0" eaLnBrk="1" latinLnBrk="0" hangingPunct="1">
              <a:lnSpc>
                <a:spcPct val="90000"/>
              </a:lnSpc>
              <a:spcBef>
                <a:spcPct val="0"/>
              </a:spcBef>
              <a:buNone/>
              <a:defRPr sz="4000" kern="1200">
                <a:solidFill>
                  <a:schemeClr val="tx1"/>
                </a:solidFill>
                <a:latin typeface="+mn-lt"/>
                <a:ea typeface="+mj-ea"/>
                <a:cs typeface="+mj-cs"/>
              </a:defRPr>
            </a:lvl1pPr>
          </a:lstStyle>
          <a:p>
            <a:pPr marL="182562" lvl="0" algn="ctr">
              <a:lnSpc>
                <a:spcPct val="120000"/>
              </a:lnSpc>
              <a:buClr>
                <a:srgbClr val="C00000"/>
              </a:buClr>
              <a:tabLst>
                <a:tab pos="630238" algn="l"/>
              </a:tabLst>
            </a:pPr>
            <a:r>
              <a:rPr lang="en-US" sz="3600" b="1" i="1" u="sng" dirty="0" smtClean="0">
                <a:ln/>
                <a:solidFill>
                  <a:srgbClr val="C00000"/>
                </a:solidFill>
                <a:effectLst>
                  <a:outerShdw blurRad="38100" dist="19050" dir="2700000" algn="tl" rotWithShape="0">
                    <a:schemeClr val="dk1">
                      <a:lumMod val="50000"/>
                      <a:alpha val="40000"/>
                    </a:schemeClr>
                  </a:outerShdw>
                </a:effectLst>
              </a:rPr>
              <a:t>Information </a:t>
            </a:r>
            <a:r>
              <a:rPr lang="en-US" sz="3600" b="1" i="1" u="sng" dirty="0" err="1" smtClean="0">
                <a:ln/>
                <a:solidFill>
                  <a:srgbClr val="C00000"/>
                </a:solidFill>
                <a:effectLst>
                  <a:outerShdw blurRad="38100" dist="19050" dir="2700000" algn="tl" rotWithShape="0">
                    <a:schemeClr val="dk1">
                      <a:lumMod val="50000"/>
                      <a:alpha val="40000"/>
                    </a:schemeClr>
                  </a:outerShdw>
                </a:effectLst>
              </a:rPr>
              <a:t>resourses</a:t>
            </a:r>
            <a:endParaRPr lang="uk-UA" sz="3600" b="1" i="1" u="sng" dirty="0" smtClean="0">
              <a:ln/>
              <a:solidFill>
                <a:srgbClr val="C00000"/>
              </a:solidFill>
              <a:effectLst>
                <a:outerShdw blurRad="38100" dist="19050" dir="2700000" algn="tl" rotWithShape="0">
                  <a:schemeClr val="dk1">
                    <a:lumMod val="50000"/>
                    <a:alpha val="40000"/>
                  </a:schemeClr>
                </a:outerShdw>
              </a:effectLst>
            </a:endParaRPr>
          </a:p>
          <a:p>
            <a:pPr marL="182562" lvl="0" algn="just">
              <a:lnSpc>
                <a:spcPct val="120000"/>
              </a:lnSpc>
              <a:buClr>
                <a:srgbClr val="C00000"/>
              </a:buClr>
              <a:tabLst>
                <a:tab pos="630238" algn="l"/>
              </a:tabLst>
            </a:pPr>
            <a:endParaRPr lang="uk-UA" sz="1900" b="1" i="1" u="sng" dirty="0">
              <a:ln/>
              <a:solidFill>
                <a:srgbClr val="C00000"/>
              </a:solidFill>
              <a:effectLst>
                <a:outerShdw blurRad="38100" dist="19050" dir="2700000" algn="tl" rotWithShape="0">
                  <a:schemeClr val="dk1">
                    <a:lumMod val="50000"/>
                    <a:alpha val="40000"/>
                  </a:schemeClr>
                </a:outerShdw>
              </a:effectLst>
            </a:endParaRPr>
          </a:p>
          <a:p>
            <a:pPr marL="447675" indent="-265113" algn="just">
              <a:lnSpc>
                <a:spcPct val="120000"/>
              </a:lnSpc>
              <a:spcBef>
                <a:spcPts val="600"/>
              </a:spcBef>
              <a:spcAft>
                <a:spcPts val="600"/>
              </a:spcAft>
              <a:buClr>
                <a:srgbClr val="C00000"/>
              </a:buClr>
              <a:buFont typeface="+mj-lt"/>
              <a:buAutoNum type="arabicPeriod"/>
              <a:tabLst>
                <a:tab pos="630238" algn="l"/>
              </a:tabLst>
            </a:pPr>
            <a:r>
              <a:rPr lang="en-US" altLang="en-US" sz="1600" b="1" dirty="0">
                <a:solidFill>
                  <a:srgbClr val="202124"/>
                </a:solidFill>
                <a:latin typeface="Google Sans"/>
              </a:rPr>
              <a:t>Websites </a:t>
            </a:r>
            <a:r>
              <a:rPr lang="en-US" altLang="en-US" sz="1600" b="1" dirty="0">
                <a:solidFill>
                  <a:srgbClr val="202124"/>
                </a:solidFill>
                <a:latin typeface="Google Sans"/>
              </a:rPr>
              <a:t>of professional publications, electronic international databases </a:t>
            </a:r>
            <a:r>
              <a:rPr lang="uk-UA" sz="1600" b="1" dirty="0">
                <a:solidFill>
                  <a:srgbClr val="202124"/>
                </a:solidFill>
                <a:latin typeface="Google Sans"/>
              </a:rPr>
              <a:t> (Р</a:t>
            </a:r>
            <a:r>
              <a:rPr lang="en-US" sz="1600" b="1" dirty="0" err="1">
                <a:solidFill>
                  <a:srgbClr val="202124"/>
                </a:solidFill>
                <a:latin typeface="Google Sans"/>
              </a:rPr>
              <a:t>ub</a:t>
            </a:r>
            <a:r>
              <a:rPr lang="uk-UA" sz="1600" b="1" dirty="0">
                <a:solidFill>
                  <a:srgbClr val="202124"/>
                </a:solidFill>
                <a:latin typeface="Google Sans"/>
              </a:rPr>
              <a:t>М</a:t>
            </a:r>
            <a:r>
              <a:rPr lang="en-US" sz="1600" b="1" dirty="0" err="1">
                <a:solidFill>
                  <a:srgbClr val="202124"/>
                </a:solidFill>
                <a:latin typeface="Google Sans"/>
              </a:rPr>
              <a:t>ed</a:t>
            </a:r>
            <a:r>
              <a:rPr lang="en-US" sz="1600" b="1" dirty="0">
                <a:solidFill>
                  <a:srgbClr val="202124"/>
                </a:solidFill>
                <a:latin typeface="Google Sans"/>
              </a:rPr>
              <a:t> - http://www.ncbi.nlm.nih.gov, </a:t>
            </a:r>
            <a:r>
              <a:rPr lang="en-US" sz="1600" b="1" dirty="0" err="1">
                <a:solidFill>
                  <a:srgbClr val="202124"/>
                </a:solidFill>
                <a:latin typeface="Google Sans"/>
              </a:rPr>
              <a:t>etc</a:t>
            </a:r>
            <a:r>
              <a:rPr lang="uk-UA" sz="1600" b="1" dirty="0">
                <a:solidFill>
                  <a:srgbClr val="202124"/>
                </a:solidFill>
                <a:latin typeface="Google Sans"/>
              </a:rPr>
              <a:t>.)</a:t>
            </a:r>
            <a:endParaRPr lang="uk-UA" sz="1600" b="1" dirty="0">
              <a:solidFill>
                <a:srgbClr val="202124"/>
              </a:solidFill>
              <a:latin typeface="Google Sans"/>
            </a:endParaRPr>
          </a:p>
          <a:p>
            <a:pPr marL="447675" lvl="0" indent="-265113" algn="just">
              <a:lnSpc>
                <a:spcPct val="120000"/>
              </a:lnSpc>
              <a:spcBef>
                <a:spcPts val="600"/>
              </a:spcBef>
              <a:spcAft>
                <a:spcPts val="600"/>
              </a:spcAft>
              <a:buClr>
                <a:srgbClr val="C00000"/>
              </a:buClr>
              <a:buFont typeface="+mj-lt"/>
              <a:buAutoNum type="arabicPeriod"/>
              <a:tabLst>
                <a:tab pos="630238" algn="l"/>
              </a:tabLst>
            </a:pPr>
            <a:r>
              <a:rPr lang="en-US" sz="1600" b="1" dirty="0">
                <a:solidFill>
                  <a:srgbClr val="202124"/>
                </a:solidFill>
                <a:latin typeface="Google Sans"/>
              </a:rPr>
              <a:t>FDA - https://www.fda.gov </a:t>
            </a:r>
          </a:p>
          <a:p>
            <a:pPr marL="447675" lvl="0" indent="-265113" algn="just">
              <a:lnSpc>
                <a:spcPct val="120000"/>
              </a:lnSpc>
              <a:spcBef>
                <a:spcPts val="600"/>
              </a:spcBef>
              <a:spcAft>
                <a:spcPts val="600"/>
              </a:spcAft>
              <a:buClr>
                <a:srgbClr val="C00000"/>
              </a:buClr>
              <a:buFont typeface="+mj-lt"/>
              <a:buAutoNum type="arabicPeriod"/>
              <a:tabLst>
                <a:tab pos="630238" algn="l"/>
              </a:tabLst>
            </a:pPr>
            <a:r>
              <a:rPr lang="en-US" sz="1600" b="1" dirty="0">
                <a:solidFill>
                  <a:srgbClr val="202124"/>
                </a:solidFill>
                <a:latin typeface="Google Sans"/>
              </a:rPr>
              <a:t>Index to Drug-Specific Information - https://www.fda.gov/drugs/postmarket-drug-safety-information-patients-and-providers/index-drug-specific-information</a:t>
            </a:r>
          </a:p>
          <a:p>
            <a:pPr marL="447675" lvl="0" indent="-265113" algn="just">
              <a:lnSpc>
                <a:spcPct val="120000"/>
              </a:lnSpc>
              <a:spcBef>
                <a:spcPts val="600"/>
              </a:spcBef>
              <a:spcAft>
                <a:spcPts val="600"/>
              </a:spcAft>
              <a:buClr>
                <a:srgbClr val="C00000"/>
              </a:buClr>
              <a:buFont typeface="+mj-lt"/>
              <a:buAutoNum type="arabicPeriod"/>
              <a:tabLst>
                <a:tab pos="630238" algn="l"/>
              </a:tabLst>
            </a:pPr>
            <a:r>
              <a:rPr lang="en-US" sz="1600" b="1" dirty="0">
                <a:solidFill>
                  <a:srgbClr val="202124"/>
                </a:solidFill>
                <a:latin typeface="Google Sans"/>
              </a:rPr>
              <a:t>Drugs.com https://www.drugs.com/alpha/a.html </a:t>
            </a:r>
          </a:p>
        </p:txBody>
      </p:sp>
      <p:sp>
        <p:nvSpPr>
          <p:cNvPr id="3" name="Rectangle 1"/>
          <p:cNvSpPr>
            <a:spLocks noChangeArrowheads="1"/>
          </p:cNvSpPr>
          <p:nvPr/>
        </p:nvSpPr>
        <p:spPr bwMode="auto">
          <a:xfrm>
            <a:off x="0"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433814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585</TotalTime>
  <Words>936</Words>
  <Application>Microsoft Office PowerPoint</Application>
  <PresentationFormat>Экран (4:3)</PresentationFormat>
  <Paragraphs>73</Paragraphs>
  <Slides>9</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9</vt:i4>
      </vt:variant>
    </vt:vector>
  </HeadingPairs>
  <TitlesOfParts>
    <vt:vector size="16" baseType="lpstr">
      <vt:lpstr>Arial</vt:lpstr>
      <vt:lpstr>Calibri</vt:lpstr>
      <vt:lpstr>Calibri Light</vt:lpstr>
      <vt:lpstr>Google Sans</vt:lpstr>
      <vt:lpstr>Times New Roman</vt:lpstr>
      <vt:lpstr>Wingdings</vt:lpstr>
      <vt:lpstr>Office Theme</vt:lpstr>
      <vt:lpstr>Презентация PowerPoint</vt:lpstr>
      <vt:lpstr>Formation of students' theoretical knowledge and practical skills on the basic concepts and parameters of pharmacokinetics and pharmacodynamics to justify the rational and safe use of drugs for human health. This will contribute to the future quality of professional duties performance such as the rational choice of drug, the development of pharmacotherapy regimens, monitoring the effectiveness and safety of pharmacotherapy, prediction, and prevention of adverse drug reactions.</vt:lpstr>
      <vt:lpstr>Презентация PowerPoint</vt:lpstr>
      <vt:lpstr>As a result of studying the course the student  </vt:lpstr>
      <vt:lpstr>The course structure:  </vt:lpstr>
      <vt:lpstr>The course structure:   </vt:lpstr>
      <vt:lpstr>Презентация PowerPoint</vt:lpstr>
      <vt:lpstr>Literature:  </vt:lpstr>
      <vt:lpstr>Презентация PowerPoint</vt:lpstr>
    </vt:vector>
  </TitlesOfParts>
  <Company>PJSC "New Engineering Technologies"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Markasian, Pavel (KIEVH)</dc:creator>
  <cp:lastModifiedBy>User</cp:lastModifiedBy>
  <cp:revision>135</cp:revision>
  <dcterms:created xsi:type="dcterms:W3CDTF">2016-11-18T14:12:19Z</dcterms:created>
  <dcterms:modified xsi:type="dcterms:W3CDTF">2021-04-12T07:19:49Z</dcterms:modified>
</cp:coreProperties>
</file>