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87" r:id="rId2"/>
    <p:sldId id="293" r:id="rId3"/>
    <p:sldId id="259" r:id="rId4"/>
    <p:sldId id="281" r:id="rId5"/>
    <p:sldId id="290" r:id="rId6"/>
    <p:sldId id="286" r:id="rId7"/>
    <p:sldId id="289" r:id="rId8"/>
    <p:sldId id="294" r:id="rId9"/>
    <p:sldId id="260" r:id="rId10"/>
  </p:sldIdLst>
  <p:sldSz cx="18288000" cy="10287000"/>
  <p:notesSz cx="6858000" cy="9144000"/>
  <p:embeddedFontLst>
    <p:embeddedFont>
      <p:font typeface="Roboto" panose="020B0604020202020204" charset="0"/>
      <p:regular r:id="rId11"/>
    </p:embeddedFont>
    <p:embeddedFont>
      <p:font typeface="Arvo" panose="020B0604020202020204" charset="0"/>
      <p:regular r:id="rId12"/>
    </p:embeddedFont>
    <p:embeddedFont>
      <p:font typeface="Microsoft YaHei" panose="020B0503020204020204" pitchFamily="34" charset="-122"/>
      <p:regular r:id="rId13"/>
      <p:bold r:id="rId14"/>
    </p:embeddedFont>
    <p:embeddedFont>
      <p:font typeface="Arvo Italics" panose="020B0604020202020204" charset="0"/>
      <p:regular r:id="rId15"/>
    </p:embeddedFont>
    <p:embeddedFont>
      <p:font typeface="Calibri" panose="020F0502020204030204" pitchFamily="34" charset="0"/>
      <p:regular r:id="rId16"/>
      <p:bold r:id="rId17"/>
      <p:italic r:id="rId18"/>
      <p:boldItalic r:id="rId19"/>
    </p:embeddedFont>
    <p:embeddedFont>
      <p:font typeface="맑은 고딕" panose="020B0503020000020004" pitchFamily="34" charset="-127"/>
      <p:regular r:id="rId20"/>
      <p:bold r:id="rId21"/>
    </p:embeddedFont>
  </p:embeddedFontLst>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33"/>
    <a:srgbClr val="CC0066"/>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769" autoAdjust="0"/>
    <p:restoredTop sz="98262" autoAdjust="0"/>
  </p:normalViewPr>
  <p:slideViewPr>
    <p:cSldViewPr>
      <p:cViewPr>
        <p:scale>
          <a:sx n="66" d="100"/>
          <a:sy n="66" d="100"/>
        </p:scale>
        <p:origin x="-438" y="-30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3.fntdata"/><Relationship Id="rId18" Type="http://schemas.openxmlformats.org/officeDocument/2006/relationships/font" Target="fonts/font8.fntdata"/><Relationship Id="rId3" Type="http://schemas.openxmlformats.org/officeDocument/2006/relationships/slide" Target="slides/slide2.xml"/><Relationship Id="rId21" Type="http://schemas.openxmlformats.org/officeDocument/2006/relationships/font" Target="fonts/font11.fntdata"/><Relationship Id="rId7" Type="http://schemas.openxmlformats.org/officeDocument/2006/relationships/slide" Target="slides/slide6.xml"/><Relationship Id="rId12" Type="http://schemas.openxmlformats.org/officeDocument/2006/relationships/font" Target="fonts/font2.fntdata"/><Relationship Id="rId17" Type="http://schemas.openxmlformats.org/officeDocument/2006/relationships/font" Target="fonts/font7.fntdata"/><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font" Target="fonts/font6.fntdata"/><Relationship Id="rId20" Type="http://schemas.openxmlformats.org/officeDocument/2006/relationships/font" Target="fonts/font10.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1.fntdata"/><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font" Target="fonts/font5.fntdata"/><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9.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4.fntdata"/><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D348223F-8F01-470F-B030-7BAF30BA0975}" type="datetimeFigureOut">
              <a:rPr lang="en-US"/>
              <a:pPr>
                <a:defRPr/>
              </a:pPr>
              <a:t>11/16/2021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45F3C04-2AA8-48AD-B5B0-EA25D02A097E}"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D0A3FFAC-C36C-45D6-BC9D-E99BCFF630D2}" type="datetimeFigureOut">
              <a:rPr lang="en-US"/>
              <a:pPr>
                <a:defRPr/>
              </a:pPr>
              <a:t>11/16/2021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E58764F5-068D-4637-9B3D-1F240BA63943}"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3A57A9CB-3272-4396-8D14-0D11895ECC05}" type="datetimeFigureOut">
              <a:rPr lang="en-US"/>
              <a:pPr>
                <a:defRPr/>
              </a:pPr>
              <a:t>11/16/2021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075DF2E-03EE-499F-A779-FEF84E92A84A}"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75E9A3D4-7602-40BF-903D-13ABE774AD58}" type="datetimeFigureOut">
              <a:rPr lang="en-US"/>
              <a:pPr>
                <a:defRPr/>
              </a:pPr>
              <a:t>11/16/2021</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910BEB2C-1CDC-44CF-9926-D8F33AC9C4D3}"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FF7CFF37-0915-4BC9-ACAB-30A61A6713A5}" type="datetimeFigureOut">
              <a:rPr lang="en-US"/>
              <a:pPr>
                <a:defRPr/>
              </a:pPr>
              <a:t>11/16/2021</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760A74B0-FC42-4059-BB73-F8C331CD9D95}"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888B6D5F-504F-4191-ADEF-0C947A185511}" type="datetimeFigureOut">
              <a:rPr lang="en-US"/>
              <a:pPr>
                <a:defRPr/>
              </a:pPr>
              <a:t>11/16/2021</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471924EA-C7B9-4286-AEB9-93C36FD87D26}"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69B6245E-50C9-4F73-AE1D-A6A14EF2C9C1}" type="datetimeFigureOut">
              <a:rPr lang="en-US"/>
              <a:pPr>
                <a:defRPr/>
              </a:pPr>
              <a:t>11/16/2021</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C0B3C758-F9F3-49F4-9E0F-6EAC03B54F8A}"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C30F5BEE-6D77-4713-8F52-A827C4E0D116}" type="datetimeFigureOut">
              <a:rPr lang="en-US"/>
              <a:pPr>
                <a:defRPr/>
              </a:pPr>
              <a:t>11/16/2021</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F3B30F5A-BB83-46D5-8C62-88796A437A55}"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4FEB88D9-9EC5-4C1A-B328-14DCAF14B215}" type="datetimeFigureOut">
              <a:rPr lang="en-US"/>
              <a:pPr>
                <a:defRPr/>
              </a:pPr>
              <a:t>11/16/2021</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DFFF49B5-D115-4B44-82AF-11AF84EA0313}"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40F0A4E4-D495-40D4-B994-C208FF49FB64}" type="datetimeFigureOut">
              <a:rPr lang="en-US"/>
              <a:pPr>
                <a:defRPr/>
              </a:pPr>
              <a:t>11/16/2021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D3B3CFE2-9C17-4007-9B42-83A9F69222E8}"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7FCAC652-7785-4886-9B7F-9B117D010CFD}" type="datetimeFigureOut">
              <a:rPr lang="en-US"/>
              <a:pPr>
                <a:defRPr/>
              </a:pPr>
              <a:t>11/16/2021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513A55C-5ABC-4175-A290-BC243E5B4752}"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13C6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F14C01C2-D76D-4139-A8F5-5B6CAFCE70E7}" type="datetimeFigureOut">
              <a:rPr lang="en-US"/>
              <a:pPr>
                <a:defRPr/>
              </a:pPr>
              <a:t>11/16/2021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27503B10-1A75-423A-96EC-E97FF429F50B}"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314" name="Group 2"/>
          <p:cNvGrpSpPr>
            <a:grpSpLocks/>
          </p:cNvGrpSpPr>
          <p:nvPr/>
        </p:nvGrpSpPr>
        <p:grpSpPr bwMode="auto">
          <a:xfrm>
            <a:off x="6629400" y="266700"/>
            <a:ext cx="9498013" cy="2943225"/>
            <a:chOff x="0" y="-19050"/>
            <a:chExt cx="12664004" cy="3923595"/>
          </a:xfrm>
        </p:grpSpPr>
        <p:sp>
          <p:nvSpPr>
            <p:cNvPr id="13320" name="TextBox 3"/>
            <p:cNvSpPr txBox="1">
              <a:spLocks noChangeArrowheads="1"/>
            </p:cNvSpPr>
            <p:nvPr/>
          </p:nvSpPr>
          <p:spPr bwMode="auto">
            <a:xfrm>
              <a:off x="0" y="-19050"/>
              <a:ext cx="12664004" cy="1523726"/>
            </a:xfrm>
            <a:prstGeom prst="rect">
              <a:avLst/>
            </a:prstGeom>
            <a:noFill/>
            <a:ln w="9525">
              <a:noFill/>
              <a:miter lim="800000"/>
              <a:headEnd/>
              <a:tailEnd/>
            </a:ln>
          </p:spPr>
          <p:txBody>
            <a:bodyPr lIns="0" tIns="0" rIns="0" bIns="0">
              <a:spAutoFit/>
            </a:bodyPr>
            <a:lstStyle/>
            <a:p>
              <a:pPr>
                <a:lnSpc>
                  <a:spcPts val="9000"/>
                </a:lnSpc>
              </a:pPr>
              <a:endParaRPr lang="uk-UA" sz="5400" b="1">
                <a:solidFill>
                  <a:srgbClr val="FFFFFF"/>
                </a:solidFill>
              </a:endParaRPr>
            </a:p>
          </p:txBody>
        </p:sp>
        <p:sp>
          <p:nvSpPr>
            <p:cNvPr id="13321" name="TextBox 4"/>
            <p:cNvSpPr txBox="1">
              <a:spLocks noChangeArrowheads="1"/>
            </p:cNvSpPr>
            <p:nvPr/>
          </p:nvSpPr>
          <p:spPr bwMode="auto">
            <a:xfrm>
              <a:off x="0" y="1864445"/>
              <a:ext cx="12664004" cy="689909"/>
            </a:xfrm>
            <a:prstGeom prst="rect">
              <a:avLst/>
            </a:prstGeom>
            <a:noFill/>
            <a:ln w="9525">
              <a:noFill/>
              <a:miter lim="800000"/>
              <a:headEnd/>
              <a:tailEnd/>
            </a:ln>
          </p:spPr>
          <p:txBody>
            <a:bodyPr lIns="0" tIns="0" rIns="0" bIns="0">
              <a:spAutoFit/>
            </a:bodyPr>
            <a:lstStyle/>
            <a:p>
              <a:pPr>
                <a:lnSpc>
                  <a:spcPts val="4075"/>
                </a:lnSpc>
              </a:pPr>
              <a:endParaRPr lang="uk-UA">
                <a:latin typeface="Calibri" pitchFamily="34" charset="0"/>
              </a:endParaRPr>
            </a:p>
          </p:txBody>
        </p:sp>
        <p:sp>
          <p:nvSpPr>
            <p:cNvPr id="13322" name="TextBox 5"/>
            <p:cNvSpPr txBox="1">
              <a:spLocks noChangeArrowheads="1"/>
            </p:cNvSpPr>
            <p:nvPr/>
          </p:nvSpPr>
          <p:spPr bwMode="auto">
            <a:xfrm>
              <a:off x="0" y="3146914"/>
              <a:ext cx="12664004" cy="757631"/>
            </a:xfrm>
            <a:prstGeom prst="rect">
              <a:avLst/>
            </a:prstGeom>
            <a:noFill/>
            <a:ln w="9525">
              <a:noFill/>
              <a:miter lim="800000"/>
              <a:headEnd/>
              <a:tailEnd/>
            </a:ln>
          </p:spPr>
          <p:txBody>
            <a:bodyPr lIns="0" tIns="0" rIns="0" bIns="0">
              <a:spAutoFit/>
            </a:bodyPr>
            <a:lstStyle/>
            <a:p>
              <a:pPr>
                <a:lnSpc>
                  <a:spcPts val="4475"/>
                </a:lnSpc>
              </a:pPr>
              <a:endParaRPr lang="uk-UA" sz="2700">
                <a:solidFill>
                  <a:srgbClr val="FFFFFF"/>
                </a:solidFill>
                <a:latin typeface="Arvo Italics"/>
              </a:endParaRPr>
            </a:p>
          </p:txBody>
        </p:sp>
      </p:grpSp>
      <p:sp>
        <p:nvSpPr>
          <p:cNvPr id="13315" name="AutoShape 6"/>
          <p:cNvSpPr>
            <a:spLocks noChangeArrowheads="1"/>
          </p:cNvSpPr>
          <p:nvPr/>
        </p:nvSpPr>
        <p:spPr bwMode="auto">
          <a:xfrm>
            <a:off x="4800600" y="2019300"/>
            <a:ext cx="152400" cy="6248400"/>
          </a:xfrm>
          <a:prstGeom prst="rect">
            <a:avLst/>
          </a:prstGeom>
          <a:solidFill>
            <a:srgbClr val="AE8441"/>
          </a:solidFill>
          <a:ln w="9525">
            <a:noFill/>
            <a:miter lim="800000"/>
            <a:headEnd/>
            <a:tailEnd/>
          </a:ln>
        </p:spPr>
        <p:txBody>
          <a:bodyPr/>
          <a:lstStyle/>
          <a:p>
            <a:endParaRPr lang="uk-UA"/>
          </a:p>
        </p:txBody>
      </p:sp>
      <p:pic>
        <p:nvPicPr>
          <p:cNvPr id="13316" name="Picture 7"/>
          <p:cNvPicPr>
            <a:picLocks noChangeAspect="1"/>
          </p:cNvPicPr>
          <p:nvPr/>
        </p:nvPicPr>
        <p:blipFill>
          <a:blip r:embed="rId2"/>
          <a:srcRect/>
          <a:stretch>
            <a:fillRect/>
          </a:stretch>
        </p:blipFill>
        <p:spPr bwMode="auto">
          <a:xfrm>
            <a:off x="-4448175" y="528638"/>
            <a:ext cx="8896350" cy="8896350"/>
          </a:xfrm>
          <a:prstGeom prst="rect">
            <a:avLst/>
          </a:prstGeom>
          <a:noFill/>
          <a:ln w="9525">
            <a:noFill/>
            <a:miter lim="800000"/>
            <a:headEnd/>
            <a:tailEnd/>
          </a:ln>
        </p:spPr>
      </p:pic>
      <p:sp>
        <p:nvSpPr>
          <p:cNvPr id="13317" name="Rectangle 8"/>
          <p:cNvSpPr>
            <a:spLocks noChangeArrowheads="1"/>
          </p:cNvSpPr>
          <p:nvPr/>
        </p:nvSpPr>
        <p:spPr bwMode="auto">
          <a:xfrm>
            <a:off x="5638800" y="4076700"/>
            <a:ext cx="12192000" cy="519113"/>
          </a:xfrm>
          <a:prstGeom prst="rect">
            <a:avLst/>
          </a:prstGeom>
          <a:noFill/>
          <a:ln w="9525">
            <a:noFill/>
            <a:miter lim="800000"/>
            <a:headEnd/>
            <a:tailEnd/>
          </a:ln>
        </p:spPr>
        <p:txBody>
          <a:bodyPr anchor="ctr">
            <a:spAutoFit/>
          </a:bodyPr>
          <a:lstStyle/>
          <a:p>
            <a:endParaRPr lang="uk-UA" sz="2800">
              <a:solidFill>
                <a:schemeClr val="bg1"/>
              </a:solidFill>
            </a:endParaRPr>
          </a:p>
        </p:txBody>
      </p:sp>
      <p:sp>
        <p:nvSpPr>
          <p:cNvPr id="13318" name="Rectangle 10"/>
          <p:cNvSpPr>
            <a:spLocks noChangeArrowheads="1"/>
          </p:cNvSpPr>
          <p:nvPr/>
        </p:nvSpPr>
        <p:spPr bwMode="auto">
          <a:xfrm>
            <a:off x="5105400" y="571500"/>
            <a:ext cx="11430000" cy="7475893"/>
          </a:xfrm>
          <a:prstGeom prst="rect">
            <a:avLst/>
          </a:prstGeom>
          <a:noFill/>
          <a:ln w="9525">
            <a:noFill/>
            <a:miter lim="800000"/>
            <a:headEnd/>
            <a:tailEnd/>
          </a:ln>
        </p:spPr>
        <p:txBody>
          <a:bodyPr>
            <a:spAutoFit/>
          </a:bodyPr>
          <a:lstStyle/>
          <a:p>
            <a:pPr algn="ctr" hangingPunct="0">
              <a:lnSpc>
                <a:spcPct val="93000"/>
              </a:lnSpc>
              <a:buClr>
                <a:srgbClr val="000000"/>
              </a:buClr>
              <a:buSzPct val="100000"/>
              <a:buFont typeface="Times New Roman" pitchFamily="18" charset="0"/>
              <a:buNone/>
            </a:pPr>
            <a:r>
              <a:rPr lang="en-US" sz="3200" b="1" dirty="0" smtClean="0">
                <a:solidFill>
                  <a:schemeClr val="bg1"/>
                </a:solidFill>
                <a:latin typeface="Times New Roman" pitchFamily="18" charset="0"/>
                <a:ea typeface="Microsoft YaHei" pitchFamily="34" charset="-122"/>
              </a:rPr>
              <a:t>Ukrainian Ministry of Health</a:t>
            </a:r>
          </a:p>
          <a:p>
            <a:pPr algn="ctr" hangingPunct="0">
              <a:lnSpc>
                <a:spcPct val="93000"/>
              </a:lnSpc>
              <a:buClr>
                <a:srgbClr val="000000"/>
              </a:buClr>
              <a:buSzPct val="100000"/>
              <a:buFont typeface="Times New Roman" pitchFamily="18" charset="0"/>
              <a:buNone/>
            </a:pPr>
            <a:r>
              <a:rPr lang="en-US" sz="2800" b="1" dirty="0" smtClean="0">
                <a:solidFill>
                  <a:schemeClr val="bg1"/>
                </a:solidFill>
                <a:latin typeface="Times New Roman" pitchFamily="18" charset="0"/>
                <a:ea typeface="Microsoft YaHei" pitchFamily="34" charset="-122"/>
                <a:cs typeface="Times New Roman" pitchFamily="18" charset="0"/>
              </a:rPr>
              <a:t>National Pirogov Memorial Medical University, Vinnytsya</a:t>
            </a:r>
          </a:p>
          <a:p>
            <a:pPr algn="ctr"/>
            <a:endParaRPr lang="uk-UA" sz="2800" b="1" dirty="0" smtClean="0">
              <a:solidFill>
                <a:schemeClr val="bg1"/>
              </a:solidFill>
            </a:endParaRPr>
          </a:p>
          <a:p>
            <a:pPr algn="ctr" defTabSz="449263" hangingPunct="0">
              <a:buClr>
                <a:srgbClr val="000000"/>
              </a:buClr>
              <a:buSzPct val="100000"/>
              <a:buFont typeface="Times New Roman" pitchFamily="18" charset="0"/>
              <a:buNone/>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pPr>
            <a:endParaRPr lang="uk-UA" sz="2800" b="1" dirty="0" smtClean="0">
              <a:solidFill>
                <a:schemeClr val="bg1"/>
              </a:solidFill>
              <a:latin typeface="Times New Roman" pitchFamily="18" charset="0"/>
              <a:ea typeface="Microsoft YaHei" pitchFamily="34" charset="-122"/>
            </a:endParaRPr>
          </a:p>
          <a:p>
            <a:pPr algn="ctr" defTabSz="449263" hangingPunct="0">
              <a:buClr>
                <a:srgbClr val="000000"/>
              </a:buClr>
              <a:buSzPct val="100000"/>
              <a:buFont typeface="Times New Roman" pitchFamily="18" charset="0"/>
              <a:buNone/>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pPr>
            <a:endParaRPr lang="uk-UA" sz="2800" b="1" dirty="0">
              <a:solidFill>
                <a:schemeClr val="bg1"/>
              </a:solidFill>
              <a:latin typeface="Times New Roman" pitchFamily="18" charset="0"/>
              <a:ea typeface="Microsoft YaHei" pitchFamily="34" charset="-122"/>
            </a:endParaRPr>
          </a:p>
          <a:p>
            <a:pPr algn="ctr" defTabSz="449263" hangingPunct="0">
              <a:buClr>
                <a:srgbClr val="000000"/>
              </a:buClr>
              <a:buSzPct val="100000"/>
              <a:buFont typeface="Times New Roman" pitchFamily="18" charset="0"/>
              <a:buNone/>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pPr>
            <a:endParaRPr lang="uk-UA" sz="2800" b="1" dirty="0" smtClean="0">
              <a:solidFill>
                <a:schemeClr val="bg1"/>
              </a:solidFill>
              <a:latin typeface="Times New Roman" pitchFamily="18" charset="0"/>
              <a:ea typeface="Microsoft YaHei" pitchFamily="34" charset="-122"/>
            </a:endParaRPr>
          </a:p>
          <a:p>
            <a:pPr algn="ctr" defTabSz="449263" hangingPunct="0">
              <a:buClr>
                <a:srgbClr val="000000"/>
              </a:buClr>
              <a:buSzPct val="100000"/>
              <a:buFont typeface="Times New Roman" pitchFamily="18" charset="0"/>
              <a:buNone/>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pPr>
            <a:r>
              <a:rPr lang="en-US" sz="2800" b="1" dirty="0" smtClean="0">
                <a:solidFill>
                  <a:schemeClr val="bg1"/>
                </a:solidFill>
                <a:latin typeface="Times New Roman" pitchFamily="18" charset="0"/>
                <a:ea typeface="Microsoft YaHei" pitchFamily="34" charset="-122"/>
              </a:rPr>
              <a:t>Department </a:t>
            </a:r>
            <a:r>
              <a:rPr lang="en-US" sz="2800" b="1" dirty="0">
                <a:solidFill>
                  <a:schemeClr val="bg1"/>
                </a:solidFill>
                <a:latin typeface="Times New Roman" pitchFamily="18" charset="0"/>
                <a:ea typeface="Microsoft YaHei" pitchFamily="34" charset="-122"/>
              </a:rPr>
              <a:t>of Philosophy and Social Sciences</a:t>
            </a:r>
          </a:p>
          <a:p>
            <a:pPr algn="ctr" defTabSz="449263" hangingPunct="0">
              <a:buClr>
                <a:srgbClr val="000000"/>
              </a:buClr>
              <a:buSzPct val="100000"/>
              <a:buFont typeface="Times New Roman" pitchFamily="18" charset="0"/>
              <a:buNone/>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pPr>
            <a:endParaRPr lang="en-US" sz="2800" dirty="0">
              <a:solidFill>
                <a:schemeClr val="bg1"/>
              </a:solidFill>
              <a:ea typeface="Microsoft YaHei" pitchFamily="34" charset="-122"/>
            </a:endParaRPr>
          </a:p>
          <a:p>
            <a:pPr algn="ctr" defTabSz="449263" hangingPunct="0">
              <a:buClr>
                <a:srgbClr val="000000"/>
              </a:buClr>
              <a:buSzPct val="100000"/>
              <a:buFont typeface="Times New Roman" pitchFamily="18" charset="0"/>
              <a:buNone/>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Lst>
            </a:pPr>
            <a:r>
              <a:rPr lang="en-US" sz="2800" dirty="0">
                <a:solidFill>
                  <a:schemeClr val="bg1"/>
                </a:solidFill>
                <a:latin typeface="Times New Roman" pitchFamily="18" charset="0"/>
                <a:ea typeface="Microsoft YaHei" pitchFamily="34" charset="-122"/>
              </a:rPr>
              <a:t>For first year students</a:t>
            </a:r>
          </a:p>
          <a:p>
            <a:pPr algn="ctr"/>
            <a:endParaRPr lang="uk-UA" sz="2800" b="1" dirty="0">
              <a:solidFill>
                <a:schemeClr val="bg1"/>
              </a:solidFill>
            </a:endParaRPr>
          </a:p>
          <a:p>
            <a:pPr algn="ctr"/>
            <a:endParaRPr lang="uk-UA" sz="2800" b="1" dirty="0">
              <a:solidFill>
                <a:schemeClr val="bg1"/>
              </a:solidFill>
            </a:endParaRPr>
          </a:p>
          <a:p>
            <a:pPr algn="ctr"/>
            <a:endParaRPr lang="uk-UA" altLang="ko-KR" sz="2800" b="1" dirty="0">
              <a:solidFill>
                <a:schemeClr val="bg1"/>
              </a:solidFill>
            </a:endParaRPr>
          </a:p>
          <a:p>
            <a:pPr algn="ctr"/>
            <a:r>
              <a:rPr lang="uk-UA" sz="7200" b="1" dirty="0" smtClean="0">
                <a:solidFill>
                  <a:schemeClr val="bg1"/>
                </a:solidFill>
                <a:latin typeface="Times New Roman" panose="02020603050405020304" pitchFamily="18" charset="0"/>
                <a:cs typeface="Times New Roman" panose="02020603050405020304" pitchFamily="18" charset="0"/>
              </a:rPr>
              <a:t>«</a:t>
            </a:r>
            <a:r>
              <a:rPr lang="en-US" sz="7200" b="1" dirty="0" smtClean="0">
                <a:solidFill>
                  <a:schemeClr val="bg1"/>
                </a:solidFill>
                <a:latin typeface="Times New Roman" panose="02020603050405020304" pitchFamily="18" charset="0"/>
                <a:cs typeface="Times New Roman" panose="02020603050405020304" pitchFamily="18" charset="0"/>
              </a:rPr>
              <a:t>H</a:t>
            </a:r>
            <a:r>
              <a:rPr lang="uk-UA" sz="7200" b="1" dirty="0" smtClean="0">
                <a:solidFill>
                  <a:schemeClr val="bg1"/>
                </a:solidFill>
                <a:latin typeface="Times New Roman" panose="02020603050405020304" pitchFamily="18" charset="0"/>
                <a:cs typeface="Times New Roman" panose="02020603050405020304" pitchFamily="18" charset="0"/>
              </a:rPr>
              <a:t>ISTORY </a:t>
            </a:r>
            <a:r>
              <a:rPr lang="uk-UA" sz="7200" b="1" dirty="0">
                <a:solidFill>
                  <a:schemeClr val="bg1"/>
                </a:solidFill>
                <a:latin typeface="Times New Roman" panose="02020603050405020304" pitchFamily="18" charset="0"/>
                <a:cs typeface="Times New Roman" panose="02020603050405020304" pitchFamily="18" charset="0"/>
              </a:rPr>
              <a:t>OF WORLD </a:t>
            </a:r>
            <a:r>
              <a:rPr lang="uk-UA" sz="7200" b="1" dirty="0" smtClean="0">
                <a:solidFill>
                  <a:schemeClr val="bg1"/>
                </a:solidFill>
                <a:latin typeface="Times New Roman" panose="02020603050405020304" pitchFamily="18" charset="0"/>
                <a:cs typeface="Times New Roman" panose="02020603050405020304" pitchFamily="18" charset="0"/>
              </a:rPr>
              <a:t>CULTURE»</a:t>
            </a:r>
            <a:endParaRPr lang="uk-UA" sz="7200" dirty="0">
              <a:solidFill>
                <a:schemeClr val="bg1"/>
              </a:solidFill>
              <a:latin typeface="Times New Roman" panose="02020603050405020304" pitchFamily="18" charset="0"/>
              <a:cs typeface="Times New Roman" panose="02020603050405020304" pitchFamily="18" charset="0"/>
            </a:endParaRPr>
          </a:p>
        </p:txBody>
      </p:sp>
      <p:pic>
        <p:nvPicPr>
          <p:cNvPr id="13319" name="Picture 2"/>
          <p:cNvPicPr>
            <a:picLocks noChangeAspect="1" noChangeArrowheads="1"/>
          </p:cNvPicPr>
          <p:nvPr/>
        </p:nvPicPr>
        <p:blipFill>
          <a:blip r:embed="rId3"/>
          <a:srcRect/>
          <a:stretch>
            <a:fillRect/>
          </a:stretch>
        </p:blipFill>
        <p:spPr bwMode="auto">
          <a:xfrm>
            <a:off x="15621000" y="2247900"/>
            <a:ext cx="1965325" cy="3048000"/>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337" name="Group 2"/>
          <p:cNvGrpSpPr>
            <a:grpSpLocks/>
          </p:cNvGrpSpPr>
          <p:nvPr/>
        </p:nvGrpSpPr>
        <p:grpSpPr bwMode="auto">
          <a:xfrm>
            <a:off x="457200" y="342900"/>
            <a:ext cx="17373600" cy="4953000"/>
            <a:chOff x="0" y="0"/>
            <a:chExt cx="21901860" cy="5187662"/>
          </a:xfrm>
        </p:grpSpPr>
        <p:sp>
          <p:nvSpPr>
            <p:cNvPr id="14349" name="AutoShape 3"/>
            <p:cNvSpPr>
              <a:spLocks noChangeArrowheads="1"/>
            </p:cNvSpPr>
            <p:nvPr/>
          </p:nvSpPr>
          <p:spPr bwMode="auto">
            <a:xfrm>
              <a:off x="0" y="0"/>
              <a:ext cx="21901860" cy="5187662"/>
            </a:xfrm>
            <a:prstGeom prst="rect">
              <a:avLst/>
            </a:prstGeom>
            <a:solidFill>
              <a:srgbClr val="113C61"/>
            </a:solidFill>
            <a:ln w="9525">
              <a:noFill/>
              <a:miter lim="800000"/>
              <a:headEnd/>
              <a:tailEnd/>
            </a:ln>
          </p:spPr>
          <p:txBody>
            <a:bodyPr/>
            <a:lstStyle/>
            <a:p>
              <a:endParaRPr lang="uk-UA"/>
            </a:p>
          </p:txBody>
        </p:sp>
        <p:sp>
          <p:nvSpPr>
            <p:cNvPr id="14350" name="TextBox 4"/>
            <p:cNvSpPr txBox="1">
              <a:spLocks noChangeArrowheads="1"/>
            </p:cNvSpPr>
            <p:nvPr/>
          </p:nvSpPr>
          <p:spPr bwMode="auto">
            <a:xfrm>
              <a:off x="1777125" y="2434211"/>
              <a:ext cx="19436299" cy="542044"/>
            </a:xfrm>
            <a:prstGeom prst="rect">
              <a:avLst/>
            </a:prstGeom>
            <a:noFill/>
            <a:ln w="9525">
              <a:noFill/>
              <a:miter lim="800000"/>
              <a:headEnd/>
              <a:tailEnd/>
            </a:ln>
          </p:spPr>
          <p:txBody>
            <a:bodyPr lIns="0" tIns="0" rIns="0" bIns="0">
              <a:spAutoFit/>
            </a:bodyPr>
            <a:lstStyle/>
            <a:p>
              <a:pPr>
                <a:lnSpc>
                  <a:spcPts val="4075"/>
                </a:lnSpc>
              </a:pPr>
              <a:endParaRPr lang="uk-UA" sz="3400">
                <a:solidFill>
                  <a:srgbClr val="AE8441"/>
                </a:solidFill>
                <a:latin typeface="Arvo"/>
              </a:endParaRPr>
            </a:p>
          </p:txBody>
        </p:sp>
      </p:grpSp>
      <p:grpSp>
        <p:nvGrpSpPr>
          <p:cNvPr id="14338" name="Group 5"/>
          <p:cNvGrpSpPr>
            <a:grpSpLocks/>
          </p:cNvGrpSpPr>
          <p:nvPr/>
        </p:nvGrpSpPr>
        <p:grpSpPr bwMode="auto">
          <a:xfrm>
            <a:off x="1981200" y="6210300"/>
            <a:ext cx="2605088" cy="2605088"/>
            <a:chOff x="0" y="0"/>
            <a:chExt cx="6350000" cy="6350000"/>
          </a:xfrm>
        </p:grpSpPr>
        <p:sp>
          <p:nvSpPr>
            <p:cNvPr id="14348" name="Freeform 6"/>
            <p:cNvSpPr>
              <a:spLocks/>
            </p:cNvSpPr>
            <p:nvPr/>
          </p:nvSpPr>
          <p:spPr bwMode="auto">
            <a:xfrm>
              <a:off x="14167" y="0"/>
              <a:ext cx="6321665" cy="6350000"/>
            </a:xfrm>
            <a:custGeom>
              <a:avLst/>
              <a:gdLst>
                <a:gd name="T0" fmla="*/ 3160833 w 6321665"/>
                <a:gd name="T1" fmla="*/ 0 h 6350000"/>
                <a:gd name="T2" fmla="*/ 3160833 w 6321665"/>
                <a:gd name="T3" fmla="*/ 0 h 6350000"/>
                <a:gd name="T4" fmla="*/ 6321665 w 6321665"/>
                <a:gd name="T5" fmla="*/ 3175000 h 6350000"/>
                <a:gd name="T6" fmla="*/ 3160833 w 6321665"/>
                <a:gd name="T7" fmla="*/ 6350000 h 6350000"/>
                <a:gd name="T8" fmla="*/ 0 w 6321665"/>
                <a:gd name="T9" fmla="*/ 3175000 h 6350000"/>
                <a:gd name="T10" fmla="*/ 3160833 w 6321665"/>
                <a:gd name="T11" fmla="*/ 0 h 6350000"/>
                <a:gd name="T12" fmla="*/ 0 60000 65536"/>
                <a:gd name="T13" fmla="*/ 0 60000 65536"/>
                <a:gd name="T14" fmla="*/ 0 60000 65536"/>
                <a:gd name="T15" fmla="*/ 0 60000 65536"/>
                <a:gd name="T16" fmla="*/ 0 60000 65536"/>
                <a:gd name="T17" fmla="*/ 0 60000 65536"/>
                <a:gd name="T18" fmla="*/ 0 w 6321665"/>
                <a:gd name="T19" fmla="*/ 0 h 6350000"/>
                <a:gd name="T20" fmla="*/ 6321665 w 6321665"/>
                <a:gd name="T21" fmla="*/ 6350000 h 6350000"/>
              </a:gdLst>
              <a:ahLst/>
              <a:cxnLst>
                <a:cxn ang="T12">
                  <a:pos x="T0" y="T1"/>
                </a:cxn>
                <a:cxn ang="T13">
                  <a:pos x="T2" y="T3"/>
                </a:cxn>
                <a:cxn ang="T14">
                  <a:pos x="T4" y="T5"/>
                </a:cxn>
                <a:cxn ang="T15">
                  <a:pos x="T6" y="T7"/>
                </a:cxn>
                <a:cxn ang="T16">
                  <a:pos x="T8" y="T9"/>
                </a:cxn>
                <a:cxn ang="T17">
                  <a:pos x="T10" y="T11"/>
                </a:cxn>
              </a:cxnLst>
              <a:rect l="T18" t="T19" r="T20" b="T21"/>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113C61"/>
            </a:solidFill>
            <a:ln w="9525">
              <a:noFill/>
              <a:round/>
              <a:headEnd/>
              <a:tailEnd/>
            </a:ln>
          </p:spPr>
          <p:txBody>
            <a:bodyPr/>
            <a:lstStyle/>
            <a:p>
              <a:endParaRPr lang="uk-UA"/>
            </a:p>
          </p:txBody>
        </p:sp>
      </p:grpSp>
      <p:pic>
        <p:nvPicPr>
          <p:cNvPr id="14339" name="Picture 7"/>
          <p:cNvPicPr>
            <a:picLocks noChangeAspect="1"/>
          </p:cNvPicPr>
          <p:nvPr/>
        </p:nvPicPr>
        <p:blipFill>
          <a:blip r:embed="rId2"/>
          <a:srcRect/>
          <a:stretch>
            <a:fillRect/>
          </a:stretch>
        </p:blipFill>
        <p:spPr bwMode="auto">
          <a:xfrm>
            <a:off x="2286000" y="6591300"/>
            <a:ext cx="1849438" cy="1849438"/>
          </a:xfrm>
          <a:prstGeom prst="rect">
            <a:avLst/>
          </a:prstGeom>
          <a:noFill/>
          <a:ln w="9525">
            <a:noFill/>
            <a:miter lim="800000"/>
            <a:headEnd/>
            <a:tailEnd/>
          </a:ln>
        </p:spPr>
      </p:pic>
      <p:grpSp>
        <p:nvGrpSpPr>
          <p:cNvPr id="14340" name="Group 9"/>
          <p:cNvGrpSpPr>
            <a:grpSpLocks/>
          </p:cNvGrpSpPr>
          <p:nvPr/>
        </p:nvGrpSpPr>
        <p:grpSpPr bwMode="auto">
          <a:xfrm>
            <a:off x="7772400" y="6134100"/>
            <a:ext cx="2606675" cy="2605088"/>
            <a:chOff x="0" y="0"/>
            <a:chExt cx="6350000" cy="6350000"/>
          </a:xfrm>
        </p:grpSpPr>
        <p:sp>
          <p:nvSpPr>
            <p:cNvPr id="14347" name="Freeform 10"/>
            <p:cNvSpPr>
              <a:spLocks/>
            </p:cNvSpPr>
            <p:nvPr/>
          </p:nvSpPr>
          <p:spPr bwMode="auto">
            <a:xfrm>
              <a:off x="14167" y="0"/>
              <a:ext cx="6321665" cy="6350000"/>
            </a:xfrm>
            <a:custGeom>
              <a:avLst/>
              <a:gdLst>
                <a:gd name="T0" fmla="*/ 3160833 w 6321665"/>
                <a:gd name="T1" fmla="*/ 0 h 6350000"/>
                <a:gd name="T2" fmla="*/ 3160833 w 6321665"/>
                <a:gd name="T3" fmla="*/ 0 h 6350000"/>
                <a:gd name="T4" fmla="*/ 6321665 w 6321665"/>
                <a:gd name="T5" fmla="*/ 3175000 h 6350000"/>
                <a:gd name="T6" fmla="*/ 3160833 w 6321665"/>
                <a:gd name="T7" fmla="*/ 6350000 h 6350000"/>
                <a:gd name="T8" fmla="*/ 0 w 6321665"/>
                <a:gd name="T9" fmla="*/ 3175000 h 6350000"/>
                <a:gd name="T10" fmla="*/ 3160833 w 6321665"/>
                <a:gd name="T11" fmla="*/ 0 h 6350000"/>
                <a:gd name="T12" fmla="*/ 0 60000 65536"/>
                <a:gd name="T13" fmla="*/ 0 60000 65536"/>
                <a:gd name="T14" fmla="*/ 0 60000 65536"/>
                <a:gd name="T15" fmla="*/ 0 60000 65536"/>
                <a:gd name="T16" fmla="*/ 0 60000 65536"/>
                <a:gd name="T17" fmla="*/ 0 60000 65536"/>
                <a:gd name="T18" fmla="*/ 0 w 6321665"/>
                <a:gd name="T19" fmla="*/ 0 h 6350000"/>
                <a:gd name="T20" fmla="*/ 6321665 w 6321665"/>
                <a:gd name="T21" fmla="*/ 6350000 h 6350000"/>
              </a:gdLst>
              <a:ahLst/>
              <a:cxnLst>
                <a:cxn ang="T12">
                  <a:pos x="T0" y="T1"/>
                </a:cxn>
                <a:cxn ang="T13">
                  <a:pos x="T2" y="T3"/>
                </a:cxn>
                <a:cxn ang="T14">
                  <a:pos x="T4" y="T5"/>
                </a:cxn>
                <a:cxn ang="T15">
                  <a:pos x="T6" y="T7"/>
                </a:cxn>
                <a:cxn ang="T16">
                  <a:pos x="T8" y="T9"/>
                </a:cxn>
                <a:cxn ang="T17">
                  <a:pos x="T10" y="T11"/>
                </a:cxn>
              </a:cxnLst>
              <a:rect l="T18" t="T19" r="T20" b="T21"/>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113C61"/>
            </a:solidFill>
            <a:ln w="9525">
              <a:noFill/>
              <a:round/>
              <a:headEnd/>
              <a:tailEnd/>
            </a:ln>
          </p:spPr>
          <p:txBody>
            <a:bodyPr/>
            <a:lstStyle/>
            <a:p>
              <a:endParaRPr lang="uk-UA"/>
            </a:p>
          </p:txBody>
        </p:sp>
      </p:grpSp>
      <p:pic>
        <p:nvPicPr>
          <p:cNvPr id="14341" name="Picture 11"/>
          <p:cNvPicPr>
            <a:picLocks noChangeAspect="1"/>
          </p:cNvPicPr>
          <p:nvPr/>
        </p:nvPicPr>
        <p:blipFill>
          <a:blip r:embed="rId3"/>
          <a:srcRect/>
          <a:stretch>
            <a:fillRect/>
          </a:stretch>
        </p:blipFill>
        <p:spPr bwMode="auto">
          <a:xfrm>
            <a:off x="8153400" y="6515100"/>
            <a:ext cx="1752600" cy="1849438"/>
          </a:xfrm>
          <a:prstGeom prst="rect">
            <a:avLst/>
          </a:prstGeom>
          <a:noFill/>
          <a:ln w="9525">
            <a:noFill/>
            <a:miter lim="800000"/>
            <a:headEnd/>
            <a:tailEnd/>
          </a:ln>
        </p:spPr>
      </p:pic>
      <p:grpSp>
        <p:nvGrpSpPr>
          <p:cNvPr id="14342" name="Group 13"/>
          <p:cNvGrpSpPr>
            <a:grpSpLocks/>
          </p:cNvGrpSpPr>
          <p:nvPr/>
        </p:nvGrpSpPr>
        <p:grpSpPr bwMode="auto">
          <a:xfrm>
            <a:off x="13335000" y="6134100"/>
            <a:ext cx="2605088" cy="2605088"/>
            <a:chOff x="0" y="0"/>
            <a:chExt cx="6350000" cy="6350000"/>
          </a:xfrm>
        </p:grpSpPr>
        <p:sp>
          <p:nvSpPr>
            <p:cNvPr id="14346" name="Freeform 14"/>
            <p:cNvSpPr>
              <a:spLocks/>
            </p:cNvSpPr>
            <p:nvPr/>
          </p:nvSpPr>
          <p:spPr bwMode="auto">
            <a:xfrm>
              <a:off x="14167" y="0"/>
              <a:ext cx="6321665" cy="6350000"/>
            </a:xfrm>
            <a:custGeom>
              <a:avLst/>
              <a:gdLst>
                <a:gd name="T0" fmla="*/ 3160833 w 6321665"/>
                <a:gd name="T1" fmla="*/ 0 h 6350000"/>
                <a:gd name="T2" fmla="*/ 3160833 w 6321665"/>
                <a:gd name="T3" fmla="*/ 0 h 6350000"/>
                <a:gd name="T4" fmla="*/ 6321665 w 6321665"/>
                <a:gd name="T5" fmla="*/ 3175000 h 6350000"/>
                <a:gd name="T6" fmla="*/ 3160833 w 6321665"/>
                <a:gd name="T7" fmla="*/ 6350000 h 6350000"/>
                <a:gd name="T8" fmla="*/ 0 w 6321665"/>
                <a:gd name="T9" fmla="*/ 3175000 h 6350000"/>
                <a:gd name="T10" fmla="*/ 3160833 w 6321665"/>
                <a:gd name="T11" fmla="*/ 0 h 6350000"/>
                <a:gd name="T12" fmla="*/ 0 60000 65536"/>
                <a:gd name="T13" fmla="*/ 0 60000 65536"/>
                <a:gd name="T14" fmla="*/ 0 60000 65536"/>
                <a:gd name="T15" fmla="*/ 0 60000 65536"/>
                <a:gd name="T16" fmla="*/ 0 60000 65536"/>
                <a:gd name="T17" fmla="*/ 0 60000 65536"/>
                <a:gd name="T18" fmla="*/ 0 w 6321665"/>
                <a:gd name="T19" fmla="*/ 0 h 6350000"/>
                <a:gd name="T20" fmla="*/ 6321665 w 6321665"/>
                <a:gd name="T21" fmla="*/ 6350000 h 6350000"/>
              </a:gdLst>
              <a:ahLst/>
              <a:cxnLst>
                <a:cxn ang="T12">
                  <a:pos x="T0" y="T1"/>
                </a:cxn>
                <a:cxn ang="T13">
                  <a:pos x="T2" y="T3"/>
                </a:cxn>
                <a:cxn ang="T14">
                  <a:pos x="T4" y="T5"/>
                </a:cxn>
                <a:cxn ang="T15">
                  <a:pos x="T6" y="T7"/>
                </a:cxn>
                <a:cxn ang="T16">
                  <a:pos x="T8" y="T9"/>
                </a:cxn>
                <a:cxn ang="T17">
                  <a:pos x="T10" y="T11"/>
                </a:cxn>
              </a:cxnLst>
              <a:rect l="T18" t="T19" r="T20" b="T21"/>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113C61"/>
            </a:solidFill>
            <a:ln w="9525">
              <a:noFill/>
              <a:round/>
              <a:headEnd/>
              <a:tailEnd/>
            </a:ln>
          </p:spPr>
          <p:txBody>
            <a:bodyPr/>
            <a:lstStyle/>
            <a:p>
              <a:endParaRPr lang="uk-UA"/>
            </a:p>
          </p:txBody>
        </p:sp>
      </p:grpSp>
      <p:pic>
        <p:nvPicPr>
          <p:cNvPr id="14343" name="Picture 15"/>
          <p:cNvPicPr>
            <a:picLocks noChangeAspect="1"/>
          </p:cNvPicPr>
          <p:nvPr/>
        </p:nvPicPr>
        <p:blipFill>
          <a:blip r:embed="rId4"/>
          <a:srcRect/>
          <a:stretch>
            <a:fillRect/>
          </a:stretch>
        </p:blipFill>
        <p:spPr bwMode="auto">
          <a:xfrm>
            <a:off x="13716000" y="6515100"/>
            <a:ext cx="1849438" cy="1849438"/>
          </a:xfrm>
          <a:prstGeom prst="rect">
            <a:avLst/>
          </a:prstGeom>
          <a:noFill/>
          <a:ln w="9525">
            <a:noFill/>
            <a:miter lim="800000"/>
            <a:headEnd/>
            <a:tailEnd/>
          </a:ln>
        </p:spPr>
      </p:pic>
      <p:sp>
        <p:nvSpPr>
          <p:cNvPr id="14344" name="TextBox 16"/>
          <p:cNvSpPr txBox="1">
            <a:spLocks noChangeArrowheads="1"/>
          </p:cNvSpPr>
          <p:nvPr/>
        </p:nvSpPr>
        <p:spPr bwMode="auto">
          <a:xfrm>
            <a:off x="12954000" y="8039100"/>
            <a:ext cx="3282950" cy="568325"/>
          </a:xfrm>
          <a:prstGeom prst="rect">
            <a:avLst/>
          </a:prstGeom>
          <a:noFill/>
          <a:ln w="9525">
            <a:noFill/>
            <a:miter lim="800000"/>
            <a:headEnd/>
            <a:tailEnd/>
          </a:ln>
        </p:spPr>
        <p:txBody>
          <a:bodyPr lIns="0" tIns="0" rIns="0" bIns="0">
            <a:spAutoFit/>
          </a:bodyPr>
          <a:lstStyle/>
          <a:p>
            <a:pPr algn="ctr">
              <a:lnSpc>
                <a:spcPts val="4475"/>
              </a:lnSpc>
            </a:pPr>
            <a:r>
              <a:rPr lang="en-US" sz="2800">
                <a:solidFill>
                  <a:srgbClr val="113C61"/>
                </a:solidFill>
                <a:latin typeface="Roboto"/>
              </a:rPr>
              <a:t> </a:t>
            </a:r>
            <a:endParaRPr lang="en-US" sz="3600">
              <a:solidFill>
                <a:srgbClr val="113C61"/>
              </a:solidFill>
            </a:endParaRPr>
          </a:p>
        </p:txBody>
      </p:sp>
      <p:sp>
        <p:nvSpPr>
          <p:cNvPr id="14345" name="Rectangle 17"/>
          <p:cNvSpPr>
            <a:spLocks noChangeArrowheads="1"/>
          </p:cNvSpPr>
          <p:nvPr/>
        </p:nvSpPr>
        <p:spPr bwMode="auto">
          <a:xfrm>
            <a:off x="1524000" y="952500"/>
            <a:ext cx="15316200" cy="4770537"/>
          </a:xfrm>
          <a:prstGeom prst="rect">
            <a:avLst/>
          </a:prstGeom>
          <a:noFill/>
          <a:ln w="9525">
            <a:noFill/>
            <a:miter lim="800000"/>
            <a:headEnd/>
            <a:tailEnd/>
          </a:ln>
        </p:spPr>
        <p:txBody>
          <a:bodyPr>
            <a:spAutoFit/>
          </a:bodyPr>
          <a:lstStyle/>
          <a:p>
            <a:pPr algn="ctr"/>
            <a:r>
              <a:rPr lang="la-Latn" sz="4000" b="1" dirty="0" smtClean="0">
                <a:solidFill>
                  <a:srgbClr val="FF9933"/>
                </a:solidFill>
                <a:latin typeface="Times New Roman" panose="02020603050405020304" pitchFamily="18" charset="0"/>
                <a:cs typeface="Times New Roman" panose="02020603050405020304" pitchFamily="18" charset="0"/>
              </a:rPr>
              <a:t>ACTUALITY</a:t>
            </a:r>
            <a:r>
              <a:rPr lang="en-US" sz="4000" b="1" dirty="0" smtClean="0">
                <a:solidFill>
                  <a:srgbClr val="FF9933"/>
                </a:solidFill>
                <a:latin typeface="Times New Roman" panose="02020603050405020304" pitchFamily="18" charset="0"/>
                <a:cs typeface="Times New Roman" panose="02020603050405020304" pitchFamily="18" charset="0"/>
              </a:rPr>
              <a:t> OF THE DDISCIPLINE</a:t>
            </a:r>
            <a:r>
              <a:rPr lang="uk-UA" sz="2800" dirty="0">
                <a:solidFill>
                  <a:schemeClr val="bg1"/>
                </a:solidFill>
                <a:latin typeface="Times New Roman" panose="02020603050405020304" pitchFamily="18" charset="0"/>
                <a:cs typeface="Times New Roman" panose="02020603050405020304" pitchFamily="18" charset="0"/>
              </a:rPr>
              <a:t>	</a:t>
            </a:r>
          </a:p>
          <a:p>
            <a:pPr algn="just"/>
            <a:r>
              <a:rPr lang="uk-UA" sz="2800" dirty="0">
                <a:solidFill>
                  <a:schemeClr val="bg1"/>
                </a:solidFill>
              </a:rPr>
              <a:t>	</a:t>
            </a:r>
            <a:r>
              <a:rPr lang="en-US" sz="3200" dirty="0">
                <a:solidFill>
                  <a:schemeClr val="bg1"/>
                </a:solidFill>
              </a:rPr>
              <a:t> </a:t>
            </a:r>
            <a:r>
              <a:rPr lang="en-US" sz="4400" dirty="0">
                <a:solidFill>
                  <a:schemeClr val="bg1"/>
                </a:solidFill>
                <a:latin typeface="Times New Roman" panose="02020603050405020304" pitchFamily="18" charset="0"/>
                <a:cs typeface="Times New Roman" panose="02020603050405020304" pitchFamily="18" charset="0"/>
              </a:rPr>
              <a:t>The course "History of World Culture" is aimed at the development of analytical and artistic thinking of students, awareness of the complex processes of modern cultural and artistic life. Thorough knowledge of world culture is one of the most important components of formation of scientific world outlook and education of high moral qualities of modern student's youth.</a:t>
            </a:r>
            <a:endParaRPr lang="uk-UA" sz="44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362" name="Group 2"/>
          <p:cNvGrpSpPr>
            <a:grpSpLocks/>
          </p:cNvGrpSpPr>
          <p:nvPr/>
        </p:nvGrpSpPr>
        <p:grpSpPr bwMode="auto">
          <a:xfrm>
            <a:off x="6553200" y="342900"/>
            <a:ext cx="9802813" cy="3273425"/>
            <a:chOff x="0" y="-19050"/>
            <a:chExt cx="12664004" cy="3830707"/>
          </a:xfrm>
        </p:grpSpPr>
        <p:sp>
          <p:nvSpPr>
            <p:cNvPr id="15367" name="TextBox 3"/>
            <p:cNvSpPr txBox="1">
              <a:spLocks noChangeArrowheads="1"/>
            </p:cNvSpPr>
            <p:nvPr/>
          </p:nvSpPr>
          <p:spPr bwMode="auto">
            <a:xfrm>
              <a:off x="0" y="-19050"/>
              <a:ext cx="12664004" cy="1337589"/>
            </a:xfrm>
            <a:prstGeom prst="rect">
              <a:avLst/>
            </a:prstGeom>
            <a:noFill/>
            <a:ln w="9525">
              <a:noFill/>
              <a:miter lim="800000"/>
              <a:headEnd/>
              <a:tailEnd/>
            </a:ln>
          </p:spPr>
          <p:txBody>
            <a:bodyPr lIns="0" tIns="0" rIns="0" bIns="0">
              <a:spAutoFit/>
            </a:bodyPr>
            <a:lstStyle/>
            <a:p>
              <a:pPr>
                <a:lnSpc>
                  <a:spcPts val="9000"/>
                </a:lnSpc>
              </a:pPr>
              <a:endParaRPr lang="uk-UA" sz="6000" b="1">
                <a:solidFill>
                  <a:srgbClr val="FFFFFF"/>
                </a:solidFill>
              </a:endParaRPr>
            </a:p>
          </p:txBody>
        </p:sp>
        <p:sp>
          <p:nvSpPr>
            <p:cNvPr id="15368" name="TextBox 4"/>
            <p:cNvSpPr txBox="1">
              <a:spLocks noChangeArrowheads="1"/>
            </p:cNvSpPr>
            <p:nvPr/>
          </p:nvSpPr>
          <p:spPr bwMode="auto">
            <a:xfrm>
              <a:off x="0" y="1864722"/>
              <a:ext cx="12664004" cy="605630"/>
            </a:xfrm>
            <a:prstGeom prst="rect">
              <a:avLst/>
            </a:prstGeom>
            <a:noFill/>
            <a:ln w="9525">
              <a:noFill/>
              <a:miter lim="800000"/>
              <a:headEnd/>
              <a:tailEnd/>
            </a:ln>
          </p:spPr>
          <p:txBody>
            <a:bodyPr lIns="0" tIns="0" rIns="0" bIns="0">
              <a:spAutoFit/>
            </a:bodyPr>
            <a:lstStyle/>
            <a:p>
              <a:pPr>
                <a:lnSpc>
                  <a:spcPts val="4075"/>
                </a:lnSpc>
              </a:pPr>
              <a:endParaRPr lang="uk-UA">
                <a:latin typeface="Calibri" pitchFamily="34" charset="0"/>
              </a:endParaRPr>
            </a:p>
          </p:txBody>
        </p:sp>
        <p:sp>
          <p:nvSpPr>
            <p:cNvPr id="15369" name="TextBox 5"/>
            <p:cNvSpPr txBox="1">
              <a:spLocks noChangeArrowheads="1"/>
            </p:cNvSpPr>
            <p:nvPr/>
          </p:nvSpPr>
          <p:spPr bwMode="auto">
            <a:xfrm>
              <a:off x="0" y="3146578"/>
              <a:ext cx="12664004" cy="665079"/>
            </a:xfrm>
            <a:prstGeom prst="rect">
              <a:avLst/>
            </a:prstGeom>
            <a:noFill/>
            <a:ln w="9525">
              <a:noFill/>
              <a:miter lim="800000"/>
              <a:headEnd/>
              <a:tailEnd/>
            </a:ln>
          </p:spPr>
          <p:txBody>
            <a:bodyPr lIns="0" tIns="0" rIns="0" bIns="0">
              <a:spAutoFit/>
            </a:bodyPr>
            <a:lstStyle/>
            <a:p>
              <a:pPr>
                <a:lnSpc>
                  <a:spcPts val="4475"/>
                </a:lnSpc>
              </a:pPr>
              <a:endParaRPr lang="uk-UA" sz="2700">
                <a:solidFill>
                  <a:srgbClr val="FFFFFF"/>
                </a:solidFill>
                <a:latin typeface="Arvo Italics"/>
              </a:endParaRPr>
            </a:p>
          </p:txBody>
        </p:sp>
      </p:grpSp>
      <p:sp>
        <p:nvSpPr>
          <p:cNvPr id="15363" name="AutoShape 6"/>
          <p:cNvSpPr>
            <a:spLocks noChangeArrowheads="1"/>
          </p:cNvSpPr>
          <p:nvPr/>
        </p:nvSpPr>
        <p:spPr bwMode="auto">
          <a:xfrm>
            <a:off x="4191000" y="1943100"/>
            <a:ext cx="152400" cy="6248400"/>
          </a:xfrm>
          <a:prstGeom prst="rect">
            <a:avLst/>
          </a:prstGeom>
          <a:solidFill>
            <a:srgbClr val="AE8441"/>
          </a:solidFill>
          <a:ln w="9525">
            <a:noFill/>
            <a:miter lim="800000"/>
            <a:headEnd/>
            <a:tailEnd/>
          </a:ln>
        </p:spPr>
        <p:txBody>
          <a:bodyPr/>
          <a:lstStyle/>
          <a:p>
            <a:endParaRPr lang="uk-UA"/>
          </a:p>
        </p:txBody>
      </p:sp>
      <p:pic>
        <p:nvPicPr>
          <p:cNvPr id="15364" name="Picture 7"/>
          <p:cNvPicPr>
            <a:picLocks noChangeAspect="1"/>
          </p:cNvPicPr>
          <p:nvPr/>
        </p:nvPicPr>
        <p:blipFill>
          <a:blip r:embed="rId2"/>
          <a:srcRect/>
          <a:stretch>
            <a:fillRect/>
          </a:stretch>
        </p:blipFill>
        <p:spPr bwMode="auto">
          <a:xfrm>
            <a:off x="-3897313" y="1257300"/>
            <a:ext cx="7794626" cy="7794625"/>
          </a:xfrm>
          <a:prstGeom prst="rect">
            <a:avLst/>
          </a:prstGeom>
          <a:noFill/>
          <a:ln w="9525">
            <a:noFill/>
            <a:miter lim="800000"/>
            <a:headEnd/>
            <a:tailEnd/>
          </a:ln>
        </p:spPr>
      </p:pic>
      <p:sp>
        <p:nvSpPr>
          <p:cNvPr id="15365" name="Rectangle 8"/>
          <p:cNvSpPr>
            <a:spLocks noChangeArrowheads="1"/>
          </p:cNvSpPr>
          <p:nvPr/>
        </p:nvSpPr>
        <p:spPr bwMode="auto">
          <a:xfrm>
            <a:off x="4953000" y="5699125"/>
            <a:ext cx="12954000" cy="946150"/>
          </a:xfrm>
          <a:prstGeom prst="rect">
            <a:avLst/>
          </a:prstGeom>
          <a:noFill/>
          <a:ln w="9525">
            <a:noFill/>
            <a:miter lim="800000"/>
            <a:headEnd/>
            <a:tailEnd/>
          </a:ln>
        </p:spPr>
        <p:txBody>
          <a:bodyPr anchor="ctr">
            <a:spAutoFit/>
          </a:bodyPr>
          <a:lstStyle/>
          <a:p>
            <a:pPr marL="342900" indent="-342900" algn="ctr"/>
            <a:endParaRPr lang="uk-UA" sz="2800">
              <a:solidFill>
                <a:schemeClr val="bg1"/>
              </a:solidFill>
            </a:endParaRPr>
          </a:p>
          <a:p>
            <a:pPr marL="342900" indent="-342900">
              <a:buFontTx/>
              <a:buAutoNum type="arabicPeriod"/>
            </a:pPr>
            <a:endParaRPr lang="uk-UA" sz="2800">
              <a:solidFill>
                <a:schemeClr val="bg1"/>
              </a:solidFill>
            </a:endParaRPr>
          </a:p>
        </p:txBody>
      </p:sp>
      <p:sp>
        <p:nvSpPr>
          <p:cNvPr id="15366" name="Rectangle 9"/>
          <p:cNvSpPr>
            <a:spLocks noChangeArrowheads="1"/>
          </p:cNvSpPr>
          <p:nvPr/>
        </p:nvSpPr>
        <p:spPr bwMode="auto">
          <a:xfrm>
            <a:off x="4648200" y="419100"/>
            <a:ext cx="13487400" cy="9473363"/>
          </a:xfrm>
          <a:prstGeom prst="rect">
            <a:avLst/>
          </a:prstGeom>
          <a:noFill/>
          <a:ln w="9525">
            <a:noFill/>
            <a:miter lim="800000"/>
            <a:headEnd/>
            <a:tailEnd/>
          </a:ln>
        </p:spPr>
        <p:txBody>
          <a:bodyPr>
            <a:spAutoFit/>
          </a:bodyPr>
          <a:lstStyle/>
          <a:p>
            <a:pPr algn="just"/>
            <a:r>
              <a:rPr lang="en-US" sz="3200" b="1" dirty="0" smtClean="0">
                <a:solidFill>
                  <a:srgbClr val="FF9933"/>
                </a:solidFill>
                <a:latin typeface="Times New Roman" panose="02020603050405020304" pitchFamily="18" charset="0"/>
                <a:cs typeface="Times New Roman" panose="02020603050405020304" pitchFamily="18" charset="0"/>
              </a:rPr>
              <a:t>P</a:t>
            </a:r>
            <a:r>
              <a:rPr lang="la-Latn" sz="3200" b="1" dirty="0" smtClean="0">
                <a:solidFill>
                  <a:srgbClr val="FF9933"/>
                </a:solidFill>
                <a:latin typeface="Times New Roman" panose="02020603050405020304" pitchFamily="18" charset="0"/>
                <a:cs typeface="Times New Roman" panose="02020603050405020304" pitchFamily="18" charset="0"/>
              </a:rPr>
              <a:t>urpose </a:t>
            </a:r>
            <a:r>
              <a:rPr lang="uk-UA" sz="3200" b="1" dirty="0" smtClean="0">
                <a:solidFill>
                  <a:srgbClr val="FF9933"/>
                </a:solidFill>
                <a:latin typeface="Times New Roman" panose="02020603050405020304" pitchFamily="18" charset="0"/>
                <a:cs typeface="Times New Roman" panose="02020603050405020304" pitchFamily="18" charset="0"/>
              </a:rPr>
              <a:t>:</a:t>
            </a:r>
            <a:r>
              <a:rPr lang="uk-UA" sz="2400" dirty="0" smtClean="0">
                <a:solidFill>
                  <a:schemeClr val="bg1"/>
                </a:solidFill>
                <a:latin typeface="Times New Roman" panose="02020603050405020304" pitchFamily="18" charset="0"/>
                <a:cs typeface="Times New Roman" panose="02020603050405020304" pitchFamily="18" charset="0"/>
              </a:rPr>
              <a:t> </a:t>
            </a:r>
            <a:r>
              <a:rPr lang="en-US" sz="2600" dirty="0">
                <a:solidFill>
                  <a:schemeClr val="bg1"/>
                </a:solidFill>
                <a:latin typeface="Times New Roman" panose="02020603050405020304" pitchFamily="18" charset="0"/>
                <a:cs typeface="Times New Roman" panose="02020603050405020304" pitchFamily="18" charset="0"/>
              </a:rPr>
              <a:t>acquaintance with the main theoretical principles of culture and cultural heritage of specific historical and cultural epochs, awareness of the unity of cultural diversity of the world, the importance of culture in the life of subjects and humanization of social relations, understanding the trends of modern sociocultural transformations in world culture.</a:t>
            </a:r>
            <a:endParaRPr lang="uk-UA" sz="1000" dirty="0">
              <a:solidFill>
                <a:schemeClr val="bg1"/>
              </a:solidFill>
              <a:latin typeface="Times New Roman" panose="02020603050405020304" pitchFamily="18" charset="0"/>
              <a:cs typeface="Times New Roman" panose="02020603050405020304" pitchFamily="18" charset="0"/>
            </a:endParaRPr>
          </a:p>
          <a:p>
            <a:pPr algn="ctr"/>
            <a:r>
              <a:rPr lang="la-Latn" sz="3200" b="1" dirty="0">
                <a:solidFill>
                  <a:srgbClr val="FF9933"/>
                </a:solidFill>
                <a:latin typeface="Times New Roman" panose="02020603050405020304" pitchFamily="18" charset="0"/>
                <a:cs typeface="Times New Roman" panose="02020603050405020304" pitchFamily="18" charset="0"/>
              </a:rPr>
              <a:t>The main </a:t>
            </a:r>
            <a:r>
              <a:rPr lang="la-Latn" sz="3200" b="1" dirty="0" smtClean="0">
                <a:solidFill>
                  <a:srgbClr val="FF9933"/>
                </a:solidFill>
                <a:latin typeface="Times New Roman" panose="02020603050405020304" pitchFamily="18" charset="0"/>
                <a:cs typeface="Times New Roman" panose="02020603050405020304" pitchFamily="18" charset="0"/>
              </a:rPr>
              <a:t>objectives</a:t>
            </a:r>
            <a:r>
              <a:rPr lang="uk-UA" sz="3200" b="1" dirty="0" smtClean="0">
                <a:solidFill>
                  <a:srgbClr val="FF9933"/>
                </a:solidFill>
                <a:latin typeface="Times New Roman" panose="02020603050405020304" pitchFamily="18" charset="0"/>
                <a:cs typeface="Times New Roman" panose="02020603050405020304" pitchFamily="18" charset="0"/>
              </a:rPr>
              <a:t>:</a:t>
            </a:r>
            <a:r>
              <a:rPr lang="uk-UA" sz="2400" b="1" dirty="0" smtClean="0">
                <a:solidFill>
                  <a:schemeClr val="bg1"/>
                </a:solidFill>
                <a:latin typeface="Times New Roman" panose="02020603050405020304" pitchFamily="18" charset="0"/>
                <a:cs typeface="Times New Roman" panose="02020603050405020304" pitchFamily="18" charset="0"/>
              </a:rPr>
              <a:t> </a:t>
            </a:r>
            <a:r>
              <a:rPr lang="uk-UA" sz="2400" dirty="0" smtClean="0">
                <a:solidFill>
                  <a:schemeClr val="bg1"/>
                </a:solidFill>
                <a:latin typeface="Times New Roman" panose="02020603050405020304" pitchFamily="18" charset="0"/>
                <a:cs typeface="Times New Roman" panose="02020603050405020304" pitchFamily="18" charset="0"/>
              </a:rPr>
              <a:t>  </a:t>
            </a:r>
            <a:r>
              <a:rPr lang="uk-UA" sz="2400" b="1" dirty="0" smtClean="0">
                <a:solidFill>
                  <a:schemeClr val="bg1"/>
                </a:solidFill>
                <a:latin typeface="Times New Roman" panose="02020603050405020304" pitchFamily="18" charset="0"/>
                <a:cs typeface="Times New Roman" panose="02020603050405020304" pitchFamily="18" charset="0"/>
              </a:rPr>
              <a:t> </a:t>
            </a:r>
            <a:endParaRPr lang="uk-UA" sz="2400" b="1" dirty="0">
              <a:solidFill>
                <a:schemeClr val="bg1"/>
              </a:solidFill>
              <a:latin typeface="Times New Roman" panose="02020603050405020304" pitchFamily="18" charset="0"/>
              <a:cs typeface="Times New Roman" panose="02020603050405020304" pitchFamily="18" charset="0"/>
            </a:endParaRPr>
          </a:p>
          <a:p>
            <a:pPr algn="ctr"/>
            <a:endParaRPr lang="uk-UA" sz="1000" dirty="0">
              <a:solidFill>
                <a:schemeClr val="bg1"/>
              </a:solidFill>
            </a:endParaRPr>
          </a:p>
          <a:p>
            <a:pPr algn="just">
              <a:lnSpc>
                <a:spcPct val="110000"/>
              </a:lnSpc>
            </a:pPr>
            <a:r>
              <a:rPr lang="en-US" sz="2600" dirty="0">
                <a:solidFill>
                  <a:schemeClr val="bg1"/>
                </a:solidFill>
                <a:latin typeface="Times New Roman" panose="02020603050405020304" pitchFamily="18" charset="0"/>
                <a:cs typeface="Times New Roman" panose="02020603050405020304" pitchFamily="18" charset="0"/>
              </a:rPr>
              <a:t>to acquaint with the theoretical principles of culture, the main cultural heritage of historical and cultural epochs and patterns of historical and cultural development</a:t>
            </a:r>
            <a:r>
              <a:rPr lang="en-US" sz="2600" dirty="0" smtClean="0">
                <a:solidFill>
                  <a:schemeClr val="bg1"/>
                </a:solidFill>
                <a:latin typeface="Times New Roman" panose="02020603050405020304" pitchFamily="18" charset="0"/>
                <a:cs typeface="Times New Roman" panose="02020603050405020304" pitchFamily="18" charset="0"/>
              </a:rPr>
              <a:t>;</a:t>
            </a:r>
            <a:endParaRPr lang="uk-UA" sz="2600" dirty="0" smtClean="0">
              <a:solidFill>
                <a:schemeClr val="bg1"/>
              </a:solidFill>
              <a:latin typeface="Times New Roman" panose="02020603050405020304" pitchFamily="18" charset="0"/>
              <a:cs typeface="Times New Roman" panose="02020603050405020304" pitchFamily="18" charset="0"/>
            </a:endParaRPr>
          </a:p>
          <a:p>
            <a:pPr algn="just">
              <a:lnSpc>
                <a:spcPct val="110000"/>
              </a:lnSpc>
            </a:pPr>
            <a:endParaRPr lang="uk-UA" sz="2600" dirty="0" smtClean="0">
              <a:solidFill>
                <a:schemeClr val="bg1"/>
              </a:solidFill>
              <a:latin typeface="Times New Roman" panose="02020603050405020304" pitchFamily="18" charset="0"/>
              <a:cs typeface="Times New Roman" panose="02020603050405020304" pitchFamily="18" charset="0"/>
            </a:endParaRPr>
          </a:p>
          <a:p>
            <a:pPr algn="just">
              <a:lnSpc>
                <a:spcPct val="110000"/>
              </a:lnSpc>
            </a:pPr>
            <a:r>
              <a:rPr lang="en-US" sz="2600" dirty="0" smtClean="0">
                <a:solidFill>
                  <a:schemeClr val="bg1"/>
                </a:solidFill>
                <a:latin typeface="Times New Roman" panose="02020603050405020304" pitchFamily="18" charset="0"/>
                <a:cs typeface="Times New Roman" panose="02020603050405020304" pitchFamily="18" charset="0"/>
              </a:rPr>
              <a:t>to </a:t>
            </a:r>
            <a:r>
              <a:rPr lang="en-US" sz="2600" dirty="0">
                <a:solidFill>
                  <a:schemeClr val="bg1"/>
                </a:solidFill>
                <a:latin typeface="Times New Roman" panose="02020603050405020304" pitchFamily="18" charset="0"/>
                <a:cs typeface="Times New Roman" panose="02020603050405020304" pitchFamily="18" charset="0"/>
              </a:rPr>
              <a:t>form the ability to systematize, generalize, critically comprehend and adequately evaluate the accumulated cultural experience</a:t>
            </a:r>
            <a:r>
              <a:rPr lang="en-US" sz="2600" dirty="0" smtClean="0">
                <a:solidFill>
                  <a:schemeClr val="bg1"/>
                </a:solidFill>
                <a:latin typeface="Times New Roman" panose="02020603050405020304" pitchFamily="18" charset="0"/>
                <a:cs typeface="Times New Roman" panose="02020603050405020304" pitchFamily="18" charset="0"/>
              </a:rPr>
              <a:t>;</a:t>
            </a:r>
            <a:endParaRPr lang="uk-UA" sz="2600" dirty="0" smtClean="0">
              <a:solidFill>
                <a:schemeClr val="bg1"/>
              </a:solidFill>
              <a:latin typeface="Times New Roman" panose="02020603050405020304" pitchFamily="18" charset="0"/>
              <a:cs typeface="Times New Roman" panose="02020603050405020304" pitchFamily="18" charset="0"/>
            </a:endParaRPr>
          </a:p>
          <a:p>
            <a:pPr algn="just">
              <a:lnSpc>
                <a:spcPct val="110000"/>
              </a:lnSpc>
            </a:pPr>
            <a:endParaRPr lang="uk-UA" sz="2600" dirty="0">
              <a:solidFill>
                <a:schemeClr val="bg1"/>
              </a:solidFill>
              <a:latin typeface="Times New Roman" panose="02020603050405020304" pitchFamily="18" charset="0"/>
              <a:cs typeface="Times New Roman" panose="02020603050405020304" pitchFamily="18" charset="0"/>
            </a:endParaRPr>
          </a:p>
          <a:p>
            <a:pPr algn="just">
              <a:lnSpc>
                <a:spcPct val="110000"/>
              </a:lnSpc>
            </a:pPr>
            <a:r>
              <a:rPr lang="en-US" sz="2600" dirty="0" smtClean="0">
                <a:solidFill>
                  <a:schemeClr val="bg1"/>
                </a:solidFill>
                <a:latin typeface="Times New Roman" panose="02020603050405020304" pitchFamily="18" charset="0"/>
                <a:cs typeface="Times New Roman" panose="02020603050405020304" pitchFamily="18" charset="0"/>
              </a:rPr>
              <a:t>to </a:t>
            </a:r>
            <a:r>
              <a:rPr lang="en-US" sz="2600" dirty="0">
                <a:solidFill>
                  <a:schemeClr val="bg1"/>
                </a:solidFill>
                <a:latin typeface="Times New Roman" panose="02020603050405020304" pitchFamily="18" charset="0"/>
                <a:cs typeface="Times New Roman" panose="02020603050405020304" pitchFamily="18" charset="0"/>
              </a:rPr>
              <a:t>ensure awareness of the complex processes of modern cultural and artistic life of the world</a:t>
            </a:r>
            <a:r>
              <a:rPr lang="en-US" sz="2600" dirty="0" smtClean="0">
                <a:solidFill>
                  <a:schemeClr val="bg1"/>
                </a:solidFill>
                <a:latin typeface="Times New Roman" panose="02020603050405020304" pitchFamily="18" charset="0"/>
                <a:cs typeface="Times New Roman" panose="02020603050405020304" pitchFamily="18" charset="0"/>
              </a:rPr>
              <a:t>;</a:t>
            </a:r>
            <a:endParaRPr lang="uk-UA" sz="2600" dirty="0" smtClean="0">
              <a:solidFill>
                <a:schemeClr val="bg1"/>
              </a:solidFill>
              <a:latin typeface="Times New Roman" panose="02020603050405020304" pitchFamily="18" charset="0"/>
              <a:cs typeface="Times New Roman" panose="02020603050405020304" pitchFamily="18" charset="0"/>
            </a:endParaRPr>
          </a:p>
          <a:p>
            <a:pPr algn="just">
              <a:lnSpc>
                <a:spcPct val="110000"/>
              </a:lnSpc>
            </a:pPr>
            <a:endParaRPr lang="uk-UA" sz="2600" dirty="0">
              <a:solidFill>
                <a:schemeClr val="bg1"/>
              </a:solidFill>
              <a:latin typeface="Times New Roman" panose="02020603050405020304" pitchFamily="18" charset="0"/>
              <a:cs typeface="Times New Roman" panose="02020603050405020304" pitchFamily="18" charset="0"/>
            </a:endParaRPr>
          </a:p>
          <a:p>
            <a:pPr algn="just">
              <a:lnSpc>
                <a:spcPct val="110000"/>
              </a:lnSpc>
            </a:pPr>
            <a:r>
              <a:rPr lang="en-US" sz="2600" dirty="0" smtClean="0">
                <a:solidFill>
                  <a:schemeClr val="bg1"/>
                </a:solidFill>
                <a:latin typeface="Times New Roman" panose="02020603050405020304" pitchFamily="18" charset="0"/>
                <a:cs typeface="Times New Roman" panose="02020603050405020304" pitchFamily="18" charset="0"/>
              </a:rPr>
              <a:t>to </a:t>
            </a:r>
            <a:r>
              <a:rPr lang="en-US" sz="2600" dirty="0">
                <a:solidFill>
                  <a:schemeClr val="bg1"/>
                </a:solidFill>
                <a:latin typeface="Times New Roman" panose="02020603050405020304" pitchFamily="18" charset="0"/>
                <a:cs typeface="Times New Roman" panose="02020603050405020304" pitchFamily="18" charset="0"/>
              </a:rPr>
              <a:t>educate students to respect the spiritual achievements of mankind, to develop skills of tolerant attitude to ethno-national and social diversity of cultural forms of modern human space</a:t>
            </a:r>
            <a:r>
              <a:rPr lang="en-US" sz="2600" dirty="0" smtClean="0">
                <a:solidFill>
                  <a:schemeClr val="bg1"/>
                </a:solidFill>
                <a:latin typeface="Times New Roman" panose="02020603050405020304" pitchFamily="18" charset="0"/>
                <a:cs typeface="Times New Roman" panose="02020603050405020304" pitchFamily="18" charset="0"/>
              </a:rPr>
              <a:t>;</a:t>
            </a:r>
            <a:endParaRPr lang="uk-UA" sz="2600" dirty="0" smtClean="0">
              <a:solidFill>
                <a:schemeClr val="bg1"/>
              </a:solidFill>
              <a:latin typeface="Times New Roman" panose="02020603050405020304" pitchFamily="18" charset="0"/>
              <a:cs typeface="Times New Roman" panose="02020603050405020304" pitchFamily="18" charset="0"/>
            </a:endParaRPr>
          </a:p>
          <a:p>
            <a:pPr algn="just">
              <a:lnSpc>
                <a:spcPct val="110000"/>
              </a:lnSpc>
            </a:pPr>
            <a:endParaRPr lang="uk-UA" sz="2600" dirty="0">
              <a:solidFill>
                <a:schemeClr val="bg1"/>
              </a:solidFill>
              <a:latin typeface="Times New Roman" panose="02020603050405020304" pitchFamily="18" charset="0"/>
              <a:cs typeface="Times New Roman" panose="02020603050405020304" pitchFamily="18" charset="0"/>
            </a:endParaRPr>
          </a:p>
          <a:p>
            <a:pPr algn="just">
              <a:lnSpc>
                <a:spcPct val="110000"/>
              </a:lnSpc>
            </a:pPr>
            <a:r>
              <a:rPr lang="en-US" sz="2600" dirty="0" smtClean="0">
                <a:solidFill>
                  <a:schemeClr val="bg1"/>
                </a:solidFill>
                <a:latin typeface="Times New Roman" panose="02020603050405020304" pitchFamily="18" charset="0"/>
                <a:cs typeface="Times New Roman" panose="02020603050405020304" pitchFamily="18" charset="0"/>
              </a:rPr>
              <a:t>formation </a:t>
            </a:r>
            <a:r>
              <a:rPr lang="en-US" sz="2600" dirty="0">
                <a:solidFill>
                  <a:schemeClr val="bg1"/>
                </a:solidFill>
                <a:latin typeface="Times New Roman" panose="02020603050405020304" pitchFamily="18" charset="0"/>
                <a:cs typeface="Times New Roman" panose="02020603050405020304" pitchFamily="18" charset="0"/>
              </a:rPr>
              <a:t>of moral and aesthetic worldview of future doctors, the ability to formulate and actively defend their own point of view, the system of aesthetic values ​​and priorities</a:t>
            </a:r>
            <a:r>
              <a:rPr lang="en-US" sz="2600" dirty="0" smtClean="0">
                <a:solidFill>
                  <a:schemeClr val="bg1"/>
                </a:solidFill>
                <a:latin typeface="Times New Roman" panose="02020603050405020304" pitchFamily="18" charset="0"/>
                <a:cs typeface="Times New Roman" panose="02020603050405020304" pitchFamily="18" charset="0"/>
              </a:rPr>
              <a:t>;</a:t>
            </a:r>
            <a:endParaRPr lang="uk-UA" sz="2600" dirty="0" smtClean="0">
              <a:solidFill>
                <a:schemeClr val="bg1"/>
              </a:solidFill>
              <a:latin typeface="Times New Roman" panose="02020603050405020304" pitchFamily="18" charset="0"/>
              <a:cs typeface="Times New Roman" panose="02020603050405020304" pitchFamily="18" charset="0"/>
            </a:endParaRPr>
          </a:p>
          <a:p>
            <a:pPr algn="just">
              <a:lnSpc>
                <a:spcPct val="110000"/>
              </a:lnSpc>
            </a:pPr>
            <a:endParaRPr lang="uk-UA" sz="2600" dirty="0">
              <a:solidFill>
                <a:schemeClr val="bg1"/>
              </a:solidFill>
              <a:latin typeface="Times New Roman" panose="02020603050405020304" pitchFamily="18" charset="0"/>
              <a:cs typeface="Times New Roman" panose="02020603050405020304" pitchFamily="18" charset="0"/>
            </a:endParaRPr>
          </a:p>
          <a:p>
            <a:pPr algn="just">
              <a:lnSpc>
                <a:spcPct val="110000"/>
              </a:lnSpc>
            </a:pPr>
            <a:r>
              <a:rPr lang="en-US" sz="2600" dirty="0" smtClean="0">
                <a:solidFill>
                  <a:schemeClr val="bg1"/>
                </a:solidFill>
                <a:latin typeface="Times New Roman" panose="02020603050405020304" pitchFamily="18" charset="0"/>
                <a:cs typeface="Times New Roman" panose="02020603050405020304" pitchFamily="18" charset="0"/>
              </a:rPr>
              <a:t>to </a:t>
            </a:r>
            <a:r>
              <a:rPr lang="en-US" sz="2600" dirty="0">
                <a:solidFill>
                  <a:schemeClr val="bg1"/>
                </a:solidFill>
                <a:latin typeface="Times New Roman" panose="02020603050405020304" pitchFamily="18" charset="0"/>
                <a:cs typeface="Times New Roman" panose="02020603050405020304" pitchFamily="18" charset="0"/>
              </a:rPr>
              <a:t>use cultural values, works of art culture and the received knowledge at studying of other disciplines, in professional and social activity.</a:t>
            </a:r>
            <a:endParaRPr lang="ru-RU" sz="26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386" name="Group 2"/>
          <p:cNvGrpSpPr>
            <a:grpSpLocks/>
          </p:cNvGrpSpPr>
          <p:nvPr/>
        </p:nvGrpSpPr>
        <p:grpSpPr bwMode="auto">
          <a:xfrm>
            <a:off x="7086600" y="571500"/>
            <a:ext cx="9498013" cy="2943225"/>
            <a:chOff x="0" y="-19050"/>
            <a:chExt cx="12664004" cy="3923595"/>
          </a:xfrm>
        </p:grpSpPr>
        <p:sp>
          <p:nvSpPr>
            <p:cNvPr id="16393" name="TextBox 3"/>
            <p:cNvSpPr txBox="1">
              <a:spLocks noChangeArrowheads="1"/>
            </p:cNvSpPr>
            <p:nvPr/>
          </p:nvSpPr>
          <p:spPr bwMode="auto">
            <a:xfrm>
              <a:off x="0" y="-19050"/>
              <a:ext cx="12664004" cy="1523726"/>
            </a:xfrm>
            <a:prstGeom prst="rect">
              <a:avLst/>
            </a:prstGeom>
            <a:noFill/>
            <a:ln w="9525">
              <a:noFill/>
              <a:miter lim="800000"/>
              <a:headEnd/>
              <a:tailEnd/>
            </a:ln>
          </p:spPr>
          <p:txBody>
            <a:bodyPr lIns="0" tIns="0" rIns="0" bIns="0">
              <a:spAutoFit/>
            </a:bodyPr>
            <a:lstStyle/>
            <a:p>
              <a:pPr>
                <a:lnSpc>
                  <a:spcPts val="9000"/>
                </a:lnSpc>
              </a:pPr>
              <a:endParaRPr lang="uk-UA" sz="5400" b="1">
                <a:solidFill>
                  <a:srgbClr val="FFFFFF"/>
                </a:solidFill>
              </a:endParaRPr>
            </a:p>
          </p:txBody>
        </p:sp>
        <p:sp>
          <p:nvSpPr>
            <p:cNvPr id="16394" name="TextBox 4"/>
            <p:cNvSpPr txBox="1">
              <a:spLocks noChangeArrowheads="1"/>
            </p:cNvSpPr>
            <p:nvPr/>
          </p:nvSpPr>
          <p:spPr bwMode="auto">
            <a:xfrm>
              <a:off x="0" y="1864445"/>
              <a:ext cx="12664004" cy="689909"/>
            </a:xfrm>
            <a:prstGeom prst="rect">
              <a:avLst/>
            </a:prstGeom>
            <a:noFill/>
            <a:ln w="9525">
              <a:noFill/>
              <a:miter lim="800000"/>
              <a:headEnd/>
              <a:tailEnd/>
            </a:ln>
          </p:spPr>
          <p:txBody>
            <a:bodyPr lIns="0" tIns="0" rIns="0" bIns="0">
              <a:spAutoFit/>
            </a:bodyPr>
            <a:lstStyle/>
            <a:p>
              <a:pPr>
                <a:lnSpc>
                  <a:spcPts val="4075"/>
                </a:lnSpc>
              </a:pPr>
              <a:endParaRPr lang="uk-UA">
                <a:latin typeface="Calibri" pitchFamily="34" charset="0"/>
              </a:endParaRPr>
            </a:p>
          </p:txBody>
        </p:sp>
        <p:sp>
          <p:nvSpPr>
            <p:cNvPr id="16395" name="TextBox 5"/>
            <p:cNvSpPr txBox="1">
              <a:spLocks noChangeArrowheads="1"/>
            </p:cNvSpPr>
            <p:nvPr/>
          </p:nvSpPr>
          <p:spPr bwMode="auto">
            <a:xfrm>
              <a:off x="0" y="3146914"/>
              <a:ext cx="12664004" cy="757631"/>
            </a:xfrm>
            <a:prstGeom prst="rect">
              <a:avLst/>
            </a:prstGeom>
            <a:noFill/>
            <a:ln w="9525">
              <a:noFill/>
              <a:miter lim="800000"/>
              <a:headEnd/>
              <a:tailEnd/>
            </a:ln>
          </p:spPr>
          <p:txBody>
            <a:bodyPr lIns="0" tIns="0" rIns="0" bIns="0">
              <a:spAutoFit/>
            </a:bodyPr>
            <a:lstStyle/>
            <a:p>
              <a:pPr>
                <a:lnSpc>
                  <a:spcPts val="4475"/>
                </a:lnSpc>
              </a:pPr>
              <a:endParaRPr lang="uk-UA" sz="2700">
                <a:solidFill>
                  <a:srgbClr val="FFFFFF"/>
                </a:solidFill>
                <a:latin typeface="Arvo Italics"/>
              </a:endParaRPr>
            </a:p>
          </p:txBody>
        </p:sp>
      </p:grpSp>
      <p:sp>
        <p:nvSpPr>
          <p:cNvPr id="16387" name="AutoShape 6"/>
          <p:cNvSpPr>
            <a:spLocks noChangeArrowheads="1"/>
          </p:cNvSpPr>
          <p:nvPr/>
        </p:nvSpPr>
        <p:spPr bwMode="auto">
          <a:xfrm>
            <a:off x="4953000" y="2019300"/>
            <a:ext cx="152400" cy="6248400"/>
          </a:xfrm>
          <a:prstGeom prst="rect">
            <a:avLst/>
          </a:prstGeom>
          <a:solidFill>
            <a:srgbClr val="AE8441"/>
          </a:solidFill>
          <a:ln w="9525">
            <a:noFill/>
            <a:miter lim="800000"/>
            <a:headEnd/>
            <a:tailEnd/>
          </a:ln>
        </p:spPr>
        <p:txBody>
          <a:bodyPr/>
          <a:lstStyle/>
          <a:p>
            <a:endParaRPr lang="uk-UA"/>
          </a:p>
        </p:txBody>
      </p:sp>
      <p:pic>
        <p:nvPicPr>
          <p:cNvPr id="16388" name="Picture 7"/>
          <p:cNvPicPr>
            <a:picLocks noChangeAspect="1"/>
          </p:cNvPicPr>
          <p:nvPr/>
        </p:nvPicPr>
        <p:blipFill>
          <a:blip r:embed="rId2"/>
          <a:srcRect/>
          <a:stretch>
            <a:fillRect/>
          </a:stretch>
        </p:blipFill>
        <p:spPr bwMode="auto">
          <a:xfrm>
            <a:off x="-4448175" y="495300"/>
            <a:ext cx="8896350" cy="8896350"/>
          </a:xfrm>
          <a:prstGeom prst="rect">
            <a:avLst/>
          </a:prstGeom>
          <a:noFill/>
          <a:ln w="9525">
            <a:noFill/>
            <a:miter lim="800000"/>
            <a:headEnd/>
            <a:tailEnd/>
          </a:ln>
        </p:spPr>
      </p:pic>
      <p:sp>
        <p:nvSpPr>
          <p:cNvPr id="16389" name="Rectangle 9"/>
          <p:cNvSpPr>
            <a:spLocks noChangeArrowheads="1"/>
          </p:cNvSpPr>
          <p:nvPr/>
        </p:nvSpPr>
        <p:spPr bwMode="auto">
          <a:xfrm>
            <a:off x="2057400" y="419100"/>
            <a:ext cx="14271394" cy="611155"/>
          </a:xfrm>
          <a:prstGeom prst="rect">
            <a:avLst/>
          </a:prstGeom>
          <a:noFill/>
          <a:ln w="9525">
            <a:noFill/>
            <a:miter lim="800000"/>
            <a:headEnd/>
            <a:tailEnd/>
          </a:ln>
        </p:spPr>
        <p:txBody>
          <a:bodyPr wrap="none" lIns="163284" tIns="81642" rIns="163284" bIns="81642">
            <a:spAutoFit/>
          </a:bodyPr>
          <a:lstStyle/>
          <a:p>
            <a:pPr algn="ctr" defTabSz="1633538"/>
            <a:r>
              <a:rPr lang="en-US" sz="2900" b="1" dirty="0">
                <a:solidFill>
                  <a:schemeClr val="bg1"/>
                </a:solidFill>
                <a:latin typeface="Times New Roman" panose="02020603050405020304" pitchFamily="18" charset="0"/>
                <a:cs typeface="Times New Roman" panose="02020603050405020304" pitchFamily="18" charset="0"/>
              </a:rPr>
              <a:t>We will get acquainted with the main cultural heritage of historical and cultural epochs:</a:t>
            </a:r>
            <a:endParaRPr lang="uk-UA" sz="2900" b="1" dirty="0">
              <a:solidFill>
                <a:schemeClr val="bg1"/>
              </a:solidFill>
              <a:latin typeface="Times New Roman" panose="02020603050405020304" pitchFamily="18" charset="0"/>
              <a:cs typeface="Times New Roman" panose="02020603050405020304" pitchFamily="18" charset="0"/>
            </a:endParaRPr>
          </a:p>
        </p:txBody>
      </p:sp>
      <p:sp>
        <p:nvSpPr>
          <p:cNvPr id="16390" name="Rectangle 10"/>
          <p:cNvSpPr>
            <a:spLocks/>
          </p:cNvSpPr>
          <p:nvPr/>
        </p:nvSpPr>
        <p:spPr bwMode="auto">
          <a:xfrm>
            <a:off x="5334000" y="1181100"/>
            <a:ext cx="12039600" cy="1447800"/>
          </a:xfrm>
          <a:prstGeom prst="rect">
            <a:avLst/>
          </a:prstGeom>
          <a:noFill/>
          <a:ln w="9525">
            <a:noFill/>
            <a:miter lim="800000"/>
            <a:headEnd/>
            <a:tailEnd/>
          </a:ln>
        </p:spPr>
        <p:txBody>
          <a:bodyPr anchor="ctr"/>
          <a:lstStyle/>
          <a:p>
            <a:pPr algn="ctr" eaLnBrk="0" hangingPunct="0"/>
            <a:r>
              <a:rPr lang="la-Latn" sz="4800" b="1" i="1" dirty="0">
                <a:solidFill>
                  <a:srgbClr val="FF9933"/>
                </a:solidFill>
                <a:latin typeface="Times New Roman" pitchFamily="18" charset="0"/>
              </a:rPr>
              <a:t>INDICATIVE COURSE PLAN</a:t>
            </a:r>
            <a:endParaRPr lang="uk-UA" sz="4800" b="1" i="1" dirty="0">
              <a:solidFill>
                <a:srgbClr val="FF9933"/>
              </a:solidFill>
              <a:latin typeface="Times New Roman" pitchFamily="18" charset="0"/>
            </a:endParaRPr>
          </a:p>
        </p:txBody>
      </p:sp>
      <p:sp>
        <p:nvSpPr>
          <p:cNvPr id="16391" name="Rectangle 11"/>
          <p:cNvSpPr>
            <a:spLocks noChangeArrowheads="1"/>
          </p:cNvSpPr>
          <p:nvPr/>
        </p:nvSpPr>
        <p:spPr bwMode="auto">
          <a:xfrm>
            <a:off x="5715000" y="2628900"/>
            <a:ext cx="12115800" cy="6297108"/>
          </a:xfrm>
          <a:prstGeom prst="rect">
            <a:avLst/>
          </a:prstGeom>
          <a:noFill/>
          <a:ln w="9525">
            <a:noFill/>
            <a:miter lim="800000"/>
            <a:headEnd/>
            <a:tailEnd/>
          </a:ln>
        </p:spPr>
        <p:txBody>
          <a:bodyPr>
            <a:spAutoFit/>
          </a:bodyPr>
          <a:lstStyle/>
          <a:p>
            <a:pPr>
              <a:lnSpc>
                <a:spcPct val="140000"/>
              </a:lnSpc>
            </a:pPr>
            <a:r>
              <a:rPr lang="ru-RU" sz="3200" b="1" dirty="0" smtClean="0">
                <a:solidFill>
                  <a:schemeClr val="bg1"/>
                </a:solidFill>
              </a:rPr>
              <a:t>1. </a:t>
            </a:r>
            <a:r>
              <a:rPr lang="en-US" sz="3200" b="1" dirty="0" smtClean="0">
                <a:solidFill>
                  <a:schemeClr val="bg1"/>
                </a:solidFill>
              </a:rPr>
              <a:t>Introduction to the course. The essence of culture</a:t>
            </a:r>
            <a:r>
              <a:rPr lang="uk-UA" sz="3200" b="1" dirty="0" smtClean="0">
                <a:solidFill>
                  <a:schemeClr val="bg1"/>
                </a:solidFill>
              </a:rPr>
              <a:t>.</a:t>
            </a:r>
            <a:r>
              <a:rPr lang="uk-UA" sz="3200" dirty="0" smtClean="0">
                <a:solidFill>
                  <a:schemeClr val="bg1"/>
                </a:solidFill>
              </a:rPr>
              <a:t> </a:t>
            </a:r>
            <a:endParaRPr lang="ru-RU" sz="3200" b="1" dirty="0" smtClean="0">
              <a:solidFill>
                <a:schemeClr val="bg1"/>
              </a:solidFill>
            </a:endParaRPr>
          </a:p>
          <a:p>
            <a:pPr>
              <a:lnSpc>
                <a:spcPct val="140000"/>
              </a:lnSpc>
            </a:pPr>
            <a:r>
              <a:rPr lang="uk-UA" sz="3200" b="1" dirty="0" smtClean="0">
                <a:solidFill>
                  <a:schemeClr val="bg1"/>
                </a:solidFill>
              </a:rPr>
              <a:t>2. </a:t>
            </a:r>
            <a:r>
              <a:rPr lang="en-US" sz="3200" b="1" dirty="0">
                <a:solidFill>
                  <a:schemeClr val="bg1"/>
                </a:solidFill>
              </a:rPr>
              <a:t>Culture of primitive times and the Ancient East</a:t>
            </a:r>
            <a:r>
              <a:rPr lang="uk-UA" sz="3200" b="1" dirty="0" smtClean="0">
                <a:solidFill>
                  <a:schemeClr val="bg1"/>
                </a:solidFill>
              </a:rPr>
              <a:t>. </a:t>
            </a:r>
          </a:p>
          <a:p>
            <a:pPr>
              <a:lnSpc>
                <a:spcPct val="140000"/>
              </a:lnSpc>
            </a:pPr>
            <a:r>
              <a:rPr lang="uk-UA" sz="3200" b="1" dirty="0" smtClean="0">
                <a:solidFill>
                  <a:schemeClr val="bg1"/>
                </a:solidFill>
              </a:rPr>
              <a:t>3. </a:t>
            </a:r>
            <a:r>
              <a:rPr lang="la-Latn" sz="3200" b="1" dirty="0">
                <a:solidFill>
                  <a:schemeClr val="bg1"/>
                </a:solidFill>
              </a:rPr>
              <a:t>Ancient culture</a:t>
            </a:r>
            <a:r>
              <a:rPr lang="uk-UA" sz="3200" b="1" dirty="0" smtClean="0">
                <a:solidFill>
                  <a:schemeClr val="bg1"/>
                </a:solidFill>
              </a:rPr>
              <a:t>. </a:t>
            </a:r>
          </a:p>
          <a:p>
            <a:pPr>
              <a:lnSpc>
                <a:spcPct val="140000"/>
              </a:lnSpc>
            </a:pPr>
            <a:r>
              <a:rPr lang="uk-UA" sz="3200" b="1" dirty="0" smtClean="0">
                <a:solidFill>
                  <a:schemeClr val="bg1"/>
                </a:solidFill>
              </a:rPr>
              <a:t>4. </a:t>
            </a:r>
            <a:r>
              <a:rPr lang="en-US" sz="3200" b="1" dirty="0">
                <a:solidFill>
                  <a:schemeClr val="bg1"/>
                </a:solidFill>
              </a:rPr>
              <a:t>Culture of the Middle </a:t>
            </a:r>
            <a:r>
              <a:rPr lang="en-US" sz="3200" b="1" dirty="0" smtClean="0">
                <a:solidFill>
                  <a:schemeClr val="bg1"/>
                </a:solidFill>
              </a:rPr>
              <a:t>Ages</a:t>
            </a:r>
            <a:r>
              <a:rPr lang="uk-UA" sz="3200" b="1" dirty="0" smtClean="0">
                <a:solidFill>
                  <a:schemeClr val="bg1"/>
                </a:solidFill>
              </a:rPr>
              <a:t> </a:t>
            </a:r>
            <a:r>
              <a:rPr lang="uk-UA" sz="3200" b="1" dirty="0" smtClean="0">
                <a:solidFill>
                  <a:schemeClr val="bg1"/>
                </a:solidFill>
              </a:rPr>
              <a:t>(V—XIV с.). </a:t>
            </a:r>
          </a:p>
          <a:p>
            <a:pPr>
              <a:lnSpc>
                <a:spcPct val="140000"/>
              </a:lnSpc>
            </a:pPr>
            <a:r>
              <a:rPr lang="uk-UA" sz="3200" b="1" dirty="0" smtClean="0">
                <a:solidFill>
                  <a:schemeClr val="bg1"/>
                </a:solidFill>
              </a:rPr>
              <a:t>5. </a:t>
            </a:r>
            <a:r>
              <a:rPr lang="la-Latn" sz="3200" b="1" dirty="0">
                <a:solidFill>
                  <a:schemeClr val="bg1"/>
                </a:solidFill>
              </a:rPr>
              <a:t>Renaissance </a:t>
            </a:r>
            <a:r>
              <a:rPr lang="la-Latn" sz="3200" b="1" dirty="0" smtClean="0">
                <a:solidFill>
                  <a:schemeClr val="bg1"/>
                </a:solidFill>
              </a:rPr>
              <a:t>culture</a:t>
            </a:r>
            <a:r>
              <a:rPr lang="uk-UA" sz="3200" b="1" dirty="0" smtClean="0">
                <a:solidFill>
                  <a:schemeClr val="bg1"/>
                </a:solidFill>
              </a:rPr>
              <a:t> </a:t>
            </a:r>
            <a:r>
              <a:rPr lang="uk-UA" sz="3200" b="1" dirty="0" smtClean="0">
                <a:solidFill>
                  <a:schemeClr val="bg1"/>
                </a:solidFill>
              </a:rPr>
              <a:t>(XIV—XVI с.). </a:t>
            </a:r>
          </a:p>
          <a:p>
            <a:pPr>
              <a:lnSpc>
                <a:spcPct val="140000"/>
              </a:lnSpc>
            </a:pPr>
            <a:r>
              <a:rPr lang="uk-UA" sz="3200" b="1" dirty="0" smtClean="0">
                <a:solidFill>
                  <a:schemeClr val="bg1"/>
                </a:solidFill>
              </a:rPr>
              <a:t>6. </a:t>
            </a:r>
            <a:r>
              <a:rPr lang="la-Latn" sz="3200" b="1" dirty="0">
                <a:solidFill>
                  <a:schemeClr val="bg1"/>
                </a:solidFill>
              </a:rPr>
              <a:t>Culture of the </a:t>
            </a:r>
            <a:r>
              <a:rPr lang="la-Latn" sz="3200" b="1" dirty="0" smtClean="0">
                <a:solidFill>
                  <a:schemeClr val="bg1"/>
                </a:solidFill>
              </a:rPr>
              <a:t>Enlightenment</a:t>
            </a:r>
            <a:r>
              <a:rPr lang="uk-UA" sz="3200" b="1" dirty="0" smtClean="0">
                <a:solidFill>
                  <a:schemeClr val="bg1"/>
                </a:solidFill>
              </a:rPr>
              <a:t> </a:t>
            </a:r>
            <a:r>
              <a:rPr lang="uk-UA" sz="3200" b="1" dirty="0" smtClean="0">
                <a:solidFill>
                  <a:schemeClr val="bg1"/>
                </a:solidFill>
              </a:rPr>
              <a:t>(XVII—XVIII с.).</a:t>
            </a:r>
          </a:p>
          <a:p>
            <a:pPr>
              <a:lnSpc>
                <a:spcPct val="140000"/>
              </a:lnSpc>
            </a:pPr>
            <a:r>
              <a:rPr lang="uk-UA" sz="3200" b="1" dirty="0" smtClean="0">
                <a:solidFill>
                  <a:schemeClr val="bg1"/>
                </a:solidFill>
              </a:rPr>
              <a:t>7. </a:t>
            </a:r>
            <a:r>
              <a:rPr lang="la-Latn" sz="3200" b="1" dirty="0">
                <a:solidFill>
                  <a:schemeClr val="bg1"/>
                </a:solidFill>
              </a:rPr>
              <a:t>Culture</a:t>
            </a:r>
            <a:r>
              <a:rPr lang="uk-UA" sz="3200" b="1" dirty="0" smtClean="0">
                <a:solidFill>
                  <a:schemeClr val="bg1"/>
                </a:solidFill>
              </a:rPr>
              <a:t> ХІХ с. </a:t>
            </a:r>
          </a:p>
          <a:p>
            <a:pPr>
              <a:lnSpc>
                <a:spcPct val="140000"/>
              </a:lnSpc>
            </a:pPr>
            <a:r>
              <a:rPr lang="uk-UA" sz="3200" b="1" dirty="0" smtClean="0">
                <a:solidFill>
                  <a:schemeClr val="bg1"/>
                </a:solidFill>
              </a:rPr>
              <a:t>8. </a:t>
            </a:r>
            <a:r>
              <a:rPr lang="la-Latn" sz="3200" b="1" dirty="0">
                <a:solidFill>
                  <a:schemeClr val="bg1"/>
                </a:solidFill>
              </a:rPr>
              <a:t>Culture</a:t>
            </a:r>
            <a:r>
              <a:rPr lang="uk-UA" sz="3200" b="1" dirty="0" smtClean="0">
                <a:solidFill>
                  <a:schemeClr val="bg1"/>
                </a:solidFill>
              </a:rPr>
              <a:t> ХХ с.</a:t>
            </a:r>
          </a:p>
          <a:p>
            <a:pPr algn="just">
              <a:lnSpc>
                <a:spcPct val="140000"/>
              </a:lnSpc>
            </a:pPr>
            <a:r>
              <a:rPr lang="uk-UA" sz="3200" b="1" dirty="0" smtClean="0">
                <a:solidFill>
                  <a:schemeClr val="bg1"/>
                </a:solidFill>
              </a:rPr>
              <a:t>9. </a:t>
            </a:r>
            <a:r>
              <a:rPr lang="en-US" sz="3200" b="1" dirty="0">
                <a:solidFill>
                  <a:schemeClr val="bg1"/>
                </a:solidFill>
              </a:rPr>
              <a:t>World culture of the XXI </a:t>
            </a:r>
            <a:r>
              <a:rPr lang="en-US" sz="3200" b="1" dirty="0" smtClean="0">
                <a:solidFill>
                  <a:schemeClr val="bg1"/>
                </a:solidFill>
              </a:rPr>
              <a:t>c. </a:t>
            </a:r>
            <a:r>
              <a:rPr lang="en-US" sz="3200" b="1" dirty="0">
                <a:solidFill>
                  <a:schemeClr val="bg1"/>
                </a:solidFill>
              </a:rPr>
              <a:t>in the context of globalization</a:t>
            </a:r>
            <a:endParaRPr lang="uk-UA" sz="3200" dirty="0">
              <a:solidFill>
                <a:schemeClr val="bg1"/>
              </a:solidFill>
            </a:endParaRPr>
          </a:p>
        </p:txBody>
      </p:sp>
      <p:sp>
        <p:nvSpPr>
          <p:cNvPr id="16392" name="Rectangle 11"/>
          <p:cNvSpPr>
            <a:spLocks noChangeArrowheads="1"/>
          </p:cNvSpPr>
          <p:nvPr/>
        </p:nvSpPr>
        <p:spPr bwMode="auto">
          <a:xfrm>
            <a:off x="3124200" y="9334500"/>
            <a:ext cx="14741525" cy="519113"/>
          </a:xfrm>
          <a:prstGeom prst="rect">
            <a:avLst/>
          </a:prstGeom>
          <a:noFill/>
          <a:ln w="9525">
            <a:noFill/>
            <a:miter lim="800000"/>
            <a:headEnd/>
            <a:tailEnd/>
          </a:ln>
        </p:spPr>
        <p:txBody>
          <a:bodyPr wrap="none" anchor="ctr">
            <a:spAutoFit/>
          </a:bodyPr>
          <a:lstStyle/>
          <a:p>
            <a:r>
              <a:rPr lang="en-US" sz="2800" b="1" dirty="0">
                <a:solidFill>
                  <a:schemeClr val="bg1"/>
                </a:solidFill>
              </a:rPr>
              <a:t>and with different models of the world and man in different historical types of culture</a:t>
            </a:r>
            <a:endParaRPr lang="uk-UA" sz="2800" b="1" dirty="0">
              <a:solidFill>
                <a:schemeClr val="bg1"/>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410" name="Group 2"/>
          <p:cNvGrpSpPr>
            <a:grpSpLocks/>
          </p:cNvGrpSpPr>
          <p:nvPr/>
        </p:nvGrpSpPr>
        <p:grpSpPr bwMode="auto">
          <a:xfrm>
            <a:off x="7239000" y="266700"/>
            <a:ext cx="9498013" cy="2943225"/>
            <a:chOff x="0" y="-19050"/>
            <a:chExt cx="12664004" cy="3923595"/>
          </a:xfrm>
        </p:grpSpPr>
        <p:sp>
          <p:nvSpPr>
            <p:cNvPr id="17416" name="TextBox 3"/>
            <p:cNvSpPr txBox="1">
              <a:spLocks noChangeArrowheads="1"/>
            </p:cNvSpPr>
            <p:nvPr/>
          </p:nvSpPr>
          <p:spPr bwMode="auto">
            <a:xfrm>
              <a:off x="0" y="-19050"/>
              <a:ext cx="12664004" cy="1523726"/>
            </a:xfrm>
            <a:prstGeom prst="rect">
              <a:avLst/>
            </a:prstGeom>
            <a:noFill/>
            <a:ln w="9525">
              <a:noFill/>
              <a:miter lim="800000"/>
              <a:headEnd/>
              <a:tailEnd/>
            </a:ln>
          </p:spPr>
          <p:txBody>
            <a:bodyPr lIns="0" tIns="0" rIns="0" bIns="0">
              <a:spAutoFit/>
            </a:bodyPr>
            <a:lstStyle/>
            <a:p>
              <a:pPr algn="ctr">
                <a:lnSpc>
                  <a:spcPts val="9000"/>
                </a:lnSpc>
              </a:pPr>
              <a:endParaRPr lang="uk-UA" sz="7200">
                <a:solidFill>
                  <a:schemeClr val="bg1"/>
                </a:solidFill>
              </a:endParaRPr>
            </a:p>
          </p:txBody>
        </p:sp>
        <p:sp>
          <p:nvSpPr>
            <p:cNvPr id="17417" name="TextBox 4"/>
            <p:cNvSpPr txBox="1">
              <a:spLocks noChangeArrowheads="1"/>
            </p:cNvSpPr>
            <p:nvPr/>
          </p:nvSpPr>
          <p:spPr bwMode="auto">
            <a:xfrm>
              <a:off x="0" y="1864445"/>
              <a:ext cx="12664004" cy="689909"/>
            </a:xfrm>
            <a:prstGeom prst="rect">
              <a:avLst/>
            </a:prstGeom>
            <a:noFill/>
            <a:ln w="9525">
              <a:noFill/>
              <a:miter lim="800000"/>
              <a:headEnd/>
              <a:tailEnd/>
            </a:ln>
          </p:spPr>
          <p:txBody>
            <a:bodyPr lIns="0" tIns="0" rIns="0" bIns="0">
              <a:spAutoFit/>
            </a:bodyPr>
            <a:lstStyle/>
            <a:p>
              <a:pPr>
                <a:lnSpc>
                  <a:spcPts val="4075"/>
                </a:lnSpc>
              </a:pPr>
              <a:endParaRPr lang="uk-UA">
                <a:latin typeface="Calibri" pitchFamily="34" charset="0"/>
              </a:endParaRPr>
            </a:p>
          </p:txBody>
        </p:sp>
        <p:sp>
          <p:nvSpPr>
            <p:cNvPr id="17418" name="TextBox 5"/>
            <p:cNvSpPr txBox="1">
              <a:spLocks noChangeArrowheads="1"/>
            </p:cNvSpPr>
            <p:nvPr/>
          </p:nvSpPr>
          <p:spPr bwMode="auto">
            <a:xfrm>
              <a:off x="0" y="3146914"/>
              <a:ext cx="12664004" cy="757631"/>
            </a:xfrm>
            <a:prstGeom prst="rect">
              <a:avLst/>
            </a:prstGeom>
            <a:noFill/>
            <a:ln w="9525">
              <a:noFill/>
              <a:miter lim="800000"/>
              <a:headEnd/>
              <a:tailEnd/>
            </a:ln>
          </p:spPr>
          <p:txBody>
            <a:bodyPr lIns="0" tIns="0" rIns="0" bIns="0">
              <a:spAutoFit/>
            </a:bodyPr>
            <a:lstStyle/>
            <a:p>
              <a:pPr>
                <a:lnSpc>
                  <a:spcPts val="4475"/>
                </a:lnSpc>
              </a:pPr>
              <a:endParaRPr lang="uk-UA" sz="2700">
                <a:solidFill>
                  <a:srgbClr val="FFFFFF"/>
                </a:solidFill>
                <a:latin typeface="Arvo Italics"/>
              </a:endParaRPr>
            </a:p>
          </p:txBody>
        </p:sp>
      </p:grpSp>
      <p:sp>
        <p:nvSpPr>
          <p:cNvPr id="17411" name="AutoShape 6"/>
          <p:cNvSpPr>
            <a:spLocks noChangeArrowheads="1"/>
          </p:cNvSpPr>
          <p:nvPr/>
        </p:nvSpPr>
        <p:spPr bwMode="auto">
          <a:xfrm>
            <a:off x="4648200" y="2019300"/>
            <a:ext cx="152400" cy="6248400"/>
          </a:xfrm>
          <a:prstGeom prst="rect">
            <a:avLst/>
          </a:prstGeom>
          <a:solidFill>
            <a:srgbClr val="AE8441"/>
          </a:solidFill>
          <a:ln w="9525">
            <a:noFill/>
            <a:miter lim="800000"/>
            <a:headEnd/>
            <a:tailEnd/>
          </a:ln>
        </p:spPr>
        <p:txBody>
          <a:bodyPr/>
          <a:lstStyle/>
          <a:p>
            <a:endParaRPr lang="uk-UA"/>
          </a:p>
        </p:txBody>
      </p:sp>
      <p:pic>
        <p:nvPicPr>
          <p:cNvPr id="17412" name="Picture 7"/>
          <p:cNvPicPr>
            <a:picLocks noChangeAspect="1"/>
          </p:cNvPicPr>
          <p:nvPr/>
        </p:nvPicPr>
        <p:blipFill>
          <a:blip r:embed="rId2"/>
          <a:srcRect/>
          <a:stretch>
            <a:fillRect/>
          </a:stretch>
        </p:blipFill>
        <p:spPr bwMode="auto">
          <a:xfrm>
            <a:off x="-4448175" y="495300"/>
            <a:ext cx="8896350" cy="8896350"/>
          </a:xfrm>
          <a:prstGeom prst="rect">
            <a:avLst/>
          </a:prstGeom>
          <a:noFill/>
          <a:ln w="9525">
            <a:noFill/>
            <a:miter lim="800000"/>
            <a:headEnd/>
            <a:tailEnd/>
          </a:ln>
        </p:spPr>
      </p:pic>
      <p:sp>
        <p:nvSpPr>
          <p:cNvPr id="17413" name="Rectangle 9"/>
          <p:cNvSpPr>
            <a:spLocks noChangeArrowheads="1"/>
          </p:cNvSpPr>
          <p:nvPr/>
        </p:nvSpPr>
        <p:spPr bwMode="auto">
          <a:xfrm>
            <a:off x="5486400" y="0"/>
            <a:ext cx="11887200" cy="1524000"/>
          </a:xfrm>
          <a:prstGeom prst="rect">
            <a:avLst/>
          </a:prstGeom>
          <a:noFill/>
          <a:ln w="9525">
            <a:noFill/>
            <a:miter lim="800000"/>
            <a:headEnd/>
            <a:tailEnd/>
          </a:ln>
        </p:spPr>
        <p:txBody>
          <a:bodyPr anchor="ctr"/>
          <a:lstStyle/>
          <a:p>
            <a:pPr algn="ctr" eaLnBrk="0" hangingPunct="0"/>
            <a:r>
              <a:rPr lang="en-US" sz="4800" b="1" dirty="0">
                <a:solidFill>
                  <a:srgbClr val="FF9933"/>
                </a:solidFill>
                <a:latin typeface="Times New Roman" panose="02020603050405020304" pitchFamily="18" charset="0"/>
                <a:cs typeface="Times New Roman" panose="02020603050405020304" pitchFamily="18" charset="0"/>
              </a:rPr>
              <a:t>The following topics will also be covered:</a:t>
            </a:r>
            <a:endParaRPr lang="uk-UA" sz="4800" b="1" dirty="0">
              <a:solidFill>
                <a:srgbClr val="FF9933"/>
              </a:solidFill>
              <a:latin typeface="Times New Roman" panose="02020603050405020304" pitchFamily="18" charset="0"/>
              <a:cs typeface="Times New Roman" panose="02020603050405020304" pitchFamily="18" charset="0"/>
            </a:endParaRPr>
          </a:p>
        </p:txBody>
      </p:sp>
      <p:sp>
        <p:nvSpPr>
          <p:cNvPr id="17414" name="Rectangle 10"/>
          <p:cNvSpPr>
            <a:spLocks noChangeArrowheads="1"/>
          </p:cNvSpPr>
          <p:nvPr/>
        </p:nvSpPr>
        <p:spPr bwMode="auto">
          <a:xfrm>
            <a:off x="4953000" y="1638300"/>
            <a:ext cx="8077200" cy="8153400"/>
          </a:xfrm>
          <a:prstGeom prst="rect">
            <a:avLst/>
          </a:prstGeom>
          <a:noFill/>
          <a:ln w="9525">
            <a:noFill/>
            <a:miter lim="800000"/>
            <a:headEnd/>
            <a:tailEnd/>
          </a:ln>
        </p:spPr>
        <p:txBody>
          <a:bodyPr/>
          <a:lstStyle/>
          <a:p>
            <a:pPr marL="342900" indent="-342900" eaLnBrk="0" hangingPunct="0">
              <a:spcBef>
                <a:spcPct val="20000"/>
              </a:spcBef>
              <a:buFont typeface="Arial" charset="0"/>
              <a:buChar char="•"/>
            </a:pPr>
            <a:r>
              <a:rPr lang="en-US" sz="2000" dirty="0">
                <a:solidFill>
                  <a:schemeClr val="bg1"/>
                </a:solidFill>
                <a:latin typeface="Times New Roman" panose="02020603050405020304" pitchFamily="18" charset="0"/>
                <a:cs typeface="Times New Roman" panose="02020603050405020304" pitchFamily="18" charset="0"/>
              </a:rPr>
              <a:t>World culture as a phenomenon of universal </a:t>
            </a:r>
            <a:r>
              <a:rPr lang="en-US" sz="2000" dirty="0" smtClean="0">
                <a:solidFill>
                  <a:schemeClr val="bg1"/>
                </a:solidFill>
                <a:latin typeface="Times New Roman" panose="02020603050405020304" pitchFamily="18" charset="0"/>
                <a:cs typeface="Times New Roman" panose="02020603050405020304" pitchFamily="18" charset="0"/>
              </a:rPr>
              <a:t>unity</a:t>
            </a:r>
            <a:r>
              <a:rPr lang="uk-UA" sz="2000" dirty="0" smtClean="0">
                <a:solidFill>
                  <a:schemeClr val="bg1"/>
                </a:solidFill>
                <a:latin typeface="Times New Roman" panose="02020603050405020304" pitchFamily="18" charset="0"/>
                <a:cs typeface="Times New Roman" panose="02020603050405020304" pitchFamily="18" charset="0"/>
              </a:rPr>
              <a:t>ї</a:t>
            </a:r>
          </a:p>
          <a:p>
            <a:pPr marL="342900" indent="-342900" eaLnBrk="0" hangingPunct="0">
              <a:spcBef>
                <a:spcPct val="20000"/>
              </a:spcBef>
              <a:buFont typeface="Arial" charset="0"/>
              <a:buChar char="•"/>
            </a:pPr>
            <a:r>
              <a:rPr lang="en-US" sz="2000" dirty="0">
                <a:solidFill>
                  <a:schemeClr val="bg1"/>
                </a:solidFill>
                <a:latin typeface="Times New Roman" panose="02020603050405020304" pitchFamily="18" charset="0"/>
                <a:cs typeface="Times New Roman" panose="02020603050405020304" pitchFamily="18" charset="0"/>
              </a:rPr>
              <a:t>Interaction of cultures and cultural identity of peoples in the context of globalization. The idea of equality of </a:t>
            </a:r>
            <a:r>
              <a:rPr lang="en-US" sz="2000" dirty="0" smtClean="0">
                <a:solidFill>
                  <a:schemeClr val="bg1"/>
                </a:solidFill>
                <a:latin typeface="Times New Roman" panose="02020603050405020304" pitchFamily="18" charset="0"/>
                <a:cs typeface="Times New Roman" panose="02020603050405020304" pitchFamily="18" charset="0"/>
              </a:rPr>
              <a:t>cultures</a:t>
            </a:r>
            <a:endParaRPr lang="uk-UA" sz="2000" dirty="0" smtClean="0">
              <a:solidFill>
                <a:schemeClr val="bg1"/>
              </a:solidFill>
              <a:latin typeface="Times New Roman" panose="02020603050405020304" pitchFamily="18" charset="0"/>
              <a:cs typeface="Times New Roman" panose="02020603050405020304" pitchFamily="18" charset="0"/>
            </a:endParaRPr>
          </a:p>
          <a:p>
            <a:pPr marL="342900" indent="-342900" eaLnBrk="0" hangingPunct="0">
              <a:spcBef>
                <a:spcPct val="20000"/>
              </a:spcBef>
              <a:buFont typeface="Arial" charset="0"/>
              <a:buChar char="•"/>
            </a:pPr>
            <a:r>
              <a:rPr lang="en-US" sz="2000" dirty="0">
                <a:solidFill>
                  <a:schemeClr val="bg1"/>
                </a:solidFill>
                <a:latin typeface="Times New Roman" panose="02020603050405020304" pitchFamily="18" charset="0"/>
                <a:cs typeface="Times New Roman" panose="02020603050405020304" pitchFamily="18" charset="0"/>
              </a:rPr>
              <a:t>Unity and interdependence of world and national </a:t>
            </a:r>
            <a:r>
              <a:rPr lang="en-US" sz="2000" dirty="0" smtClean="0">
                <a:solidFill>
                  <a:schemeClr val="bg1"/>
                </a:solidFill>
                <a:latin typeface="Times New Roman" panose="02020603050405020304" pitchFamily="18" charset="0"/>
                <a:cs typeface="Times New Roman" panose="02020603050405020304" pitchFamily="18" charset="0"/>
              </a:rPr>
              <a:t>cultures</a:t>
            </a:r>
            <a:endParaRPr lang="uk-UA" sz="2000" dirty="0" smtClean="0">
              <a:solidFill>
                <a:schemeClr val="bg1"/>
              </a:solidFill>
              <a:latin typeface="Times New Roman" panose="02020603050405020304" pitchFamily="18" charset="0"/>
              <a:cs typeface="Times New Roman" panose="02020603050405020304" pitchFamily="18" charset="0"/>
            </a:endParaRPr>
          </a:p>
          <a:p>
            <a:pPr marL="342900" indent="-342900" eaLnBrk="0" hangingPunct="0">
              <a:spcBef>
                <a:spcPct val="20000"/>
              </a:spcBef>
              <a:buFont typeface="Arial" charset="0"/>
              <a:buChar char="•"/>
            </a:pPr>
            <a:r>
              <a:rPr lang="en-US" sz="2000" dirty="0">
                <a:solidFill>
                  <a:schemeClr val="bg1"/>
                </a:solidFill>
                <a:latin typeface="Times New Roman" panose="02020603050405020304" pitchFamily="18" charset="0"/>
                <a:cs typeface="Times New Roman" panose="02020603050405020304" pitchFamily="18" charset="0"/>
              </a:rPr>
              <a:t>Problems of cultural identification and </a:t>
            </a:r>
            <a:r>
              <a:rPr lang="en-US" sz="2000" dirty="0" smtClean="0">
                <a:solidFill>
                  <a:schemeClr val="bg1"/>
                </a:solidFill>
                <a:latin typeface="Times New Roman" panose="02020603050405020304" pitchFamily="18" charset="0"/>
                <a:cs typeface="Times New Roman" panose="02020603050405020304" pitchFamily="18" charset="0"/>
              </a:rPr>
              <a:t>self-identification</a:t>
            </a:r>
            <a:endParaRPr lang="uk-UA" sz="2000" dirty="0" smtClean="0">
              <a:solidFill>
                <a:schemeClr val="bg1"/>
              </a:solidFill>
              <a:latin typeface="Times New Roman" panose="02020603050405020304" pitchFamily="18" charset="0"/>
              <a:cs typeface="Times New Roman" panose="02020603050405020304" pitchFamily="18" charset="0"/>
            </a:endParaRPr>
          </a:p>
          <a:p>
            <a:pPr marL="342900" indent="-342900" eaLnBrk="0" hangingPunct="0">
              <a:spcBef>
                <a:spcPct val="20000"/>
              </a:spcBef>
              <a:buFont typeface="Arial" charset="0"/>
              <a:buChar char="•"/>
            </a:pPr>
            <a:r>
              <a:rPr lang="en-US" sz="2000" dirty="0">
                <a:solidFill>
                  <a:schemeClr val="bg1"/>
                </a:solidFill>
                <a:latin typeface="Times New Roman" panose="02020603050405020304" pitchFamily="18" charset="0"/>
                <a:cs typeface="Times New Roman" panose="02020603050405020304" pitchFamily="18" charset="0"/>
              </a:rPr>
              <a:t>Opposites of modern world culture: freedom and violence; elitism and mass; pluralism and unification; traditions and innovation; individualism and </a:t>
            </a:r>
            <a:r>
              <a:rPr lang="en-US" sz="2000" dirty="0" smtClean="0">
                <a:solidFill>
                  <a:schemeClr val="bg1"/>
                </a:solidFill>
                <a:latin typeface="Times New Roman" panose="02020603050405020304" pitchFamily="18" charset="0"/>
                <a:cs typeface="Times New Roman" panose="02020603050405020304" pitchFamily="18" charset="0"/>
              </a:rPr>
              <a:t>collectivism</a:t>
            </a:r>
            <a:endParaRPr lang="uk-UA" sz="2000" dirty="0" smtClean="0">
              <a:solidFill>
                <a:schemeClr val="bg1"/>
              </a:solidFill>
              <a:latin typeface="Times New Roman" panose="02020603050405020304" pitchFamily="18" charset="0"/>
              <a:cs typeface="Times New Roman" panose="02020603050405020304" pitchFamily="18" charset="0"/>
            </a:endParaRPr>
          </a:p>
          <a:p>
            <a:pPr marL="342900" indent="-342900" eaLnBrk="0" hangingPunct="0">
              <a:spcBef>
                <a:spcPct val="20000"/>
              </a:spcBef>
              <a:buFont typeface="Arial" charset="0"/>
              <a:buChar char="•"/>
            </a:pPr>
            <a:r>
              <a:rPr lang="en-US" sz="2000" dirty="0">
                <a:solidFill>
                  <a:schemeClr val="bg1"/>
                </a:solidFill>
                <a:latin typeface="Times New Roman" panose="02020603050405020304" pitchFamily="18" charset="0"/>
                <a:cs typeface="Times New Roman" panose="02020603050405020304" pitchFamily="18" charset="0"/>
              </a:rPr>
              <a:t>Ideologization of culture. Totalitarianism and </a:t>
            </a:r>
            <a:r>
              <a:rPr lang="en-US" sz="2000" dirty="0" smtClean="0">
                <a:solidFill>
                  <a:schemeClr val="bg1"/>
                </a:solidFill>
                <a:latin typeface="Times New Roman" panose="02020603050405020304" pitchFamily="18" charset="0"/>
                <a:cs typeface="Times New Roman" panose="02020603050405020304" pitchFamily="18" charset="0"/>
              </a:rPr>
              <a:t>culture</a:t>
            </a:r>
            <a:endParaRPr lang="uk-UA" sz="2000" dirty="0" smtClean="0">
              <a:solidFill>
                <a:schemeClr val="bg1"/>
              </a:solidFill>
              <a:latin typeface="Times New Roman" panose="02020603050405020304" pitchFamily="18" charset="0"/>
              <a:cs typeface="Times New Roman" panose="02020603050405020304" pitchFamily="18" charset="0"/>
            </a:endParaRPr>
          </a:p>
          <a:p>
            <a:pPr marL="342900" indent="-342900" eaLnBrk="0" hangingPunct="0">
              <a:spcBef>
                <a:spcPct val="20000"/>
              </a:spcBef>
              <a:buFont typeface="Arial" charset="0"/>
              <a:buChar char="•"/>
            </a:pPr>
            <a:r>
              <a:rPr lang="en-US" sz="2000" dirty="0">
                <a:solidFill>
                  <a:schemeClr val="bg1"/>
                </a:solidFill>
                <a:latin typeface="Times New Roman" panose="02020603050405020304" pitchFamily="18" charset="0"/>
                <a:cs typeface="Times New Roman" panose="02020603050405020304" pitchFamily="18" charset="0"/>
              </a:rPr>
              <a:t>Anthropocentrism and humanism in the European cultural tradition</a:t>
            </a:r>
            <a:endParaRPr lang="uk-UA" sz="2000" dirty="0" smtClean="0">
              <a:solidFill>
                <a:schemeClr val="bg1"/>
              </a:solidFill>
              <a:latin typeface="Times New Roman" panose="02020603050405020304" pitchFamily="18" charset="0"/>
              <a:cs typeface="Times New Roman" panose="02020603050405020304" pitchFamily="18" charset="0"/>
            </a:endParaRPr>
          </a:p>
          <a:p>
            <a:pPr marL="342900" indent="-342900" eaLnBrk="0" hangingPunct="0">
              <a:spcBef>
                <a:spcPct val="20000"/>
              </a:spcBef>
              <a:buFont typeface="Arial" charset="0"/>
              <a:buChar char="•"/>
            </a:pPr>
            <a:r>
              <a:rPr lang="en-US" sz="2000" dirty="0">
                <a:solidFill>
                  <a:schemeClr val="bg1"/>
                </a:solidFill>
                <a:latin typeface="Times New Roman" panose="02020603050405020304" pitchFamily="18" charset="0"/>
                <a:cs typeface="Times New Roman" panose="02020603050405020304" pitchFamily="18" charset="0"/>
              </a:rPr>
              <a:t>Ideological and spiritual challenges of the twentieth century. The crisis of humanism</a:t>
            </a:r>
            <a:r>
              <a:rPr lang="en-US" sz="2000" dirty="0" smtClean="0">
                <a:solidFill>
                  <a:schemeClr val="bg1"/>
                </a:solidFill>
                <a:latin typeface="Times New Roman" panose="02020603050405020304" pitchFamily="18" charset="0"/>
                <a:cs typeface="Times New Roman" panose="02020603050405020304" pitchFamily="18" charset="0"/>
              </a:rPr>
              <a:t>.</a:t>
            </a:r>
            <a:endParaRPr lang="uk-UA" sz="2000" dirty="0" smtClean="0">
              <a:solidFill>
                <a:schemeClr val="bg1"/>
              </a:solidFill>
              <a:latin typeface="Times New Roman" panose="02020603050405020304" pitchFamily="18" charset="0"/>
              <a:cs typeface="Times New Roman" panose="02020603050405020304" pitchFamily="18" charset="0"/>
            </a:endParaRPr>
          </a:p>
          <a:p>
            <a:pPr marL="342900" indent="-342900" eaLnBrk="0" hangingPunct="0">
              <a:spcBef>
                <a:spcPct val="20000"/>
              </a:spcBef>
              <a:buFont typeface="Arial" charset="0"/>
              <a:buChar char="•"/>
            </a:pPr>
            <a:r>
              <a:rPr lang="en-US" sz="2000" dirty="0">
                <a:solidFill>
                  <a:schemeClr val="bg1"/>
                </a:solidFill>
                <a:latin typeface="Times New Roman" panose="02020603050405020304" pitchFamily="18" charset="0"/>
                <a:cs typeface="Times New Roman" panose="02020603050405020304" pitchFamily="18" charset="0"/>
              </a:rPr>
              <a:t>The essence of the current global socio-cultural </a:t>
            </a:r>
            <a:r>
              <a:rPr lang="en-US" sz="2000" dirty="0" smtClean="0">
                <a:solidFill>
                  <a:schemeClr val="bg1"/>
                </a:solidFill>
                <a:latin typeface="Times New Roman" panose="02020603050405020304" pitchFamily="18" charset="0"/>
                <a:cs typeface="Times New Roman" panose="02020603050405020304" pitchFamily="18" charset="0"/>
              </a:rPr>
              <a:t>crisis</a:t>
            </a:r>
            <a:endParaRPr lang="uk-UA" sz="2000" dirty="0" smtClean="0">
              <a:solidFill>
                <a:schemeClr val="bg1"/>
              </a:solidFill>
              <a:latin typeface="Times New Roman" panose="02020603050405020304" pitchFamily="18" charset="0"/>
              <a:cs typeface="Times New Roman" panose="02020603050405020304" pitchFamily="18" charset="0"/>
            </a:endParaRPr>
          </a:p>
          <a:p>
            <a:pPr marL="342900" indent="-342900" eaLnBrk="0" hangingPunct="0">
              <a:spcBef>
                <a:spcPct val="20000"/>
              </a:spcBef>
              <a:buFont typeface="Arial" charset="0"/>
              <a:buChar char="•"/>
            </a:pPr>
            <a:r>
              <a:rPr lang="en-US" sz="2000" dirty="0">
                <a:solidFill>
                  <a:schemeClr val="bg1"/>
                </a:solidFill>
                <a:latin typeface="Times New Roman" panose="02020603050405020304" pitchFamily="18" charset="0"/>
                <a:cs typeface="Times New Roman" panose="02020603050405020304" pitchFamily="18" charset="0"/>
              </a:rPr>
              <a:t>Culture shock and its negative and positive consequences</a:t>
            </a:r>
            <a:endParaRPr lang="uk-UA" sz="2000" dirty="0" smtClean="0">
              <a:solidFill>
                <a:schemeClr val="bg1"/>
              </a:solidFill>
              <a:latin typeface="Times New Roman" panose="02020603050405020304" pitchFamily="18" charset="0"/>
              <a:cs typeface="Times New Roman" panose="02020603050405020304" pitchFamily="18" charset="0"/>
            </a:endParaRPr>
          </a:p>
          <a:p>
            <a:pPr marL="342900" indent="-342900" eaLnBrk="0" hangingPunct="0">
              <a:spcBef>
                <a:spcPct val="20000"/>
              </a:spcBef>
              <a:buFont typeface="Arial" charset="0"/>
              <a:buChar char="•"/>
            </a:pPr>
            <a:r>
              <a:rPr lang="en-US" sz="2000" dirty="0">
                <a:solidFill>
                  <a:schemeClr val="bg1"/>
                </a:solidFill>
                <a:latin typeface="Times New Roman" panose="02020603050405020304" pitchFamily="18" charset="0"/>
                <a:cs typeface="Times New Roman" panose="02020603050405020304" pitchFamily="18" charset="0"/>
              </a:rPr>
              <a:t>The phenomenon of cultural and ethical pessimism and its </a:t>
            </a:r>
            <a:r>
              <a:rPr lang="en-US" sz="2000" dirty="0" smtClean="0">
                <a:solidFill>
                  <a:schemeClr val="bg1"/>
                </a:solidFill>
                <a:latin typeface="Times New Roman" panose="02020603050405020304" pitchFamily="18" charset="0"/>
                <a:cs typeface="Times New Roman" panose="02020603050405020304" pitchFamily="18" charset="0"/>
              </a:rPr>
              <a:t>causes</a:t>
            </a:r>
            <a:endParaRPr lang="uk-UA" sz="2000" dirty="0" smtClean="0">
              <a:solidFill>
                <a:schemeClr val="bg1"/>
              </a:solidFill>
              <a:latin typeface="Times New Roman" panose="02020603050405020304" pitchFamily="18" charset="0"/>
              <a:cs typeface="Times New Roman" panose="02020603050405020304" pitchFamily="18" charset="0"/>
            </a:endParaRPr>
          </a:p>
          <a:p>
            <a:pPr marL="342900" indent="-342900" eaLnBrk="0" hangingPunct="0">
              <a:spcBef>
                <a:spcPct val="20000"/>
              </a:spcBef>
              <a:buFont typeface="Arial" charset="0"/>
              <a:buChar char="•"/>
            </a:pPr>
            <a:r>
              <a:rPr lang="la-Latn" sz="2000" dirty="0">
                <a:solidFill>
                  <a:schemeClr val="bg1"/>
                </a:solidFill>
                <a:latin typeface="Times New Roman" panose="02020603050405020304" pitchFamily="18" charset="0"/>
                <a:cs typeface="Times New Roman" panose="02020603050405020304" pitchFamily="18" charset="0"/>
              </a:rPr>
              <a:t>Cultural </a:t>
            </a:r>
            <a:r>
              <a:rPr lang="la-Latn" sz="2000" dirty="0" smtClean="0">
                <a:solidFill>
                  <a:schemeClr val="bg1"/>
                </a:solidFill>
                <a:latin typeface="Times New Roman" panose="02020603050405020304" pitchFamily="18" charset="0"/>
                <a:cs typeface="Times New Roman" panose="02020603050405020304" pitchFamily="18" charset="0"/>
              </a:rPr>
              <a:t>diplomacy</a:t>
            </a:r>
            <a:endParaRPr lang="uk-UA" sz="2000" dirty="0" smtClean="0">
              <a:solidFill>
                <a:schemeClr val="bg1"/>
              </a:solidFill>
              <a:latin typeface="Times New Roman" panose="02020603050405020304" pitchFamily="18" charset="0"/>
              <a:cs typeface="Times New Roman" panose="02020603050405020304" pitchFamily="18" charset="0"/>
            </a:endParaRPr>
          </a:p>
          <a:p>
            <a:pPr marL="342900" indent="-342900" eaLnBrk="0" hangingPunct="0">
              <a:spcBef>
                <a:spcPct val="20000"/>
              </a:spcBef>
              <a:buFont typeface="Arial" charset="0"/>
              <a:buChar char="•"/>
            </a:pPr>
            <a:r>
              <a:rPr lang="la-Latn" sz="2000" dirty="0">
                <a:solidFill>
                  <a:schemeClr val="bg1"/>
                </a:solidFill>
                <a:latin typeface="Times New Roman" panose="02020603050405020304" pitchFamily="18" charset="0"/>
                <a:cs typeface="Times New Roman" panose="02020603050405020304" pitchFamily="18" charset="0"/>
              </a:rPr>
              <a:t>Crimes against </a:t>
            </a:r>
            <a:r>
              <a:rPr lang="la-Latn" sz="2000" dirty="0" smtClean="0">
                <a:solidFill>
                  <a:schemeClr val="bg1"/>
                </a:solidFill>
                <a:latin typeface="Times New Roman" panose="02020603050405020304" pitchFamily="18" charset="0"/>
                <a:cs typeface="Times New Roman" panose="02020603050405020304" pitchFamily="18" charset="0"/>
              </a:rPr>
              <a:t>culture</a:t>
            </a:r>
            <a:endParaRPr lang="uk-UA" sz="2000" dirty="0" smtClean="0">
              <a:solidFill>
                <a:schemeClr val="bg1"/>
              </a:solidFill>
              <a:latin typeface="Times New Roman" panose="02020603050405020304" pitchFamily="18" charset="0"/>
              <a:cs typeface="Times New Roman" panose="02020603050405020304" pitchFamily="18" charset="0"/>
            </a:endParaRPr>
          </a:p>
          <a:p>
            <a:pPr marL="342900" indent="-342900" eaLnBrk="0" hangingPunct="0">
              <a:spcBef>
                <a:spcPct val="20000"/>
              </a:spcBef>
              <a:buFont typeface="Arial" charset="0"/>
              <a:buChar char="•"/>
            </a:pPr>
            <a:r>
              <a:rPr lang="la-Latn" sz="2000" dirty="0">
                <a:solidFill>
                  <a:schemeClr val="bg1"/>
                </a:solidFill>
                <a:latin typeface="Times New Roman" panose="02020603050405020304" pitchFamily="18" charset="0"/>
                <a:cs typeface="Times New Roman" panose="02020603050405020304" pitchFamily="18" charset="0"/>
              </a:rPr>
              <a:t>Art and </a:t>
            </a:r>
            <a:r>
              <a:rPr lang="la-Latn" sz="2000" dirty="0" smtClean="0">
                <a:solidFill>
                  <a:schemeClr val="bg1"/>
                </a:solidFill>
                <a:latin typeface="Times New Roman" panose="02020603050405020304" pitchFamily="18" charset="0"/>
                <a:cs typeface="Times New Roman" panose="02020603050405020304" pitchFamily="18" charset="0"/>
              </a:rPr>
              <a:t>war</a:t>
            </a:r>
            <a:endParaRPr lang="uk-UA" sz="2000" dirty="0" smtClean="0">
              <a:solidFill>
                <a:schemeClr val="bg1"/>
              </a:solidFill>
              <a:latin typeface="Times New Roman" panose="02020603050405020304" pitchFamily="18" charset="0"/>
              <a:cs typeface="Times New Roman" panose="02020603050405020304" pitchFamily="18" charset="0"/>
            </a:endParaRPr>
          </a:p>
          <a:p>
            <a:pPr marL="342900" indent="-342900" eaLnBrk="0" hangingPunct="0">
              <a:spcBef>
                <a:spcPct val="20000"/>
              </a:spcBef>
              <a:buFont typeface="Arial" charset="0"/>
              <a:buChar char="•"/>
            </a:pPr>
            <a:r>
              <a:rPr lang="en-US" sz="2000" dirty="0">
                <a:solidFill>
                  <a:schemeClr val="bg1"/>
                </a:solidFill>
                <a:latin typeface="Times New Roman" panose="02020603050405020304" pitchFamily="18" charset="0"/>
                <a:cs typeface="Times New Roman" panose="02020603050405020304" pitchFamily="18" charset="0"/>
              </a:rPr>
              <a:t>Culture as a factor in the national security </a:t>
            </a:r>
            <a:r>
              <a:rPr lang="en-US" sz="2000" dirty="0" smtClean="0">
                <a:solidFill>
                  <a:schemeClr val="bg1"/>
                </a:solidFill>
                <a:latin typeface="Times New Roman" panose="02020603050405020304" pitchFamily="18" charset="0"/>
                <a:cs typeface="Times New Roman" panose="02020603050405020304" pitchFamily="18" charset="0"/>
              </a:rPr>
              <a:t>system</a:t>
            </a:r>
            <a:endParaRPr lang="uk-UA" sz="2000" dirty="0" smtClean="0">
              <a:solidFill>
                <a:schemeClr val="bg1"/>
              </a:solidFill>
              <a:latin typeface="Times New Roman" panose="02020603050405020304" pitchFamily="18" charset="0"/>
              <a:cs typeface="Times New Roman" panose="02020603050405020304" pitchFamily="18" charset="0"/>
            </a:endParaRPr>
          </a:p>
          <a:p>
            <a:pPr marL="342900" indent="-342900" eaLnBrk="0" hangingPunct="0">
              <a:spcBef>
                <a:spcPct val="20000"/>
              </a:spcBef>
              <a:buFont typeface="Arial" charset="0"/>
              <a:buChar char="•"/>
            </a:pPr>
            <a:r>
              <a:rPr lang="en-US" sz="2000" dirty="0">
                <a:solidFill>
                  <a:schemeClr val="bg1"/>
                </a:solidFill>
                <a:latin typeface="Times New Roman" panose="02020603050405020304" pitchFamily="18" charset="0"/>
                <a:cs typeface="Times New Roman" panose="02020603050405020304" pitchFamily="18" charset="0"/>
              </a:rPr>
              <a:t>Mass culture as a means of cultural </a:t>
            </a:r>
            <a:r>
              <a:rPr lang="en-US" sz="2000" dirty="0" smtClean="0">
                <a:solidFill>
                  <a:schemeClr val="bg1"/>
                </a:solidFill>
                <a:latin typeface="Times New Roman" panose="02020603050405020304" pitchFamily="18" charset="0"/>
                <a:cs typeface="Times New Roman" panose="02020603050405020304" pitchFamily="18" charset="0"/>
              </a:rPr>
              <a:t>war</a:t>
            </a:r>
            <a:endParaRPr lang="uk-UA" sz="2000" dirty="0" smtClean="0">
              <a:solidFill>
                <a:schemeClr val="bg1"/>
              </a:solidFill>
              <a:latin typeface="Times New Roman" panose="02020603050405020304" pitchFamily="18" charset="0"/>
              <a:cs typeface="Times New Roman" panose="02020603050405020304" pitchFamily="18" charset="0"/>
            </a:endParaRPr>
          </a:p>
          <a:p>
            <a:pPr marL="342900" indent="-342900" eaLnBrk="0" hangingPunct="0">
              <a:spcBef>
                <a:spcPct val="20000"/>
              </a:spcBef>
              <a:buFont typeface="Arial" charset="0"/>
              <a:buChar char="•"/>
            </a:pPr>
            <a:r>
              <a:rPr lang="en-US" sz="2000" dirty="0">
                <a:solidFill>
                  <a:schemeClr val="bg1"/>
                </a:solidFill>
                <a:latin typeface="Times New Roman" panose="02020603050405020304" pitchFamily="18" charset="0"/>
                <a:cs typeface="Times New Roman" panose="02020603050405020304" pitchFamily="18" charset="0"/>
              </a:rPr>
              <a:t>The role of information technology in the development of humanity and </a:t>
            </a:r>
            <a:r>
              <a:rPr lang="en-US" sz="2000" dirty="0" smtClean="0">
                <a:solidFill>
                  <a:schemeClr val="bg1"/>
                </a:solidFill>
                <a:latin typeface="Times New Roman" panose="02020603050405020304" pitchFamily="18" charset="0"/>
                <a:cs typeface="Times New Roman" panose="02020603050405020304" pitchFamily="18" charset="0"/>
              </a:rPr>
              <a:t>society</a:t>
            </a:r>
            <a:endParaRPr lang="uk-UA" sz="2000" dirty="0" smtClean="0">
              <a:solidFill>
                <a:schemeClr val="bg1"/>
              </a:solidFill>
              <a:latin typeface="Times New Roman" panose="02020603050405020304" pitchFamily="18" charset="0"/>
              <a:cs typeface="Times New Roman" panose="02020603050405020304" pitchFamily="18" charset="0"/>
            </a:endParaRPr>
          </a:p>
          <a:p>
            <a:pPr marL="342900" indent="-342900" eaLnBrk="0" hangingPunct="0">
              <a:spcBef>
                <a:spcPct val="20000"/>
              </a:spcBef>
              <a:buFont typeface="Arial" charset="0"/>
              <a:buChar char="•"/>
            </a:pPr>
            <a:r>
              <a:rPr lang="en-US" sz="2000" dirty="0">
                <a:solidFill>
                  <a:schemeClr val="bg1"/>
                </a:solidFill>
                <a:latin typeface="Times New Roman" panose="02020603050405020304" pitchFamily="18" charset="0"/>
                <a:cs typeface="Times New Roman" panose="02020603050405020304" pitchFamily="18" charset="0"/>
              </a:rPr>
              <a:t>The influence of social and technological progress on spiritual culture</a:t>
            </a:r>
            <a:endParaRPr lang="uk-UA" sz="2000" dirty="0">
              <a:solidFill>
                <a:schemeClr val="bg1"/>
              </a:solidFill>
              <a:latin typeface="Times New Roman" panose="02020603050405020304" pitchFamily="18" charset="0"/>
              <a:cs typeface="Times New Roman" panose="02020603050405020304" pitchFamily="18" charset="0"/>
            </a:endParaRPr>
          </a:p>
        </p:txBody>
      </p:sp>
      <p:sp>
        <p:nvSpPr>
          <p:cNvPr id="17415" name="Rectangle 11"/>
          <p:cNvSpPr>
            <a:spLocks noChangeArrowheads="1"/>
          </p:cNvSpPr>
          <p:nvPr/>
        </p:nvSpPr>
        <p:spPr bwMode="auto">
          <a:xfrm>
            <a:off x="13106400" y="1714500"/>
            <a:ext cx="4953000" cy="7772400"/>
          </a:xfrm>
          <a:prstGeom prst="rect">
            <a:avLst/>
          </a:prstGeom>
          <a:noFill/>
          <a:ln w="9525">
            <a:noFill/>
            <a:miter lim="800000"/>
            <a:headEnd/>
            <a:tailEnd/>
          </a:ln>
        </p:spPr>
        <p:txBody>
          <a:bodyPr/>
          <a:lstStyle/>
          <a:p>
            <a:pPr marL="342900" indent="-342900" algn="just" eaLnBrk="0" hangingPunct="0">
              <a:lnSpc>
                <a:spcPct val="90000"/>
              </a:lnSpc>
              <a:spcBef>
                <a:spcPct val="20000"/>
              </a:spcBef>
              <a:buFont typeface="Arial" charset="0"/>
              <a:buChar char="•"/>
            </a:pPr>
            <a:r>
              <a:rPr lang="la-Latn" sz="2000" dirty="0">
                <a:solidFill>
                  <a:schemeClr val="bg1"/>
                </a:solidFill>
                <a:latin typeface="Times New Roman" panose="02020603050405020304" pitchFamily="18" charset="0"/>
                <a:cs typeface="Times New Roman" panose="02020603050405020304" pitchFamily="18" charset="0"/>
              </a:rPr>
              <a:t>Environmentalization of </a:t>
            </a:r>
            <a:r>
              <a:rPr lang="la-Latn" sz="2000" dirty="0" smtClean="0">
                <a:solidFill>
                  <a:schemeClr val="bg1"/>
                </a:solidFill>
                <a:latin typeface="Times New Roman" panose="02020603050405020304" pitchFamily="18" charset="0"/>
                <a:cs typeface="Times New Roman" panose="02020603050405020304" pitchFamily="18" charset="0"/>
              </a:rPr>
              <a:t>culture</a:t>
            </a:r>
            <a:endParaRPr lang="uk-UA" sz="2000" dirty="0" smtClean="0">
              <a:solidFill>
                <a:schemeClr val="bg1"/>
              </a:solidFill>
              <a:latin typeface="Times New Roman" panose="02020603050405020304" pitchFamily="18" charset="0"/>
              <a:cs typeface="Times New Roman" panose="02020603050405020304" pitchFamily="18" charset="0"/>
            </a:endParaRPr>
          </a:p>
          <a:p>
            <a:pPr marL="342900" indent="-342900" algn="just" eaLnBrk="0" hangingPunct="0">
              <a:lnSpc>
                <a:spcPct val="90000"/>
              </a:lnSpc>
              <a:spcBef>
                <a:spcPct val="20000"/>
              </a:spcBef>
              <a:buFont typeface="Arial" charset="0"/>
              <a:buChar char="•"/>
            </a:pPr>
            <a:r>
              <a:rPr lang="la-Latn" sz="2000" dirty="0">
                <a:solidFill>
                  <a:schemeClr val="bg1"/>
                </a:solidFill>
                <a:latin typeface="Times New Roman" panose="02020603050405020304" pitchFamily="18" charset="0"/>
                <a:cs typeface="Times New Roman" panose="02020603050405020304" pitchFamily="18" charset="0"/>
              </a:rPr>
              <a:t>Art for </a:t>
            </a:r>
            <a:r>
              <a:rPr lang="la-Latn" sz="2000" dirty="0" smtClean="0">
                <a:solidFill>
                  <a:schemeClr val="bg1"/>
                </a:solidFill>
                <a:latin typeface="Times New Roman" panose="02020603050405020304" pitchFamily="18" charset="0"/>
                <a:cs typeface="Times New Roman" panose="02020603050405020304" pitchFamily="18" charset="0"/>
              </a:rPr>
              <a:t>ecology</a:t>
            </a:r>
            <a:endParaRPr lang="uk-UA" sz="2000" dirty="0" smtClean="0">
              <a:solidFill>
                <a:schemeClr val="bg1"/>
              </a:solidFill>
              <a:latin typeface="Times New Roman" panose="02020603050405020304" pitchFamily="18" charset="0"/>
              <a:cs typeface="Times New Roman" panose="02020603050405020304" pitchFamily="18" charset="0"/>
            </a:endParaRPr>
          </a:p>
          <a:p>
            <a:pPr marL="342900" indent="-342900" algn="just" eaLnBrk="0" hangingPunct="0">
              <a:lnSpc>
                <a:spcPct val="90000"/>
              </a:lnSpc>
              <a:spcBef>
                <a:spcPct val="20000"/>
              </a:spcBef>
              <a:buFont typeface="Arial" charset="0"/>
              <a:buChar char="•"/>
            </a:pPr>
            <a:r>
              <a:rPr lang="en-US" sz="2000" dirty="0">
                <a:solidFill>
                  <a:schemeClr val="bg1"/>
                </a:solidFill>
                <a:latin typeface="Times New Roman" panose="02020603050405020304" pitchFamily="18" charset="0"/>
                <a:cs typeface="Times New Roman" panose="02020603050405020304" pitchFamily="18" charset="0"/>
              </a:rPr>
              <a:t>Architecture of the future. </a:t>
            </a:r>
            <a:r>
              <a:rPr lang="en-US" sz="2000" dirty="0" smtClean="0">
                <a:solidFill>
                  <a:schemeClr val="bg1"/>
                </a:solidFill>
                <a:latin typeface="Times New Roman" panose="02020603050405020304" pitchFamily="18" charset="0"/>
                <a:cs typeface="Times New Roman" panose="02020603050405020304" pitchFamily="18" charset="0"/>
              </a:rPr>
              <a:t>Bionics</a:t>
            </a:r>
            <a:endParaRPr lang="uk-UA" sz="2000" dirty="0" smtClean="0">
              <a:solidFill>
                <a:schemeClr val="bg1"/>
              </a:solidFill>
              <a:latin typeface="Times New Roman" panose="02020603050405020304" pitchFamily="18" charset="0"/>
              <a:cs typeface="Times New Roman" panose="02020603050405020304" pitchFamily="18" charset="0"/>
            </a:endParaRPr>
          </a:p>
          <a:p>
            <a:pPr marL="342900" indent="-342900" algn="just" eaLnBrk="0" hangingPunct="0">
              <a:lnSpc>
                <a:spcPct val="90000"/>
              </a:lnSpc>
              <a:spcBef>
                <a:spcPct val="20000"/>
              </a:spcBef>
              <a:buFont typeface="Arial" charset="0"/>
              <a:buChar char="•"/>
            </a:pPr>
            <a:r>
              <a:rPr lang="la-Latn" sz="2000" dirty="0">
                <a:solidFill>
                  <a:schemeClr val="bg1"/>
                </a:solidFill>
                <a:latin typeface="Times New Roman" panose="02020603050405020304" pitchFamily="18" charset="0"/>
                <a:cs typeface="Times New Roman" panose="02020603050405020304" pitchFamily="18" charset="0"/>
              </a:rPr>
              <a:t>Optical illusions in </a:t>
            </a:r>
            <a:r>
              <a:rPr lang="la-Latn" sz="2000" dirty="0" smtClean="0">
                <a:solidFill>
                  <a:schemeClr val="bg1"/>
                </a:solidFill>
                <a:latin typeface="Times New Roman" panose="02020603050405020304" pitchFamily="18" charset="0"/>
                <a:cs typeface="Times New Roman" panose="02020603050405020304" pitchFamily="18" charset="0"/>
              </a:rPr>
              <a:t>art</a:t>
            </a:r>
            <a:endParaRPr lang="uk-UA" sz="2000" dirty="0" smtClean="0">
              <a:solidFill>
                <a:schemeClr val="bg1"/>
              </a:solidFill>
              <a:latin typeface="Times New Roman" panose="02020603050405020304" pitchFamily="18" charset="0"/>
              <a:cs typeface="Times New Roman" panose="02020603050405020304" pitchFamily="18" charset="0"/>
            </a:endParaRPr>
          </a:p>
          <a:p>
            <a:pPr marL="342900" indent="-342900" algn="just" eaLnBrk="0" hangingPunct="0">
              <a:lnSpc>
                <a:spcPct val="90000"/>
              </a:lnSpc>
              <a:spcBef>
                <a:spcPct val="20000"/>
              </a:spcBef>
              <a:buFont typeface="Arial" charset="0"/>
              <a:buChar char="•"/>
            </a:pPr>
            <a:r>
              <a:rPr lang="en-US" sz="2000" dirty="0">
                <a:solidFill>
                  <a:schemeClr val="bg1"/>
                </a:solidFill>
                <a:latin typeface="Times New Roman" panose="02020603050405020304" pitchFamily="18" charset="0"/>
                <a:cs typeface="Times New Roman" panose="02020603050405020304" pitchFamily="18" charset="0"/>
              </a:rPr>
              <a:t>The culture of everyday </a:t>
            </a:r>
            <a:r>
              <a:rPr lang="en-US" sz="2000" dirty="0" smtClean="0">
                <a:solidFill>
                  <a:schemeClr val="bg1"/>
                </a:solidFill>
                <a:latin typeface="Times New Roman" panose="02020603050405020304" pitchFamily="18" charset="0"/>
                <a:cs typeface="Times New Roman" panose="02020603050405020304" pitchFamily="18" charset="0"/>
              </a:rPr>
              <a:t>life</a:t>
            </a:r>
            <a:endParaRPr lang="uk-UA" sz="2000" dirty="0" smtClean="0">
              <a:solidFill>
                <a:schemeClr val="bg1"/>
              </a:solidFill>
              <a:latin typeface="Times New Roman" panose="02020603050405020304" pitchFamily="18" charset="0"/>
              <a:cs typeface="Times New Roman" panose="02020603050405020304" pitchFamily="18" charset="0"/>
            </a:endParaRPr>
          </a:p>
          <a:p>
            <a:pPr marL="342900" indent="-342900" algn="just" eaLnBrk="0" hangingPunct="0">
              <a:lnSpc>
                <a:spcPct val="90000"/>
              </a:lnSpc>
              <a:spcBef>
                <a:spcPct val="20000"/>
              </a:spcBef>
              <a:buFont typeface="Arial" charset="0"/>
              <a:buChar char="•"/>
            </a:pPr>
            <a:r>
              <a:rPr lang="en-US" sz="2000" dirty="0">
                <a:solidFill>
                  <a:schemeClr val="bg1"/>
                </a:solidFill>
                <a:latin typeface="Times New Roman" panose="02020603050405020304" pitchFamily="18" charset="0"/>
                <a:cs typeface="Times New Roman" panose="02020603050405020304" pitchFamily="18" charset="0"/>
              </a:rPr>
              <a:t>Symbolism of color in different </a:t>
            </a:r>
            <a:r>
              <a:rPr lang="en-US" sz="2000" dirty="0" smtClean="0">
                <a:solidFill>
                  <a:schemeClr val="bg1"/>
                </a:solidFill>
                <a:latin typeface="Times New Roman" panose="02020603050405020304" pitchFamily="18" charset="0"/>
                <a:cs typeface="Times New Roman" panose="02020603050405020304" pitchFamily="18" charset="0"/>
              </a:rPr>
              <a:t>cultures</a:t>
            </a:r>
            <a:endParaRPr lang="uk-UA" sz="2000" dirty="0" smtClean="0">
              <a:solidFill>
                <a:schemeClr val="bg1"/>
              </a:solidFill>
              <a:latin typeface="Times New Roman" panose="02020603050405020304" pitchFamily="18" charset="0"/>
              <a:cs typeface="Times New Roman" panose="02020603050405020304" pitchFamily="18" charset="0"/>
            </a:endParaRPr>
          </a:p>
          <a:p>
            <a:pPr marL="342900" indent="-342900" algn="just" eaLnBrk="0" hangingPunct="0">
              <a:lnSpc>
                <a:spcPct val="90000"/>
              </a:lnSpc>
              <a:spcBef>
                <a:spcPct val="20000"/>
              </a:spcBef>
              <a:buFont typeface="Arial" charset="0"/>
              <a:buChar char="•"/>
            </a:pPr>
            <a:r>
              <a:rPr lang="la-Latn" sz="2000" dirty="0">
                <a:solidFill>
                  <a:schemeClr val="bg1"/>
                </a:solidFill>
                <a:latin typeface="Times New Roman" panose="02020603050405020304" pitchFamily="18" charset="0"/>
                <a:cs typeface="Times New Roman" panose="02020603050405020304" pitchFamily="18" charset="0"/>
              </a:rPr>
              <a:t>Nonverbal communication. Symbolism of </a:t>
            </a:r>
            <a:r>
              <a:rPr lang="la-Latn" sz="2000" dirty="0" smtClean="0">
                <a:solidFill>
                  <a:schemeClr val="bg1"/>
                </a:solidFill>
                <a:latin typeface="Times New Roman" panose="02020603050405020304" pitchFamily="18" charset="0"/>
                <a:cs typeface="Times New Roman" panose="02020603050405020304" pitchFamily="18" charset="0"/>
              </a:rPr>
              <a:t>gestures</a:t>
            </a:r>
            <a:endParaRPr lang="uk-UA" sz="2000" dirty="0" smtClean="0">
              <a:solidFill>
                <a:schemeClr val="bg1"/>
              </a:solidFill>
              <a:latin typeface="Times New Roman" panose="02020603050405020304" pitchFamily="18" charset="0"/>
              <a:cs typeface="Times New Roman" panose="02020603050405020304" pitchFamily="18" charset="0"/>
            </a:endParaRPr>
          </a:p>
          <a:p>
            <a:pPr marL="342900" indent="-342900" algn="just" eaLnBrk="0" hangingPunct="0">
              <a:lnSpc>
                <a:spcPct val="90000"/>
              </a:lnSpc>
              <a:spcBef>
                <a:spcPct val="20000"/>
              </a:spcBef>
              <a:buFont typeface="Arial" charset="0"/>
              <a:buChar char="•"/>
            </a:pPr>
            <a:r>
              <a:rPr lang="en-US" sz="2000" dirty="0">
                <a:solidFill>
                  <a:schemeClr val="bg1"/>
                </a:solidFill>
                <a:latin typeface="Times New Roman" panose="02020603050405020304" pitchFamily="18" charset="0"/>
                <a:cs typeface="Times New Roman" panose="02020603050405020304" pitchFamily="18" charset="0"/>
              </a:rPr>
              <a:t>Computer graphics as a form of modern </a:t>
            </a:r>
            <a:r>
              <a:rPr lang="en-US" sz="2000" dirty="0" smtClean="0">
                <a:solidFill>
                  <a:schemeClr val="bg1"/>
                </a:solidFill>
                <a:latin typeface="Times New Roman" panose="02020603050405020304" pitchFamily="18" charset="0"/>
                <a:cs typeface="Times New Roman" panose="02020603050405020304" pitchFamily="18" charset="0"/>
              </a:rPr>
              <a:t>art</a:t>
            </a:r>
            <a:endParaRPr lang="uk-UA" sz="2000" dirty="0" smtClean="0">
              <a:solidFill>
                <a:schemeClr val="bg1"/>
              </a:solidFill>
              <a:latin typeface="Times New Roman" panose="02020603050405020304" pitchFamily="18" charset="0"/>
              <a:cs typeface="Times New Roman" panose="02020603050405020304" pitchFamily="18" charset="0"/>
            </a:endParaRPr>
          </a:p>
          <a:p>
            <a:pPr marL="342900" indent="-342900" algn="just" eaLnBrk="0" hangingPunct="0">
              <a:lnSpc>
                <a:spcPct val="90000"/>
              </a:lnSpc>
              <a:spcBef>
                <a:spcPct val="20000"/>
              </a:spcBef>
              <a:buFont typeface="Arial" charset="0"/>
              <a:buChar char="•"/>
            </a:pPr>
            <a:r>
              <a:rPr lang="en-US" sz="2000" dirty="0">
                <a:solidFill>
                  <a:schemeClr val="bg1"/>
                </a:solidFill>
                <a:latin typeface="Times New Roman" panose="02020603050405020304" pitchFamily="18" charset="0"/>
                <a:cs typeface="Times New Roman" panose="02020603050405020304" pitchFamily="18" charset="0"/>
              </a:rPr>
              <a:t>Museums: modern concept. Night of </a:t>
            </a:r>
            <a:r>
              <a:rPr lang="en-US" sz="2000" dirty="0" smtClean="0">
                <a:solidFill>
                  <a:schemeClr val="bg1"/>
                </a:solidFill>
                <a:latin typeface="Times New Roman" panose="02020603050405020304" pitchFamily="18" charset="0"/>
                <a:cs typeface="Times New Roman" panose="02020603050405020304" pitchFamily="18" charset="0"/>
              </a:rPr>
              <a:t>museums</a:t>
            </a:r>
            <a:endParaRPr lang="uk-UA" sz="2000" dirty="0" smtClean="0">
              <a:solidFill>
                <a:schemeClr val="bg1"/>
              </a:solidFill>
              <a:latin typeface="Times New Roman" panose="02020603050405020304" pitchFamily="18" charset="0"/>
              <a:cs typeface="Times New Roman" panose="02020603050405020304" pitchFamily="18" charset="0"/>
            </a:endParaRPr>
          </a:p>
          <a:p>
            <a:pPr marL="342900" indent="-342900" algn="just" eaLnBrk="0" hangingPunct="0">
              <a:lnSpc>
                <a:spcPct val="90000"/>
              </a:lnSpc>
              <a:spcBef>
                <a:spcPct val="20000"/>
              </a:spcBef>
              <a:buFont typeface="Arial" charset="0"/>
              <a:buChar char="•"/>
            </a:pPr>
            <a:r>
              <a:rPr lang="en-US" sz="2000" dirty="0" smtClean="0">
                <a:solidFill>
                  <a:schemeClr val="bg1"/>
                </a:solidFill>
                <a:latin typeface="Times New Roman" panose="02020603050405020304" pitchFamily="18" charset="0"/>
                <a:cs typeface="Times New Roman" panose="02020603050405020304" pitchFamily="18" charset="0"/>
              </a:rPr>
              <a:t>Skansens</a:t>
            </a:r>
            <a:endParaRPr lang="uk-UA" sz="2000" dirty="0">
              <a:solidFill>
                <a:schemeClr val="bg1"/>
              </a:solidFill>
              <a:latin typeface="Times New Roman" panose="02020603050405020304" pitchFamily="18" charset="0"/>
              <a:cs typeface="Times New Roman" panose="02020603050405020304" pitchFamily="18" charset="0"/>
            </a:endParaRPr>
          </a:p>
          <a:p>
            <a:pPr marL="342900" indent="-342900" algn="just" eaLnBrk="0" hangingPunct="0">
              <a:lnSpc>
                <a:spcPct val="90000"/>
              </a:lnSpc>
              <a:spcBef>
                <a:spcPct val="20000"/>
              </a:spcBef>
              <a:buFont typeface="Arial" charset="0"/>
              <a:buChar char="•"/>
            </a:pPr>
            <a:r>
              <a:rPr lang="en-US" sz="2000" dirty="0">
                <a:solidFill>
                  <a:schemeClr val="bg1"/>
                </a:solidFill>
                <a:latin typeface="Times New Roman" panose="02020603050405020304" pitchFamily="18" charset="0"/>
                <a:cs typeface="Times New Roman" panose="02020603050405020304" pitchFamily="18" charset="0"/>
              </a:rPr>
              <a:t>Youth music subcultures: trends, styles, </a:t>
            </a:r>
            <a:r>
              <a:rPr lang="en-US" sz="2000" dirty="0" smtClean="0">
                <a:solidFill>
                  <a:schemeClr val="bg1"/>
                </a:solidFill>
                <a:latin typeface="Times New Roman" panose="02020603050405020304" pitchFamily="18" charset="0"/>
                <a:cs typeface="Times New Roman" panose="02020603050405020304" pitchFamily="18" charset="0"/>
              </a:rPr>
              <a:t>performers</a:t>
            </a:r>
          </a:p>
          <a:p>
            <a:pPr marL="342900" indent="-342900" algn="just" eaLnBrk="0" hangingPunct="0">
              <a:lnSpc>
                <a:spcPct val="90000"/>
              </a:lnSpc>
              <a:spcBef>
                <a:spcPct val="20000"/>
              </a:spcBef>
              <a:buFont typeface="Arial" charset="0"/>
              <a:buChar char="•"/>
            </a:pPr>
            <a:r>
              <a:rPr lang="la-Latn" sz="2000" dirty="0">
                <a:solidFill>
                  <a:schemeClr val="bg1"/>
                </a:solidFill>
                <a:latin typeface="Times New Roman" panose="02020603050405020304" pitchFamily="18" charset="0"/>
                <a:cs typeface="Times New Roman" panose="02020603050405020304" pitchFamily="18" charset="0"/>
              </a:rPr>
              <a:t>Globalization of popular </a:t>
            </a:r>
            <a:r>
              <a:rPr lang="la-Latn" sz="2000" dirty="0" smtClean="0">
                <a:solidFill>
                  <a:schemeClr val="bg1"/>
                </a:solidFill>
                <a:latin typeface="Times New Roman" panose="02020603050405020304" pitchFamily="18" charset="0"/>
                <a:cs typeface="Times New Roman" panose="02020603050405020304" pitchFamily="18" charset="0"/>
              </a:rPr>
              <a:t>music</a:t>
            </a:r>
            <a:endParaRPr lang="en-US" sz="2000" dirty="0" smtClean="0">
              <a:solidFill>
                <a:schemeClr val="bg1"/>
              </a:solidFill>
              <a:latin typeface="Times New Roman" panose="02020603050405020304" pitchFamily="18" charset="0"/>
              <a:cs typeface="Times New Roman" panose="02020603050405020304" pitchFamily="18" charset="0"/>
            </a:endParaRPr>
          </a:p>
          <a:p>
            <a:pPr marL="342900" indent="-342900" algn="just" eaLnBrk="0" hangingPunct="0">
              <a:lnSpc>
                <a:spcPct val="90000"/>
              </a:lnSpc>
              <a:spcBef>
                <a:spcPct val="20000"/>
              </a:spcBef>
              <a:buFont typeface="Arial" charset="0"/>
              <a:buChar char="•"/>
            </a:pPr>
            <a:r>
              <a:rPr lang="en-US" sz="2000" dirty="0">
                <a:solidFill>
                  <a:schemeClr val="bg1"/>
                </a:solidFill>
                <a:latin typeface="Times New Roman" panose="02020603050405020304" pitchFamily="18" charset="0"/>
                <a:cs typeface="Times New Roman" panose="02020603050405020304" pitchFamily="18" charset="0"/>
              </a:rPr>
              <a:t>Westernization and Americanization of popular </a:t>
            </a:r>
            <a:r>
              <a:rPr lang="en-US" sz="2000" dirty="0" smtClean="0">
                <a:solidFill>
                  <a:schemeClr val="bg1"/>
                </a:solidFill>
                <a:latin typeface="Times New Roman" panose="02020603050405020304" pitchFamily="18" charset="0"/>
                <a:cs typeface="Times New Roman" panose="02020603050405020304" pitchFamily="18" charset="0"/>
              </a:rPr>
              <a:t>culture</a:t>
            </a:r>
          </a:p>
          <a:p>
            <a:pPr marL="342900" indent="-342900" algn="just" eaLnBrk="0" hangingPunct="0">
              <a:lnSpc>
                <a:spcPct val="90000"/>
              </a:lnSpc>
              <a:spcBef>
                <a:spcPct val="20000"/>
              </a:spcBef>
              <a:buFont typeface="Arial" charset="0"/>
              <a:buChar char="•"/>
            </a:pPr>
            <a:r>
              <a:rPr lang="en-US" sz="2000" dirty="0">
                <a:solidFill>
                  <a:schemeClr val="bg1"/>
                </a:solidFill>
                <a:latin typeface="Times New Roman" panose="02020603050405020304" pitchFamily="18" charset="0"/>
                <a:cs typeface="Times New Roman" panose="02020603050405020304" pitchFamily="18" charset="0"/>
              </a:rPr>
              <a:t>All for sale or commercialization of </a:t>
            </a:r>
            <a:r>
              <a:rPr lang="en-US" sz="2000" dirty="0" smtClean="0">
                <a:solidFill>
                  <a:schemeClr val="bg1"/>
                </a:solidFill>
                <a:latin typeface="Times New Roman" panose="02020603050405020304" pitchFamily="18" charset="0"/>
                <a:cs typeface="Times New Roman" panose="02020603050405020304" pitchFamily="18" charset="0"/>
              </a:rPr>
              <a:t>art</a:t>
            </a:r>
          </a:p>
          <a:p>
            <a:pPr marL="342900" indent="-342900" algn="just" eaLnBrk="0" hangingPunct="0">
              <a:lnSpc>
                <a:spcPct val="90000"/>
              </a:lnSpc>
              <a:spcBef>
                <a:spcPct val="20000"/>
              </a:spcBef>
              <a:buFont typeface="Arial" charset="0"/>
              <a:buChar char="•"/>
            </a:pPr>
            <a:r>
              <a:rPr lang="la-Latn" sz="2000" dirty="0">
                <a:solidFill>
                  <a:schemeClr val="bg1"/>
                </a:solidFill>
                <a:latin typeface="Times New Roman" panose="02020603050405020304" pitchFamily="18" charset="0"/>
                <a:cs typeface="Times New Roman" panose="02020603050405020304" pitchFamily="18" charset="0"/>
              </a:rPr>
              <a:t>Who owns the future? </a:t>
            </a:r>
            <a:endParaRPr lang="en-US" sz="2000" dirty="0" smtClean="0">
              <a:solidFill>
                <a:schemeClr val="bg1"/>
              </a:solidFill>
              <a:latin typeface="Times New Roman" panose="02020603050405020304" pitchFamily="18" charset="0"/>
              <a:cs typeface="Times New Roman" panose="02020603050405020304" pitchFamily="18" charset="0"/>
            </a:endParaRPr>
          </a:p>
          <a:p>
            <a:pPr marL="342900" indent="-342900" algn="just" eaLnBrk="0" hangingPunct="0">
              <a:lnSpc>
                <a:spcPct val="90000"/>
              </a:lnSpc>
              <a:spcBef>
                <a:spcPct val="20000"/>
              </a:spcBef>
              <a:buFont typeface="Arial" charset="0"/>
              <a:buChar char="•"/>
            </a:pPr>
            <a:r>
              <a:rPr lang="en-US" sz="2000" dirty="0">
                <a:solidFill>
                  <a:schemeClr val="bg1"/>
                </a:solidFill>
                <a:latin typeface="Times New Roman" panose="02020603050405020304" pitchFamily="18" charset="0"/>
                <a:cs typeface="Times New Roman" panose="02020603050405020304" pitchFamily="18" charset="0"/>
              </a:rPr>
              <a:t>Alternative ways of development of world </a:t>
            </a:r>
            <a:r>
              <a:rPr lang="en-US" sz="2000" dirty="0" smtClean="0">
                <a:solidFill>
                  <a:schemeClr val="bg1"/>
                </a:solidFill>
                <a:latin typeface="Times New Roman" panose="02020603050405020304" pitchFamily="18" charset="0"/>
                <a:cs typeface="Times New Roman" panose="02020603050405020304" pitchFamily="18" charset="0"/>
              </a:rPr>
              <a:t>civilization</a:t>
            </a:r>
          </a:p>
          <a:p>
            <a:pPr marL="342900" indent="-342900" algn="just" eaLnBrk="0" hangingPunct="0">
              <a:lnSpc>
                <a:spcPct val="90000"/>
              </a:lnSpc>
              <a:spcBef>
                <a:spcPct val="20000"/>
              </a:spcBef>
              <a:buFont typeface="Arial" charset="0"/>
              <a:buChar char="•"/>
            </a:pPr>
            <a:r>
              <a:rPr lang="en-US" sz="2000" dirty="0">
                <a:solidFill>
                  <a:schemeClr val="bg1"/>
                </a:solidFill>
                <a:latin typeface="Times New Roman" panose="02020603050405020304" pitchFamily="18" charset="0"/>
                <a:cs typeface="Times New Roman" panose="02020603050405020304" pitchFamily="18" charset="0"/>
              </a:rPr>
              <a:t>The cultural potential of humanity</a:t>
            </a:r>
            <a:endParaRPr lang="uk-UA"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434" name="Group 2"/>
          <p:cNvGrpSpPr>
            <a:grpSpLocks/>
          </p:cNvGrpSpPr>
          <p:nvPr/>
        </p:nvGrpSpPr>
        <p:grpSpPr bwMode="auto">
          <a:xfrm>
            <a:off x="7543800" y="1485900"/>
            <a:ext cx="9498013" cy="2943225"/>
            <a:chOff x="0" y="-19050"/>
            <a:chExt cx="12664004" cy="3923595"/>
          </a:xfrm>
        </p:grpSpPr>
        <p:sp>
          <p:nvSpPr>
            <p:cNvPr id="18439" name="TextBox 3"/>
            <p:cNvSpPr txBox="1">
              <a:spLocks noChangeArrowheads="1"/>
            </p:cNvSpPr>
            <p:nvPr/>
          </p:nvSpPr>
          <p:spPr bwMode="auto">
            <a:xfrm>
              <a:off x="0" y="-19050"/>
              <a:ext cx="12664004" cy="1523726"/>
            </a:xfrm>
            <a:prstGeom prst="rect">
              <a:avLst/>
            </a:prstGeom>
            <a:noFill/>
            <a:ln w="9525">
              <a:noFill/>
              <a:miter lim="800000"/>
              <a:headEnd/>
              <a:tailEnd/>
            </a:ln>
          </p:spPr>
          <p:txBody>
            <a:bodyPr lIns="0" tIns="0" rIns="0" bIns="0">
              <a:spAutoFit/>
            </a:bodyPr>
            <a:lstStyle/>
            <a:p>
              <a:pPr algn="ctr">
                <a:lnSpc>
                  <a:spcPts val="9000"/>
                </a:lnSpc>
              </a:pPr>
              <a:endParaRPr lang="uk-UA" sz="7200">
                <a:solidFill>
                  <a:schemeClr val="bg1"/>
                </a:solidFill>
              </a:endParaRPr>
            </a:p>
          </p:txBody>
        </p:sp>
        <p:sp>
          <p:nvSpPr>
            <p:cNvPr id="18440" name="TextBox 4"/>
            <p:cNvSpPr txBox="1">
              <a:spLocks noChangeArrowheads="1"/>
            </p:cNvSpPr>
            <p:nvPr/>
          </p:nvSpPr>
          <p:spPr bwMode="auto">
            <a:xfrm>
              <a:off x="0" y="1864445"/>
              <a:ext cx="12664004" cy="689909"/>
            </a:xfrm>
            <a:prstGeom prst="rect">
              <a:avLst/>
            </a:prstGeom>
            <a:noFill/>
            <a:ln w="9525">
              <a:noFill/>
              <a:miter lim="800000"/>
              <a:headEnd/>
              <a:tailEnd/>
            </a:ln>
          </p:spPr>
          <p:txBody>
            <a:bodyPr lIns="0" tIns="0" rIns="0" bIns="0">
              <a:spAutoFit/>
            </a:bodyPr>
            <a:lstStyle/>
            <a:p>
              <a:pPr>
                <a:lnSpc>
                  <a:spcPts val="4075"/>
                </a:lnSpc>
              </a:pPr>
              <a:endParaRPr lang="uk-UA">
                <a:latin typeface="Calibri" pitchFamily="34" charset="0"/>
              </a:endParaRPr>
            </a:p>
          </p:txBody>
        </p:sp>
        <p:sp>
          <p:nvSpPr>
            <p:cNvPr id="18441" name="TextBox 5"/>
            <p:cNvSpPr txBox="1">
              <a:spLocks noChangeArrowheads="1"/>
            </p:cNvSpPr>
            <p:nvPr/>
          </p:nvSpPr>
          <p:spPr bwMode="auto">
            <a:xfrm>
              <a:off x="0" y="3146914"/>
              <a:ext cx="12664004" cy="757631"/>
            </a:xfrm>
            <a:prstGeom prst="rect">
              <a:avLst/>
            </a:prstGeom>
            <a:noFill/>
            <a:ln w="9525">
              <a:noFill/>
              <a:miter lim="800000"/>
              <a:headEnd/>
              <a:tailEnd/>
            </a:ln>
          </p:spPr>
          <p:txBody>
            <a:bodyPr lIns="0" tIns="0" rIns="0" bIns="0">
              <a:spAutoFit/>
            </a:bodyPr>
            <a:lstStyle/>
            <a:p>
              <a:pPr>
                <a:lnSpc>
                  <a:spcPts val="4475"/>
                </a:lnSpc>
              </a:pPr>
              <a:endParaRPr lang="uk-UA" sz="2700">
                <a:solidFill>
                  <a:srgbClr val="FFFFFF"/>
                </a:solidFill>
                <a:latin typeface="Arvo Italics"/>
              </a:endParaRPr>
            </a:p>
          </p:txBody>
        </p:sp>
      </p:grpSp>
      <p:sp>
        <p:nvSpPr>
          <p:cNvPr id="18435" name="AutoShape 6"/>
          <p:cNvSpPr>
            <a:spLocks noChangeArrowheads="1"/>
          </p:cNvSpPr>
          <p:nvPr/>
        </p:nvSpPr>
        <p:spPr bwMode="auto">
          <a:xfrm>
            <a:off x="5257800" y="2019300"/>
            <a:ext cx="152400" cy="6248400"/>
          </a:xfrm>
          <a:prstGeom prst="rect">
            <a:avLst/>
          </a:prstGeom>
          <a:solidFill>
            <a:srgbClr val="AE8441"/>
          </a:solidFill>
          <a:ln w="9525">
            <a:noFill/>
            <a:miter lim="800000"/>
            <a:headEnd/>
            <a:tailEnd/>
          </a:ln>
        </p:spPr>
        <p:txBody>
          <a:bodyPr/>
          <a:lstStyle/>
          <a:p>
            <a:endParaRPr lang="uk-UA"/>
          </a:p>
        </p:txBody>
      </p:sp>
      <p:pic>
        <p:nvPicPr>
          <p:cNvPr id="18436" name="Picture 7"/>
          <p:cNvPicPr>
            <a:picLocks noChangeAspect="1"/>
          </p:cNvPicPr>
          <p:nvPr/>
        </p:nvPicPr>
        <p:blipFill>
          <a:blip r:embed="rId2"/>
          <a:srcRect/>
          <a:stretch>
            <a:fillRect/>
          </a:stretch>
        </p:blipFill>
        <p:spPr bwMode="auto">
          <a:xfrm>
            <a:off x="-4448175" y="495300"/>
            <a:ext cx="8896350" cy="8896350"/>
          </a:xfrm>
          <a:prstGeom prst="rect">
            <a:avLst/>
          </a:prstGeom>
          <a:noFill/>
          <a:ln w="9525">
            <a:noFill/>
            <a:miter lim="800000"/>
            <a:headEnd/>
            <a:tailEnd/>
          </a:ln>
        </p:spPr>
      </p:pic>
      <p:sp>
        <p:nvSpPr>
          <p:cNvPr id="18437" name="Rectangle 9"/>
          <p:cNvSpPr>
            <a:spLocks noChangeArrowheads="1"/>
          </p:cNvSpPr>
          <p:nvPr/>
        </p:nvSpPr>
        <p:spPr bwMode="auto">
          <a:xfrm>
            <a:off x="5943600" y="419100"/>
            <a:ext cx="10439400" cy="1143000"/>
          </a:xfrm>
          <a:prstGeom prst="rect">
            <a:avLst/>
          </a:prstGeom>
          <a:noFill/>
          <a:ln w="9525">
            <a:noFill/>
            <a:miter lim="800000"/>
            <a:headEnd/>
            <a:tailEnd/>
          </a:ln>
        </p:spPr>
        <p:txBody>
          <a:bodyPr anchor="ctr"/>
          <a:lstStyle/>
          <a:p>
            <a:pPr algn="ctr" eaLnBrk="0" hangingPunct="0"/>
            <a:r>
              <a:rPr lang="en-US" sz="4000" b="1" dirty="0">
                <a:solidFill>
                  <a:srgbClr val="FF9933"/>
                </a:solidFill>
                <a:latin typeface="Times New Roman" panose="02020603050405020304" pitchFamily="18" charset="0"/>
                <a:cs typeface="Times New Roman" panose="02020603050405020304" pitchFamily="18" charset="0"/>
              </a:rPr>
              <a:t>We will determine the styles of art </a:t>
            </a:r>
            <a:r>
              <a:rPr lang="uk-UA" sz="4000" b="1" dirty="0" smtClean="0">
                <a:solidFill>
                  <a:srgbClr val="FF9933"/>
                </a:solidFill>
                <a:latin typeface="Times New Roman" panose="02020603050405020304" pitchFamily="18" charset="0"/>
                <a:cs typeface="Times New Roman" panose="02020603050405020304" pitchFamily="18" charset="0"/>
              </a:rPr>
              <a:t>:</a:t>
            </a:r>
            <a:endParaRPr lang="uk-UA" sz="4000" b="1" dirty="0">
              <a:solidFill>
                <a:srgbClr val="FF9933"/>
              </a:solidFill>
              <a:latin typeface="Times New Roman" panose="02020603050405020304" pitchFamily="18" charset="0"/>
              <a:cs typeface="Times New Roman" panose="02020603050405020304" pitchFamily="18" charset="0"/>
            </a:endParaRPr>
          </a:p>
        </p:txBody>
      </p:sp>
      <p:sp>
        <p:nvSpPr>
          <p:cNvPr id="18438" name="Rectangle 10"/>
          <p:cNvSpPr>
            <a:spLocks noChangeArrowheads="1"/>
          </p:cNvSpPr>
          <p:nvPr/>
        </p:nvSpPr>
        <p:spPr bwMode="auto">
          <a:xfrm>
            <a:off x="5791200" y="2432419"/>
            <a:ext cx="11963400" cy="6555641"/>
          </a:xfrm>
          <a:prstGeom prst="rect">
            <a:avLst/>
          </a:prstGeom>
          <a:noFill/>
          <a:ln w="9525">
            <a:noFill/>
            <a:miter lim="800000"/>
            <a:headEnd/>
            <a:tailEnd/>
          </a:ln>
        </p:spPr>
        <p:txBody>
          <a:bodyPr anchor="ctr">
            <a:spAutoFit/>
          </a:bodyPr>
          <a:lstStyle/>
          <a:p>
            <a:pPr algn="just"/>
            <a:r>
              <a:rPr lang="la-Latn" sz="2800" dirty="0">
                <a:solidFill>
                  <a:schemeClr val="bg1"/>
                </a:solidFill>
                <a:latin typeface="Times New Roman" panose="02020603050405020304" pitchFamily="18" charset="0"/>
                <a:cs typeface="Times New Roman" panose="02020603050405020304" pitchFamily="18" charset="0"/>
              </a:rPr>
              <a:t>Doric, Ionic, Corinthian warrants</a:t>
            </a:r>
            <a:r>
              <a:rPr lang="la-Latn" sz="2800" dirty="0" smtClean="0">
                <a:solidFill>
                  <a:schemeClr val="bg1"/>
                </a:solidFill>
                <a:latin typeface="Times New Roman" panose="02020603050405020304" pitchFamily="18" charset="0"/>
                <a:cs typeface="Times New Roman" panose="02020603050405020304" pitchFamily="18" charset="0"/>
              </a:rPr>
              <a:t>;</a:t>
            </a:r>
            <a:endParaRPr lang="en-US" sz="2800" dirty="0" smtClean="0">
              <a:solidFill>
                <a:schemeClr val="bg1"/>
              </a:solidFill>
              <a:latin typeface="Times New Roman" panose="02020603050405020304" pitchFamily="18" charset="0"/>
              <a:cs typeface="Times New Roman" panose="02020603050405020304" pitchFamily="18" charset="0"/>
            </a:endParaRPr>
          </a:p>
          <a:p>
            <a:pPr algn="just"/>
            <a:endParaRPr lang="en-US" sz="2800" dirty="0" smtClean="0">
              <a:solidFill>
                <a:schemeClr val="bg1"/>
              </a:solidFill>
              <a:latin typeface="Times New Roman" panose="02020603050405020304" pitchFamily="18" charset="0"/>
              <a:cs typeface="Times New Roman" panose="02020603050405020304" pitchFamily="18" charset="0"/>
            </a:endParaRPr>
          </a:p>
          <a:p>
            <a:pPr algn="just"/>
            <a:r>
              <a:rPr lang="la-Latn" sz="2800" dirty="0" smtClean="0">
                <a:solidFill>
                  <a:schemeClr val="bg1"/>
                </a:solidFill>
                <a:latin typeface="Times New Roman" panose="02020603050405020304" pitchFamily="18" charset="0"/>
                <a:cs typeface="Times New Roman" panose="02020603050405020304" pitchFamily="18" charset="0"/>
              </a:rPr>
              <a:t>Romanesque </a:t>
            </a:r>
            <a:r>
              <a:rPr lang="la-Latn" sz="2800" dirty="0">
                <a:solidFill>
                  <a:schemeClr val="bg1"/>
                </a:solidFill>
                <a:latin typeface="Times New Roman" panose="02020603050405020304" pitchFamily="18" charset="0"/>
                <a:cs typeface="Times New Roman" panose="02020603050405020304" pitchFamily="18" charset="0"/>
              </a:rPr>
              <a:t>style, Gothic, Magnier, Baroque, Rococo, Classicism, Naturalism, Romanticism, Realism, Impressionism, Post-Impressionism, Art NouveauCurrents of modernism: expressionism, abstractionism, futurism, Dadaism, Fauvism, Cubism, Surrealism, </a:t>
            </a:r>
            <a:r>
              <a:rPr lang="la-Latn" sz="2800" dirty="0" smtClean="0">
                <a:solidFill>
                  <a:schemeClr val="bg1"/>
                </a:solidFill>
                <a:latin typeface="Times New Roman" panose="02020603050405020304" pitchFamily="18" charset="0"/>
                <a:cs typeface="Times New Roman" panose="02020603050405020304" pitchFamily="18" charset="0"/>
              </a:rPr>
              <a:t>Constructivism</a:t>
            </a:r>
            <a:endParaRPr lang="en-US" sz="2800" dirty="0" smtClean="0">
              <a:solidFill>
                <a:schemeClr val="bg1"/>
              </a:solidFill>
              <a:latin typeface="Times New Roman" panose="02020603050405020304" pitchFamily="18" charset="0"/>
              <a:cs typeface="Times New Roman" panose="02020603050405020304" pitchFamily="18" charset="0"/>
            </a:endParaRPr>
          </a:p>
          <a:p>
            <a:pPr algn="just"/>
            <a:endParaRPr lang="en-US" sz="2800" dirty="0" smtClean="0">
              <a:solidFill>
                <a:schemeClr val="bg1"/>
              </a:solidFill>
              <a:latin typeface="Times New Roman" panose="02020603050405020304" pitchFamily="18" charset="0"/>
              <a:cs typeface="Times New Roman" panose="02020603050405020304" pitchFamily="18" charset="0"/>
            </a:endParaRPr>
          </a:p>
          <a:p>
            <a:pPr algn="just"/>
            <a:r>
              <a:rPr lang="la-Latn" sz="2800" dirty="0" smtClean="0">
                <a:solidFill>
                  <a:schemeClr val="bg1"/>
                </a:solidFill>
                <a:latin typeface="Times New Roman" panose="02020603050405020304" pitchFamily="18" charset="0"/>
                <a:cs typeface="Times New Roman" panose="02020603050405020304" pitchFamily="18" charset="0"/>
              </a:rPr>
              <a:t>The </a:t>
            </a:r>
            <a:r>
              <a:rPr lang="la-Latn" sz="2800" dirty="0">
                <a:solidFill>
                  <a:schemeClr val="bg1"/>
                </a:solidFill>
                <a:latin typeface="Times New Roman" panose="02020603050405020304" pitchFamily="18" charset="0"/>
                <a:cs typeface="Times New Roman" panose="02020603050405020304" pitchFamily="18" charset="0"/>
              </a:rPr>
              <a:t>emergence of new trends, directions, forms and genres of art, subcultures in the late twentieth - early XXI century:street art, social art, pop art, op art, land art and environment, eco-art, bio-art, mail art, body art, psychedelic art, sand </a:t>
            </a:r>
            <a:r>
              <a:rPr lang="la-Latn" sz="2800" dirty="0" smtClean="0">
                <a:solidFill>
                  <a:schemeClr val="bg1"/>
                </a:solidFill>
                <a:latin typeface="Times New Roman" panose="02020603050405020304" pitchFamily="18" charset="0"/>
                <a:cs typeface="Times New Roman" panose="02020603050405020304" pitchFamily="18" charset="0"/>
              </a:rPr>
              <a:t>animation</a:t>
            </a:r>
            <a:endParaRPr lang="en-US" sz="2800" dirty="0" smtClean="0">
              <a:solidFill>
                <a:schemeClr val="bg1"/>
              </a:solidFill>
              <a:latin typeface="Times New Roman" panose="02020603050405020304" pitchFamily="18" charset="0"/>
              <a:cs typeface="Times New Roman" panose="02020603050405020304" pitchFamily="18" charset="0"/>
            </a:endParaRPr>
          </a:p>
          <a:p>
            <a:pPr algn="just"/>
            <a:endParaRPr lang="en-US" sz="2800" dirty="0">
              <a:solidFill>
                <a:schemeClr val="bg1"/>
              </a:solidFill>
              <a:latin typeface="Times New Roman" panose="02020603050405020304" pitchFamily="18" charset="0"/>
              <a:cs typeface="Times New Roman" panose="02020603050405020304" pitchFamily="18" charset="0"/>
            </a:endParaRPr>
          </a:p>
          <a:p>
            <a:pPr algn="just"/>
            <a:r>
              <a:rPr lang="la-Latn" sz="2800" dirty="0" smtClean="0">
                <a:solidFill>
                  <a:schemeClr val="bg1"/>
                </a:solidFill>
                <a:latin typeface="Times New Roman" panose="02020603050405020304" pitchFamily="18" charset="0"/>
                <a:cs typeface="Times New Roman" panose="02020603050405020304" pitchFamily="18" charset="0"/>
              </a:rPr>
              <a:t>Actionism </a:t>
            </a:r>
            <a:r>
              <a:rPr lang="la-Latn" sz="2800" dirty="0">
                <a:solidFill>
                  <a:schemeClr val="bg1"/>
                </a:solidFill>
                <a:latin typeface="Times New Roman" panose="02020603050405020304" pitchFamily="18" charset="0"/>
                <a:cs typeface="Times New Roman" panose="02020603050405020304" pitchFamily="18" charset="0"/>
              </a:rPr>
              <a:t>(happening, performance, flash mob), installationLuminography, light graphics, video art, public art, media artNew subcultures: emo, steampunk, goblincore, grandtranscore, cottagecore</a:t>
            </a:r>
            <a:endParaRPr lang="uk-UA" sz="20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458" name="Group 2"/>
          <p:cNvGrpSpPr>
            <a:grpSpLocks/>
          </p:cNvGrpSpPr>
          <p:nvPr/>
        </p:nvGrpSpPr>
        <p:grpSpPr bwMode="auto">
          <a:xfrm>
            <a:off x="6629400" y="419100"/>
            <a:ext cx="9498013" cy="2943225"/>
            <a:chOff x="0" y="-19050"/>
            <a:chExt cx="12664004" cy="3923595"/>
          </a:xfrm>
        </p:grpSpPr>
        <p:sp>
          <p:nvSpPr>
            <p:cNvPr id="19465" name="TextBox 3"/>
            <p:cNvSpPr txBox="1">
              <a:spLocks noChangeArrowheads="1"/>
            </p:cNvSpPr>
            <p:nvPr/>
          </p:nvSpPr>
          <p:spPr bwMode="auto">
            <a:xfrm>
              <a:off x="0" y="-19050"/>
              <a:ext cx="12664004" cy="1523726"/>
            </a:xfrm>
            <a:prstGeom prst="rect">
              <a:avLst/>
            </a:prstGeom>
            <a:noFill/>
            <a:ln w="9525">
              <a:noFill/>
              <a:miter lim="800000"/>
              <a:headEnd/>
              <a:tailEnd/>
            </a:ln>
          </p:spPr>
          <p:txBody>
            <a:bodyPr lIns="0" tIns="0" rIns="0" bIns="0">
              <a:spAutoFit/>
            </a:bodyPr>
            <a:lstStyle/>
            <a:p>
              <a:pPr>
                <a:lnSpc>
                  <a:spcPts val="9000"/>
                </a:lnSpc>
              </a:pPr>
              <a:endParaRPr lang="uk-UA" sz="5400" b="1">
                <a:solidFill>
                  <a:srgbClr val="FFFFFF"/>
                </a:solidFill>
              </a:endParaRPr>
            </a:p>
          </p:txBody>
        </p:sp>
        <p:sp>
          <p:nvSpPr>
            <p:cNvPr id="19466" name="TextBox 4"/>
            <p:cNvSpPr txBox="1">
              <a:spLocks noChangeArrowheads="1"/>
            </p:cNvSpPr>
            <p:nvPr/>
          </p:nvSpPr>
          <p:spPr bwMode="auto">
            <a:xfrm>
              <a:off x="0" y="1864445"/>
              <a:ext cx="12664004" cy="689909"/>
            </a:xfrm>
            <a:prstGeom prst="rect">
              <a:avLst/>
            </a:prstGeom>
            <a:noFill/>
            <a:ln w="9525">
              <a:noFill/>
              <a:miter lim="800000"/>
              <a:headEnd/>
              <a:tailEnd/>
            </a:ln>
          </p:spPr>
          <p:txBody>
            <a:bodyPr lIns="0" tIns="0" rIns="0" bIns="0">
              <a:spAutoFit/>
            </a:bodyPr>
            <a:lstStyle/>
            <a:p>
              <a:pPr>
                <a:lnSpc>
                  <a:spcPts val="4075"/>
                </a:lnSpc>
              </a:pPr>
              <a:endParaRPr lang="uk-UA">
                <a:latin typeface="Calibri" pitchFamily="34" charset="0"/>
              </a:endParaRPr>
            </a:p>
          </p:txBody>
        </p:sp>
        <p:sp>
          <p:nvSpPr>
            <p:cNvPr id="19467" name="TextBox 5"/>
            <p:cNvSpPr txBox="1">
              <a:spLocks noChangeArrowheads="1"/>
            </p:cNvSpPr>
            <p:nvPr/>
          </p:nvSpPr>
          <p:spPr bwMode="auto">
            <a:xfrm>
              <a:off x="0" y="3146914"/>
              <a:ext cx="12664004" cy="757631"/>
            </a:xfrm>
            <a:prstGeom prst="rect">
              <a:avLst/>
            </a:prstGeom>
            <a:noFill/>
            <a:ln w="9525">
              <a:noFill/>
              <a:miter lim="800000"/>
              <a:headEnd/>
              <a:tailEnd/>
            </a:ln>
          </p:spPr>
          <p:txBody>
            <a:bodyPr lIns="0" tIns="0" rIns="0" bIns="0">
              <a:spAutoFit/>
            </a:bodyPr>
            <a:lstStyle/>
            <a:p>
              <a:pPr>
                <a:lnSpc>
                  <a:spcPts val="4475"/>
                </a:lnSpc>
              </a:pPr>
              <a:endParaRPr lang="uk-UA" sz="2700">
                <a:solidFill>
                  <a:srgbClr val="FFFFFF"/>
                </a:solidFill>
                <a:latin typeface="Arvo Italics"/>
              </a:endParaRPr>
            </a:p>
          </p:txBody>
        </p:sp>
      </p:grpSp>
      <p:sp>
        <p:nvSpPr>
          <p:cNvPr id="19459" name="AutoShape 6"/>
          <p:cNvSpPr>
            <a:spLocks noChangeArrowheads="1"/>
          </p:cNvSpPr>
          <p:nvPr/>
        </p:nvSpPr>
        <p:spPr bwMode="auto">
          <a:xfrm>
            <a:off x="4724400" y="2019300"/>
            <a:ext cx="152400" cy="6248400"/>
          </a:xfrm>
          <a:prstGeom prst="rect">
            <a:avLst/>
          </a:prstGeom>
          <a:solidFill>
            <a:srgbClr val="AE8441"/>
          </a:solidFill>
          <a:ln w="9525">
            <a:noFill/>
            <a:miter lim="800000"/>
            <a:headEnd/>
            <a:tailEnd/>
          </a:ln>
        </p:spPr>
        <p:txBody>
          <a:bodyPr/>
          <a:lstStyle/>
          <a:p>
            <a:endParaRPr lang="uk-UA"/>
          </a:p>
        </p:txBody>
      </p:sp>
      <p:pic>
        <p:nvPicPr>
          <p:cNvPr id="19460" name="Picture 7"/>
          <p:cNvPicPr>
            <a:picLocks noChangeAspect="1"/>
          </p:cNvPicPr>
          <p:nvPr/>
        </p:nvPicPr>
        <p:blipFill>
          <a:blip r:embed="rId2"/>
          <a:srcRect/>
          <a:stretch>
            <a:fillRect/>
          </a:stretch>
        </p:blipFill>
        <p:spPr bwMode="auto">
          <a:xfrm>
            <a:off x="-4448175" y="495300"/>
            <a:ext cx="8896350" cy="8896350"/>
          </a:xfrm>
          <a:prstGeom prst="rect">
            <a:avLst/>
          </a:prstGeom>
          <a:noFill/>
          <a:ln w="9525">
            <a:noFill/>
            <a:miter lim="800000"/>
            <a:headEnd/>
            <a:tailEnd/>
          </a:ln>
        </p:spPr>
      </p:pic>
      <p:sp>
        <p:nvSpPr>
          <p:cNvPr id="19461" name="Rectangle 8"/>
          <p:cNvSpPr>
            <a:spLocks noChangeArrowheads="1"/>
          </p:cNvSpPr>
          <p:nvPr/>
        </p:nvSpPr>
        <p:spPr bwMode="auto">
          <a:xfrm>
            <a:off x="5638800" y="4076700"/>
            <a:ext cx="12192000" cy="519113"/>
          </a:xfrm>
          <a:prstGeom prst="rect">
            <a:avLst/>
          </a:prstGeom>
          <a:noFill/>
          <a:ln w="9525">
            <a:noFill/>
            <a:miter lim="800000"/>
            <a:headEnd/>
            <a:tailEnd/>
          </a:ln>
        </p:spPr>
        <p:txBody>
          <a:bodyPr anchor="ctr">
            <a:spAutoFit/>
          </a:bodyPr>
          <a:lstStyle/>
          <a:p>
            <a:endParaRPr lang="uk-UA" sz="2800">
              <a:solidFill>
                <a:schemeClr val="bg1"/>
              </a:solidFill>
            </a:endParaRPr>
          </a:p>
        </p:txBody>
      </p:sp>
      <p:sp>
        <p:nvSpPr>
          <p:cNvPr id="19462" name="Rectangle 10"/>
          <p:cNvSpPr>
            <a:spLocks noChangeArrowheads="1"/>
          </p:cNvSpPr>
          <p:nvPr/>
        </p:nvSpPr>
        <p:spPr bwMode="auto">
          <a:xfrm>
            <a:off x="4343400" y="571500"/>
            <a:ext cx="13030200" cy="646331"/>
          </a:xfrm>
          <a:prstGeom prst="rect">
            <a:avLst/>
          </a:prstGeom>
          <a:noFill/>
          <a:ln w="9525">
            <a:noFill/>
            <a:miter lim="800000"/>
            <a:headEnd/>
            <a:tailEnd/>
          </a:ln>
        </p:spPr>
        <p:txBody>
          <a:bodyPr>
            <a:spAutoFit/>
          </a:bodyPr>
          <a:lstStyle/>
          <a:p>
            <a:pPr algn="ctr"/>
            <a:r>
              <a:rPr lang="en-US" sz="3600" b="1" dirty="0">
                <a:solidFill>
                  <a:srgbClr val="FF9933"/>
                </a:solidFill>
                <a:latin typeface="Times New Roman" panose="02020603050405020304" pitchFamily="18" charset="0"/>
                <a:cs typeface="Times New Roman" panose="02020603050405020304" pitchFamily="18" charset="0"/>
              </a:rPr>
              <a:t>We will </a:t>
            </a:r>
            <a:r>
              <a:rPr lang="en-US" sz="3600" b="1" dirty="0" smtClean="0">
                <a:solidFill>
                  <a:srgbClr val="FF9933"/>
                </a:solidFill>
                <a:latin typeface="Times New Roman" panose="02020603050405020304" pitchFamily="18" charset="0"/>
                <a:cs typeface="Times New Roman" panose="02020603050405020304" pitchFamily="18" charset="0"/>
              </a:rPr>
              <a:t>find out </a:t>
            </a:r>
            <a:r>
              <a:rPr lang="en-US" sz="3600" b="1" dirty="0">
                <a:solidFill>
                  <a:srgbClr val="FF9933"/>
                </a:solidFill>
                <a:latin typeface="Times New Roman" panose="02020603050405020304" pitchFamily="18" charset="0"/>
                <a:cs typeface="Times New Roman" panose="02020603050405020304" pitchFamily="18" charset="0"/>
              </a:rPr>
              <a:t>which characters are encrypted in the pictures:</a:t>
            </a:r>
            <a:endParaRPr lang="uk-UA" sz="3600" b="1" dirty="0">
              <a:solidFill>
                <a:srgbClr val="FF9933"/>
              </a:solidFill>
              <a:latin typeface="Times New Roman" panose="02020603050405020304" pitchFamily="18" charset="0"/>
              <a:cs typeface="Times New Roman" panose="02020603050405020304" pitchFamily="18" charset="0"/>
            </a:endParaRPr>
          </a:p>
        </p:txBody>
      </p:sp>
      <p:pic>
        <p:nvPicPr>
          <p:cNvPr id="19463" name="Picture 11" descr="Die symbolische Kunstbewegung, die die Sterblichkeit darstellt"/>
          <p:cNvPicPr>
            <a:picLocks noChangeAspect="1" noChangeArrowheads="1"/>
          </p:cNvPicPr>
          <p:nvPr/>
        </p:nvPicPr>
        <p:blipFill>
          <a:blip r:embed="rId3"/>
          <a:srcRect/>
          <a:stretch>
            <a:fillRect/>
          </a:stretch>
        </p:blipFill>
        <p:spPr bwMode="auto">
          <a:xfrm>
            <a:off x="914400" y="1638300"/>
            <a:ext cx="10363200" cy="8259763"/>
          </a:xfrm>
          <a:prstGeom prst="rect">
            <a:avLst/>
          </a:prstGeom>
          <a:noFill/>
          <a:ln w="9525">
            <a:noFill/>
            <a:miter lim="800000"/>
            <a:headEnd/>
            <a:tailEnd/>
          </a:ln>
        </p:spPr>
      </p:pic>
      <p:pic>
        <p:nvPicPr>
          <p:cNvPr id="19464" name="Picture 13" descr="Про цілісність і деталі: Ян Вай Ейк / Jan van Eyck, Портрет подружжя…:  julia_blake — LiveJournal"/>
          <p:cNvPicPr>
            <a:picLocks noChangeAspect="1" noChangeArrowheads="1"/>
          </p:cNvPicPr>
          <p:nvPr/>
        </p:nvPicPr>
        <p:blipFill>
          <a:blip r:embed="rId4"/>
          <a:srcRect/>
          <a:stretch>
            <a:fillRect/>
          </a:stretch>
        </p:blipFill>
        <p:spPr bwMode="auto">
          <a:xfrm>
            <a:off x="11734800" y="1638300"/>
            <a:ext cx="6083300" cy="8229600"/>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6" name="AutoShape 6"/>
          <p:cNvSpPr>
            <a:spLocks noChangeArrowheads="1"/>
          </p:cNvSpPr>
          <p:nvPr/>
        </p:nvSpPr>
        <p:spPr bwMode="auto">
          <a:xfrm>
            <a:off x="4495800" y="1943100"/>
            <a:ext cx="152400" cy="6248400"/>
          </a:xfrm>
          <a:prstGeom prst="rect">
            <a:avLst/>
          </a:prstGeom>
          <a:solidFill>
            <a:srgbClr val="AE8441"/>
          </a:solidFill>
          <a:ln w="9525">
            <a:noFill/>
            <a:miter lim="800000"/>
            <a:headEnd/>
            <a:tailEnd/>
          </a:ln>
        </p:spPr>
        <p:txBody>
          <a:bodyPr/>
          <a:lstStyle/>
          <a:p>
            <a:endParaRPr lang="uk-UA"/>
          </a:p>
        </p:txBody>
      </p:sp>
      <p:pic>
        <p:nvPicPr>
          <p:cNvPr id="30727" name="Picture 7"/>
          <p:cNvPicPr>
            <a:picLocks noChangeAspect="1"/>
          </p:cNvPicPr>
          <p:nvPr/>
        </p:nvPicPr>
        <p:blipFill>
          <a:blip r:embed="rId2"/>
          <a:srcRect/>
          <a:stretch>
            <a:fillRect/>
          </a:stretch>
        </p:blipFill>
        <p:spPr bwMode="auto">
          <a:xfrm>
            <a:off x="-3897313" y="1257300"/>
            <a:ext cx="7794626" cy="7794625"/>
          </a:xfrm>
          <a:prstGeom prst="rect">
            <a:avLst/>
          </a:prstGeom>
          <a:noFill/>
          <a:ln w="9525">
            <a:noFill/>
            <a:miter lim="800000"/>
            <a:headEnd/>
            <a:tailEnd/>
          </a:ln>
        </p:spPr>
      </p:pic>
      <p:sp>
        <p:nvSpPr>
          <p:cNvPr id="30728" name="Rectangle 8"/>
          <p:cNvSpPr>
            <a:spLocks noChangeArrowheads="1"/>
          </p:cNvSpPr>
          <p:nvPr/>
        </p:nvSpPr>
        <p:spPr bwMode="auto">
          <a:xfrm>
            <a:off x="4953000" y="5699125"/>
            <a:ext cx="12954000" cy="946150"/>
          </a:xfrm>
          <a:prstGeom prst="rect">
            <a:avLst/>
          </a:prstGeom>
          <a:noFill/>
          <a:ln w="9525">
            <a:noFill/>
            <a:miter lim="800000"/>
            <a:headEnd/>
            <a:tailEnd/>
          </a:ln>
        </p:spPr>
        <p:txBody>
          <a:bodyPr anchor="ctr">
            <a:spAutoFit/>
          </a:bodyPr>
          <a:lstStyle/>
          <a:p>
            <a:pPr marL="342900" indent="-342900" algn="ctr"/>
            <a:endParaRPr lang="uk-UA" sz="2800">
              <a:solidFill>
                <a:schemeClr val="bg1"/>
              </a:solidFill>
            </a:endParaRPr>
          </a:p>
          <a:p>
            <a:pPr marL="342900" indent="-342900">
              <a:buFontTx/>
              <a:buAutoNum type="arabicPeriod"/>
            </a:pPr>
            <a:endParaRPr lang="uk-UA" sz="2800">
              <a:solidFill>
                <a:schemeClr val="bg1"/>
              </a:solidFill>
            </a:endParaRPr>
          </a:p>
        </p:txBody>
      </p:sp>
      <p:sp>
        <p:nvSpPr>
          <p:cNvPr id="30730" name="Rectangle 2"/>
          <p:cNvSpPr>
            <a:spLocks/>
          </p:cNvSpPr>
          <p:nvPr/>
        </p:nvSpPr>
        <p:spPr bwMode="auto">
          <a:xfrm>
            <a:off x="5715000" y="571501"/>
            <a:ext cx="12192000" cy="914400"/>
          </a:xfrm>
          <a:prstGeom prst="rect">
            <a:avLst/>
          </a:prstGeom>
          <a:noFill/>
          <a:ln w="9525">
            <a:noFill/>
            <a:miter lim="800000"/>
            <a:headEnd/>
            <a:tailEnd/>
          </a:ln>
        </p:spPr>
        <p:txBody>
          <a:bodyPr/>
          <a:lstStyle/>
          <a:p>
            <a:pPr algn="ctr" eaLnBrk="0" hangingPunct="0"/>
            <a:r>
              <a:rPr lang="en-US" sz="4400" b="1" dirty="0">
                <a:solidFill>
                  <a:srgbClr val="FF9933"/>
                </a:solidFill>
                <a:latin typeface="Times New Roman" panose="02020603050405020304" pitchFamily="18" charset="0"/>
                <a:cs typeface="Times New Roman" panose="02020603050405020304" pitchFamily="18" charset="0"/>
              </a:rPr>
              <a:t>We will consider the connection between art and medicine:</a:t>
            </a:r>
            <a:endParaRPr lang="uk-UA" sz="4400" b="1" dirty="0">
              <a:solidFill>
                <a:srgbClr val="FF9933"/>
              </a:solidFill>
              <a:latin typeface="Times New Roman" panose="02020603050405020304" pitchFamily="18" charset="0"/>
              <a:cs typeface="Times New Roman" panose="02020603050405020304" pitchFamily="18" charset="0"/>
            </a:endParaRPr>
          </a:p>
        </p:txBody>
      </p:sp>
      <p:sp>
        <p:nvSpPr>
          <p:cNvPr id="30731" name="Rectangle 11"/>
          <p:cNvSpPr>
            <a:spLocks noChangeArrowheads="1"/>
          </p:cNvSpPr>
          <p:nvPr/>
        </p:nvSpPr>
        <p:spPr bwMode="auto">
          <a:xfrm>
            <a:off x="5105400" y="2476500"/>
            <a:ext cx="13030200" cy="7183505"/>
          </a:xfrm>
          <a:prstGeom prst="rect">
            <a:avLst/>
          </a:prstGeom>
          <a:noFill/>
          <a:ln w="9525">
            <a:noFill/>
            <a:miter lim="800000"/>
            <a:headEnd/>
            <a:tailEnd/>
          </a:ln>
          <a:effectLst/>
        </p:spPr>
        <p:txBody>
          <a:bodyPr>
            <a:spAutoFit/>
          </a:bodyPr>
          <a:lstStyle/>
          <a:p>
            <a:pPr marL="342900" indent="-342900" algn="just">
              <a:lnSpc>
                <a:spcPct val="160000"/>
              </a:lnSpc>
              <a:buFontTx/>
              <a:buAutoNum type="arabicPeriod"/>
            </a:pPr>
            <a:r>
              <a:rPr lang="la-Latn" altLang="ko-KR" sz="2400" b="1" dirty="0">
                <a:solidFill>
                  <a:schemeClr val="bg1"/>
                </a:solidFill>
                <a:latin typeface="Times New Roman" panose="02020603050405020304" pitchFamily="18" charset="0"/>
                <a:cs typeface="Times New Roman" panose="02020603050405020304" pitchFamily="18" charset="0"/>
              </a:rPr>
              <a:t>Medical </a:t>
            </a:r>
            <a:r>
              <a:rPr lang="la-Latn" altLang="ko-KR" sz="2400" b="1" dirty="0" smtClean="0">
                <a:solidFill>
                  <a:schemeClr val="bg1"/>
                </a:solidFill>
                <a:latin typeface="Times New Roman" panose="02020603050405020304" pitchFamily="18" charset="0"/>
                <a:cs typeface="Times New Roman" panose="02020603050405020304" pitchFamily="18" charset="0"/>
              </a:rPr>
              <a:t>symbols</a:t>
            </a:r>
            <a:r>
              <a:rPr lang="en-US" altLang="ko-KR" sz="2400" b="1" dirty="0" smtClean="0">
                <a:solidFill>
                  <a:schemeClr val="bg1"/>
                </a:solidFill>
                <a:latin typeface="Times New Roman" panose="02020603050405020304" pitchFamily="18" charset="0"/>
                <a:cs typeface="Times New Roman" panose="02020603050405020304" pitchFamily="18" charset="0"/>
              </a:rPr>
              <a:t>.</a:t>
            </a:r>
          </a:p>
          <a:p>
            <a:pPr marL="342900" indent="-342900" algn="just">
              <a:lnSpc>
                <a:spcPct val="160000"/>
              </a:lnSpc>
              <a:buFontTx/>
              <a:buAutoNum type="arabicPeriod"/>
            </a:pPr>
            <a:r>
              <a:rPr lang="en-US" altLang="ko-KR" sz="2400" b="1" dirty="0">
                <a:solidFill>
                  <a:schemeClr val="bg1"/>
                </a:solidFill>
                <a:latin typeface="Times New Roman" panose="02020603050405020304" pitchFamily="18" charset="0"/>
                <a:cs typeface="Times New Roman" panose="02020603050405020304" pitchFamily="18" charset="0"/>
              </a:rPr>
              <a:t>Medical themes in the works of artists of different eras and contemporary </a:t>
            </a:r>
            <a:r>
              <a:rPr lang="en-US" altLang="ko-KR" sz="2400" b="1" dirty="0" smtClean="0">
                <a:solidFill>
                  <a:schemeClr val="bg1"/>
                </a:solidFill>
                <a:latin typeface="Times New Roman" panose="02020603050405020304" pitchFamily="18" charset="0"/>
                <a:cs typeface="Times New Roman" panose="02020603050405020304" pitchFamily="18" charset="0"/>
              </a:rPr>
              <a:t>art.</a:t>
            </a:r>
          </a:p>
          <a:p>
            <a:pPr marL="342900" indent="-342900" algn="just">
              <a:lnSpc>
                <a:spcPct val="160000"/>
              </a:lnSpc>
              <a:buFontTx/>
              <a:buAutoNum type="arabicPeriod"/>
            </a:pPr>
            <a:r>
              <a:rPr lang="en-US" altLang="ko-KR" sz="2400" b="1" dirty="0">
                <a:solidFill>
                  <a:schemeClr val="bg1"/>
                </a:solidFill>
                <a:latin typeface="Times New Roman" panose="02020603050405020304" pitchFamily="18" charset="0"/>
                <a:cs typeface="Times New Roman" panose="02020603050405020304" pitchFamily="18" charset="0"/>
              </a:rPr>
              <a:t>Diagnosis by painting: what doctors see in the paintings of famous artists</a:t>
            </a:r>
            <a:r>
              <a:rPr lang="en-US" altLang="ko-KR" sz="2400" b="1" dirty="0" smtClean="0">
                <a:solidFill>
                  <a:schemeClr val="bg1"/>
                </a:solidFill>
                <a:latin typeface="Times New Roman" panose="02020603050405020304" pitchFamily="18" charset="0"/>
                <a:cs typeface="Times New Roman" panose="02020603050405020304" pitchFamily="18" charset="0"/>
              </a:rPr>
              <a:t>.</a:t>
            </a:r>
          </a:p>
          <a:p>
            <a:pPr marL="342900" indent="-342900" algn="just">
              <a:lnSpc>
                <a:spcPct val="160000"/>
              </a:lnSpc>
              <a:buFontTx/>
              <a:buAutoNum type="arabicPeriod"/>
            </a:pPr>
            <a:r>
              <a:rPr lang="en-US" altLang="ko-KR" sz="2400" b="1" dirty="0">
                <a:solidFill>
                  <a:schemeClr val="bg1"/>
                </a:solidFill>
                <a:latin typeface="Times New Roman" panose="02020603050405020304" pitchFamily="18" charset="0"/>
                <a:cs typeface="Times New Roman" panose="02020603050405020304" pitchFamily="18" charset="0"/>
              </a:rPr>
              <a:t>Professional and mental illnesses of artists (painters, musicians, dancers</a:t>
            </a:r>
            <a:r>
              <a:rPr lang="en-US" altLang="ko-KR" sz="2400" b="1" dirty="0" smtClean="0">
                <a:solidFill>
                  <a:schemeClr val="bg1"/>
                </a:solidFill>
                <a:latin typeface="Times New Roman" panose="02020603050405020304" pitchFamily="18" charset="0"/>
                <a:cs typeface="Times New Roman" panose="02020603050405020304" pitchFamily="18" charset="0"/>
              </a:rPr>
              <a:t>).</a:t>
            </a:r>
          </a:p>
          <a:p>
            <a:pPr marL="342900" indent="-342900" algn="just">
              <a:lnSpc>
                <a:spcPct val="160000"/>
              </a:lnSpc>
              <a:buFontTx/>
              <a:buAutoNum type="arabicPeriod"/>
            </a:pPr>
            <a:r>
              <a:rPr lang="en-US" altLang="ko-KR" sz="2400" b="1" dirty="0">
                <a:solidFill>
                  <a:schemeClr val="bg1"/>
                </a:solidFill>
                <a:latin typeface="Times New Roman" panose="02020603050405020304" pitchFamily="18" charset="0"/>
                <a:cs typeface="Times New Roman" panose="02020603050405020304" pitchFamily="18" charset="0"/>
              </a:rPr>
              <a:t>History of medical technologies and instruments reflected in painting</a:t>
            </a:r>
            <a:r>
              <a:rPr lang="en-US" altLang="ko-KR" sz="2400" b="1" dirty="0" smtClean="0">
                <a:solidFill>
                  <a:schemeClr val="bg1"/>
                </a:solidFill>
                <a:latin typeface="Times New Roman" panose="02020603050405020304" pitchFamily="18" charset="0"/>
                <a:cs typeface="Times New Roman" panose="02020603050405020304" pitchFamily="18" charset="0"/>
              </a:rPr>
              <a:t>.</a:t>
            </a:r>
          </a:p>
          <a:p>
            <a:pPr marL="342900" indent="-342900" algn="just">
              <a:lnSpc>
                <a:spcPct val="160000"/>
              </a:lnSpc>
              <a:buFontTx/>
              <a:buAutoNum type="arabicPeriod"/>
            </a:pPr>
            <a:r>
              <a:rPr lang="en-US" altLang="ko-KR" sz="2400" b="1" dirty="0">
                <a:solidFill>
                  <a:schemeClr val="bg1"/>
                </a:solidFill>
                <a:latin typeface="Times New Roman" panose="02020603050405020304" pitchFamily="18" charset="0"/>
                <a:cs typeface="Times New Roman" panose="02020603050405020304" pitchFamily="18" charset="0"/>
              </a:rPr>
              <a:t>The influence of the pictorial image on the psychosomatic state of man</a:t>
            </a:r>
            <a:r>
              <a:rPr lang="en-US" altLang="ko-KR" sz="2400" b="1" dirty="0" smtClean="0">
                <a:solidFill>
                  <a:schemeClr val="bg1"/>
                </a:solidFill>
                <a:latin typeface="Times New Roman" panose="02020603050405020304" pitchFamily="18" charset="0"/>
                <a:cs typeface="Times New Roman" panose="02020603050405020304" pitchFamily="18" charset="0"/>
              </a:rPr>
              <a:t>.</a:t>
            </a:r>
          </a:p>
          <a:p>
            <a:pPr marL="342900" indent="-342900" algn="just">
              <a:lnSpc>
                <a:spcPct val="160000"/>
              </a:lnSpc>
              <a:buFontTx/>
              <a:buAutoNum type="arabicPeriod"/>
            </a:pPr>
            <a:r>
              <a:rPr lang="la-Latn" sz="2400" b="1" dirty="0" smtClean="0">
                <a:solidFill>
                  <a:schemeClr val="bg1"/>
                </a:solidFill>
                <a:latin typeface="Times New Roman" panose="02020603050405020304" pitchFamily="18" charset="0"/>
                <a:cs typeface="Times New Roman" panose="02020603050405020304" pitchFamily="18" charset="0"/>
              </a:rPr>
              <a:t>Art</a:t>
            </a:r>
            <a:r>
              <a:rPr lang="en-US" sz="2400" b="1" dirty="0" smtClean="0">
                <a:solidFill>
                  <a:schemeClr val="bg1"/>
                </a:solidFill>
                <a:latin typeface="Times New Roman" panose="02020603050405020304" pitchFamily="18" charset="0"/>
                <a:cs typeface="Times New Roman" panose="02020603050405020304" pitchFamily="18" charset="0"/>
              </a:rPr>
              <a:t>-</a:t>
            </a:r>
            <a:r>
              <a:rPr lang="la-Latn" sz="2400" b="1" dirty="0" smtClean="0">
                <a:solidFill>
                  <a:schemeClr val="bg1"/>
                </a:solidFill>
                <a:latin typeface="Times New Roman" panose="02020603050405020304" pitchFamily="18" charset="0"/>
                <a:cs typeface="Times New Roman" panose="02020603050405020304" pitchFamily="18" charset="0"/>
              </a:rPr>
              <a:t>therapy.</a:t>
            </a:r>
            <a:endParaRPr lang="en-US" sz="2400" b="1" dirty="0" smtClean="0">
              <a:solidFill>
                <a:schemeClr val="bg1"/>
              </a:solidFill>
              <a:latin typeface="Times New Roman" panose="02020603050405020304" pitchFamily="18" charset="0"/>
              <a:cs typeface="Times New Roman" panose="02020603050405020304" pitchFamily="18" charset="0"/>
            </a:endParaRPr>
          </a:p>
          <a:p>
            <a:pPr marL="342900" indent="-342900" algn="just">
              <a:lnSpc>
                <a:spcPct val="160000"/>
              </a:lnSpc>
              <a:buFontTx/>
              <a:buAutoNum type="arabicPeriod"/>
            </a:pPr>
            <a:r>
              <a:rPr lang="en-US" altLang="ko-KR" sz="2400" b="1" dirty="0">
                <a:solidFill>
                  <a:schemeClr val="bg1"/>
                </a:solidFill>
                <a:latin typeface="Times New Roman" panose="02020603050405020304" pitchFamily="18" charset="0"/>
                <a:cs typeface="Times New Roman" panose="02020603050405020304" pitchFamily="18" charset="0"/>
              </a:rPr>
              <a:t>The image of the doctor in the art of cinema</a:t>
            </a:r>
            <a:r>
              <a:rPr lang="en-US" altLang="ko-KR" sz="2400" b="1" dirty="0" smtClean="0">
                <a:solidFill>
                  <a:schemeClr val="bg1"/>
                </a:solidFill>
                <a:latin typeface="Times New Roman" panose="02020603050405020304" pitchFamily="18" charset="0"/>
                <a:cs typeface="Times New Roman" panose="02020603050405020304" pitchFamily="18" charset="0"/>
              </a:rPr>
              <a:t>.</a:t>
            </a:r>
          </a:p>
          <a:p>
            <a:pPr marL="342900" indent="-342900" algn="just">
              <a:lnSpc>
                <a:spcPct val="160000"/>
              </a:lnSpc>
              <a:buFontTx/>
              <a:buAutoNum type="arabicPeriod"/>
            </a:pPr>
            <a:r>
              <a:rPr lang="la-Latn" altLang="ko-KR" sz="2400" b="1" dirty="0">
                <a:solidFill>
                  <a:schemeClr val="bg1"/>
                </a:solidFill>
                <a:latin typeface="Times New Roman" panose="02020603050405020304" pitchFamily="18" charset="0"/>
                <a:cs typeface="Times New Roman" panose="02020603050405020304" pitchFamily="18" charset="0"/>
              </a:rPr>
              <a:t>Art photography for medicine</a:t>
            </a:r>
            <a:r>
              <a:rPr lang="la-Latn" altLang="ko-KR" sz="2400" b="1" dirty="0" smtClean="0">
                <a:solidFill>
                  <a:schemeClr val="bg1"/>
                </a:solidFill>
                <a:latin typeface="Times New Roman" panose="02020603050405020304" pitchFamily="18" charset="0"/>
                <a:cs typeface="Times New Roman" panose="02020603050405020304" pitchFamily="18" charset="0"/>
              </a:rPr>
              <a:t>.</a:t>
            </a:r>
            <a:endParaRPr lang="en-US" altLang="ko-KR" sz="2400" b="1" dirty="0" smtClean="0">
              <a:solidFill>
                <a:schemeClr val="bg1"/>
              </a:solidFill>
              <a:latin typeface="Times New Roman" panose="02020603050405020304" pitchFamily="18" charset="0"/>
              <a:cs typeface="Times New Roman" panose="02020603050405020304" pitchFamily="18" charset="0"/>
            </a:endParaRPr>
          </a:p>
          <a:p>
            <a:pPr marL="342900" indent="-342900" algn="just">
              <a:lnSpc>
                <a:spcPct val="160000"/>
              </a:lnSpc>
              <a:buFontTx/>
              <a:buAutoNum type="arabicPeriod"/>
            </a:pPr>
            <a:r>
              <a:rPr lang="en-US" altLang="ko-KR" sz="2400" b="1" dirty="0">
                <a:solidFill>
                  <a:schemeClr val="bg1"/>
                </a:solidFill>
                <a:latin typeface="Times New Roman" panose="02020603050405020304" pitchFamily="18" charset="0"/>
                <a:cs typeface="Times New Roman" panose="02020603050405020304" pitchFamily="18" charset="0"/>
              </a:rPr>
              <a:t> The human body as an art object</a:t>
            </a:r>
            <a:r>
              <a:rPr lang="en-US" altLang="ko-KR" sz="2400" b="1" dirty="0" smtClean="0">
                <a:solidFill>
                  <a:schemeClr val="bg1"/>
                </a:solidFill>
                <a:latin typeface="Times New Roman" panose="02020603050405020304" pitchFamily="18" charset="0"/>
                <a:cs typeface="Times New Roman" panose="02020603050405020304" pitchFamily="18" charset="0"/>
              </a:rPr>
              <a:t>.</a:t>
            </a:r>
          </a:p>
          <a:p>
            <a:pPr marL="342900" indent="-342900" algn="just">
              <a:lnSpc>
                <a:spcPct val="160000"/>
              </a:lnSpc>
              <a:buFontTx/>
              <a:buAutoNum type="arabicPeriod"/>
            </a:pPr>
            <a:r>
              <a:rPr lang="en-US" altLang="ko-KR" sz="2400" b="1" dirty="0">
                <a:solidFill>
                  <a:schemeClr val="bg1"/>
                </a:solidFill>
                <a:latin typeface="Times New Roman" panose="02020603050405020304" pitchFamily="18" charset="0"/>
                <a:cs typeface="Times New Roman" panose="02020603050405020304" pitchFamily="18" charset="0"/>
              </a:rPr>
              <a:t> Honoring doctors: awards, art events, graffiti, monuments, </a:t>
            </a:r>
            <a:r>
              <a:rPr lang="en-US" altLang="ko-KR" sz="2400" b="1" dirty="0" smtClean="0">
                <a:solidFill>
                  <a:schemeClr val="bg1"/>
                </a:solidFill>
                <a:latin typeface="Times New Roman" panose="02020603050405020304" pitchFamily="18" charset="0"/>
                <a:cs typeface="Times New Roman" panose="02020603050405020304" pitchFamily="18" charset="0"/>
              </a:rPr>
              <a:t>etc.</a:t>
            </a:r>
          </a:p>
          <a:p>
            <a:pPr marL="342900" indent="-342900" algn="just">
              <a:lnSpc>
                <a:spcPct val="160000"/>
              </a:lnSpc>
              <a:buFontTx/>
              <a:buAutoNum type="arabicPeriod"/>
            </a:pPr>
            <a:r>
              <a:rPr lang="en-US" altLang="ko-KR" sz="2400" b="1" dirty="0">
                <a:solidFill>
                  <a:schemeClr val="bg1"/>
                </a:solidFill>
                <a:latin typeface="Times New Roman" panose="02020603050405020304" pitchFamily="18" charset="0"/>
                <a:cs typeface="Times New Roman" panose="02020603050405020304" pitchFamily="18" charset="0"/>
              </a:rPr>
              <a:t> </a:t>
            </a:r>
            <a:r>
              <a:rPr lang="en-US" altLang="ko-KR" sz="2400" b="1" dirty="0">
                <a:solidFill>
                  <a:schemeClr val="bg1"/>
                </a:solidFill>
                <a:latin typeface="Times New Roman" panose="02020603050405020304" pitchFamily="18" charset="0"/>
                <a:cs typeface="Times New Roman" panose="02020603050405020304" pitchFamily="18" charset="0"/>
              </a:rPr>
              <a:t>The influence of artistic culture on the development of medical </a:t>
            </a:r>
            <a:r>
              <a:rPr lang="en-US" altLang="ko-KR" sz="2400" b="1" dirty="0" smtClean="0">
                <a:solidFill>
                  <a:schemeClr val="bg1"/>
                </a:solidFill>
                <a:latin typeface="Times New Roman" panose="02020603050405020304" pitchFamily="18" charset="0"/>
                <a:cs typeface="Times New Roman" panose="02020603050405020304" pitchFamily="18" charset="0"/>
              </a:rPr>
              <a:t>care.</a:t>
            </a:r>
            <a:endParaRPr lang="uk-UA" sz="24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482" name="Group 2"/>
          <p:cNvGrpSpPr>
            <a:grpSpLocks/>
          </p:cNvGrpSpPr>
          <p:nvPr/>
        </p:nvGrpSpPr>
        <p:grpSpPr bwMode="auto">
          <a:xfrm>
            <a:off x="6172200" y="495300"/>
            <a:ext cx="10793413" cy="2943225"/>
            <a:chOff x="0" y="-19050"/>
            <a:chExt cx="12664004" cy="3923595"/>
          </a:xfrm>
        </p:grpSpPr>
        <p:sp>
          <p:nvSpPr>
            <p:cNvPr id="20487" name="TextBox 3"/>
            <p:cNvSpPr txBox="1">
              <a:spLocks noChangeArrowheads="1"/>
            </p:cNvSpPr>
            <p:nvPr/>
          </p:nvSpPr>
          <p:spPr bwMode="auto">
            <a:xfrm>
              <a:off x="0" y="-19050"/>
              <a:ext cx="12664004" cy="1523726"/>
            </a:xfrm>
            <a:prstGeom prst="rect">
              <a:avLst/>
            </a:prstGeom>
            <a:noFill/>
            <a:ln w="9525">
              <a:noFill/>
              <a:miter lim="800000"/>
              <a:headEnd/>
              <a:tailEnd/>
            </a:ln>
          </p:spPr>
          <p:txBody>
            <a:bodyPr lIns="0" tIns="0" rIns="0" bIns="0">
              <a:spAutoFit/>
            </a:bodyPr>
            <a:lstStyle/>
            <a:p>
              <a:pPr>
                <a:lnSpc>
                  <a:spcPts val="9000"/>
                </a:lnSpc>
              </a:pPr>
              <a:endParaRPr lang="uk-UA" sz="4800" b="1">
                <a:solidFill>
                  <a:srgbClr val="FFFFFF"/>
                </a:solidFill>
              </a:endParaRPr>
            </a:p>
          </p:txBody>
        </p:sp>
        <p:sp>
          <p:nvSpPr>
            <p:cNvPr id="20488" name="TextBox 4"/>
            <p:cNvSpPr txBox="1">
              <a:spLocks noChangeArrowheads="1"/>
            </p:cNvSpPr>
            <p:nvPr/>
          </p:nvSpPr>
          <p:spPr bwMode="auto">
            <a:xfrm>
              <a:off x="0" y="1864445"/>
              <a:ext cx="12664004" cy="689909"/>
            </a:xfrm>
            <a:prstGeom prst="rect">
              <a:avLst/>
            </a:prstGeom>
            <a:noFill/>
            <a:ln w="9525">
              <a:noFill/>
              <a:miter lim="800000"/>
              <a:headEnd/>
              <a:tailEnd/>
            </a:ln>
          </p:spPr>
          <p:txBody>
            <a:bodyPr lIns="0" tIns="0" rIns="0" bIns="0">
              <a:spAutoFit/>
            </a:bodyPr>
            <a:lstStyle/>
            <a:p>
              <a:pPr>
                <a:lnSpc>
                  <a:spcPts val="4075"/>
                </a:lnSpc>
              </a:pPr>
              <a:endParaRPr lang="uk-UA">
                <a:latin typeface="Calibri" pitchFamily="34" charset="0"/>
              </a:endParaRPr>
            </a:p>
          </p:txBody>
        </p:sp>
        <p:sp>
          <p:nvSpPr>
            <p:cNvPr id="20489" name="TextBox 5"/>
            <p:cNvSpPr txBox="1">
              <a:spLocks noChangeArrowheads="1"/>
            </p:cNvSpPr>
            <p:nvPr/>
          </p:nvSpPr>
          <p:spPr bwMode="auto">
            <a:xfrm>
              <a:off x="0" y="3146914"/>
              <a:ext cx="12664004" cy="757631"/>
            </a:xfrm>
            <a:prstGeom prst="rect">
              <a:avLst/>
            </a:prstGeom>
            <a:noFill/>
            <a:ln w="9525">
              <a:noFill/>
              <a:miter lim="800000"/>
              <a:headEnd/>
              <a:tailEnd/>
            </a:ln>
          </p:spPr>
          <p:txBody>
            <a:bodyPr lIns="0" tIns="0" rIns="0" bIns="0">
              <a:spAutoFit/>
            </a:bodyPr>
            <a:lstStyle/>
            <a:p>
              <a:pPr>
                <a:lnSpc>
                  <a:spcPts val="4475"/>
                </a:lnSpc>
              </a:pPr>
              <a:endParaRPr lang="uk-UA" sz="2700">
                <a:solidFill>
                  <a:srgbClr val="FFFFFF"/>
                </a:solidFill>
                <a:latin typeface="Arvo Italics"/>
              </a:endParaRPr>
            </a:p>
          </p:txBody>
        </p:sp>
      </p:grpSp>
      <p:sp>
        <p:nvSpPr>
          <p:cNvPr id="20483" name="AutoShape 6"/>
          <p:cNvSpPr>
            <a:spLocks noChangeArrowheads="1"/>
          </p:cNvSpPr>
          <p:nvPr/>
        </p:nvSpPr>
        <p:spPr bwMode="auto">
          <a:xfrm>
            <a:off x="4724400" y="2019300"/>
            <a:ext cx="152400" cy="6248400"/>
          </a:xfrm>
          <a:prstGeom prst="rect">
            <a:avLst/>
          </a:prstGeom>
          <a:solidFill>
            <a:srgbClr val="AE8441"/>
          </a:solidFill>
          <a:ln w="9525">
            <a:noFill/>
            <a:miter lim="800000"/>
            <a:headEnd/>
            <a:tailEnd/>
          </a:ln>
        </p:spPr>
        <p:txBody>
          <a:bodyPr/>
          <a:lstStyle/>
          <a:p>
            <a:endParaRPr lang="uk-UA"/>
          </a:p>
        </p:txBody>
      </p:sp>
      <p:pic>
        <p:nvPicPr>
          <p:cNvPr id="20484" name="Picture 7"/>
          <p:cNvPicPr>
            <a:picLocks noChangeAspect="1"/>
          </p:cNvPicPr>
          <p:nvPr/>
        </p:nvPicPr>
        <p:blipFill>
          <a:blip r:embed="rId2"/>
          <a:srcRect/>
          <a:stretch>
            <a:fillRect/>
          </a:stretch>
        </p:blipFill>
        <p:spPr bwMode="auto">
          <a:xfrm>
            <a:off x="-4448175" y="495300"/>
            <a:ext cx="8896350" cy="8896350"/>
          </a:xfrm>
          <a:prstGeom prst="rect">
            <a:avLst/>
          </a:prstGeom>
          <a:noFill/>
          <a:ln w="9525">
            <a:noFill/>
            <a:miter lim="800000"/>
            <a:headEnd/>
            <a:tailEnd/>
          </a:ln>
        </p:spPr>
      </p:pic>
      <p:sp>
        <p:nvSpPr>
          <p:cNvPr id="20485" name="Rectangle 9"/>
          <p:cNvSpPr>
            <a:spLocks noChangeArrowheads="1"/>
          </p:cNvSpPr>
          <p:nvPr/>
        </p:nvSpPr>
        <p:spPr bwMode="auto">
          <a:xfrm>
            <a:off x="5029200" y="419100"/>
            <a:ext cx="12954000" cy="1371600"/>
          </a:xfrm>
          <a:prstGeom prst="rect">
            <a:avLst/>
          </a:prstGeom>
          <a:noFill/>
          <a:ln w="9525">
            <a:noFill/>
            <a:miter lim="800000"/>
            <a:headEnd/>
            <a:tailEnd/>
          </a:ln>
        </p:spPr>
        <p:txBody>
          <a:bodyPr/>
          <a:lstStyle/>
          <a:p>
            <a:pPr marL="342900" indent="-342900" algn="ctr" eaLnBrk="0" hangingPunct="0">
              <a:spcBef>
                <a:spcPct val="20000"/>
              </a:spcBef>
              <a:buFont typeface="Arial" charset="0"/>
              <a:buNone/>
            </a:pPr>
            <a:r>
              <a:rPr lang="en-US" sz="5400" b="1" dirty="0">
                <a:solidFill>
                  <a:srgbClr val="FF9933"/>
                </a:solidFill>
                <a:latin typeface="Times New Roman" panose="02020603050405020304" pitchFamily="18" charset="0"/>
                <a:cs typeface="Times New Roman" panose="02020603050405020304" pitchFamily="18" charset="0"/>
              </a:rPr>
              <a:t>Expected learning outcomes of the subject:</a:t>
            </a:r>
            <a:endParaRPr lang="uk-UA" sz="5400" dirty="0">
              <a:solidFill>
                <a:schemeClr val="bg1"/>
              </a:solidFill>
              <a:latin typeface="Times New Roman" panose="02020603050405020304" pitchFamily="18" charset="0"/>
              <a:cs typeface="Times New Roman" panose="02020603050405020304" pitchFamily="18" charset="0"/>
            </a:endParaRPr>
          </a:p>
        </p:txBody>
      </p:sp>
      <p:sp>
        <p:nvSpPr>
          <p:cNvPr id="20486" name="Rectangle 9"/>
          <p:cNvSpPr>
            <a:spLocks noChangeArrowheads="1"/>
          </p:cNvSpPr>
          <p:nvPr/>
        </p:nvSpPr>
        <p:spPr bwMode="auto">
          <a:xfrm>
            <a:off x="5105400" y="1665962"/>
            <a:ext cx="12954000" cy="8258415"/>
          </a:xfrm>
          <a:prstGeom prst="rect">
            <a:avLst/>
          </a:prstGeom>
          <a:noFill/>
          <a:ln w="9525">
            <a:noFill/>
            <a:miter lim="800000"/>
            <a:headEnd/>
            <a:tailEnd/>
          </a:ln>
        </p:spPr>
        <p:txBody>
          <a:bodyPr anchor="ctr">
            <a:spAutoFit/>
          </a:bodyPr>
          <a:lstStyle/>
          <a:p>
            <a:pPr marL="342900" indent="-342900" algn="just">
              <a:lnSpc>
                <a:spcPct val="110000"/>
              </a:lnSpc>
              <a:buFontTx/>
              <a:buAutoNum type="arabicPeriod"/>
            </a:pPr>
            <a:r>
              <a:rPr lang="en-US" sz="2200" dirty="0">
                <a:solidFill>
                  <a:schemeClr val="bg1"/>
                </a:solidFill>
                <a:latin typeface="Times New Roman" panose="02020603050405020304" pitchFamily="18" charset="0"/>
                <a:cs typeface="Times New Roman" panose="02020603050405020304" pitchFamily="18" charset="0"/>
              </a:rPr>
              <a:t>Independently determine the essence and content of cultural phenomena in the course of historical development</a:t>
            </a:r>
            <a:r>
              <a:rPr lang="en-US" sz="2200" dirty="0" smtClean="0">
                <a:solidFill>
                  <a:schemeClr val="bg1"/>
                </a:solidFill>
                <a:latin typeface="Times New Roman" panose="02020603050405020304" pitchFamily="18" charset="0"/>
                <a:cs typeface="Times New Roman" panose="02020603050405020304" pitchFamily="18" charset="0"/>
              </a:rPr>
              <a:t>.</a:t>
            </a:r>
          </a:p>
          <a:p>
            <a:pPr marL="342900" indent="-342900" algn="just">
              <a:lnSpc>
                <a:spcPct val="110000"/>
              </a:lnSpc>
              <a:buFontTx/>
              <a:buAutoNum type="arabicPeriod"/>
            </a:pPr>
            <a:r>
              <a:rPr lang="en-US" sz="2200" dirty="0">
                <a:solidFill>
                  <a:schemeClr val="bg1"/>
                </a:solidFill>
                <a:latin typeface="Times New Roman" panose="02020603050405020304" pitchFamily="18" charset="0"/>
                <a:cs typeface="Times New Roman" panose="02020603050405020304" pitchFamily="18" charset="0"/>
              </a:rPr>
              <a:t>To operate by methods of historical and system analysis, to compare features of different cultural epochs</a:t>
            </a:r>
            <a:r>
              <a:rPr lang="en-US" sz="2200" dirty="0" smtClean="0">
                <a:solidFill>
                  <a:schemeClr val="bg1"/>
                </a:solidFill>
                <a:latin typeface="Times New Roman" panose="02020603050405020304" pitchFamily="18" charset="0"/>
                <a:cs typeface="Times New Roman" panose="02020603050405020304" pitchFamily="18" charset="0"/>
              </a:rPr>
              <a:t>.</a:t>
            </a:r>
          </a:p>
          <a:p>
            <a:pPr marL="342900" indent="-342900" algn="just">
              <a:lnSpc>
                <a:spcPct val="110000"/>
              </a:lnSpc>
              <a:buFontTx/>
              <a:buAutoNum type="arabicPeriod"/>
            </a:pPr>
            <a:r>
              <a:rPr lang="en-US" sz="2200" dirty="0">
                <a:solidFill>
                  <a:schemeClr val="bg1"/>
                </a:solidFill>
                <a:latin typeface="Times New Roman" panose="02020603050405020304" pitchFamily="18" charset="0"/>
                <a:cs typeface="Times New Roman" panose="02020603050405020304" pitchFamily="18" charset="0"/>
              </a:rPr>
              <a:t>To substantiate the cultural influences of previous periods on the following ones, to prove the existence of socio-cultural </a:t>
            </a:r>
            <a:r>
              <a:rPr lang="en-US" sz="2200" dirty="0" smtClean="0">
                <a:solidFill>
                  <a:schemeClr val="bg1"/>
                </a:solidFill>
                <a:latin typeface="Times New Roman" panose="02020603050405020304" pitchFamily="18" charset="0"/>
                <a:cs typeface="Times New Roman" panose="02020603050405020304" pitchFamily="18" charset="0"/>
              </a:rPr>
              <a:t>dynamics.</a:t>
            </a:r>
          </a:p>
          <a:p>
            <a:pPr marL="342900" indent="-342900" algn="just">
              <a:lnSpc>
                <a:spcPct val="110000"/>
              </a:lnSpc>
              <a:buFontTx/>
              <a:buAutoNum type="arabicPeriod"/>
            </a:pPr>
            <a:r>
              <a:rPr lang="en-US" sz="2200" dirty="0">
                <a:solidFill>
                  <a:schemeClr val="bg1"/>
                </a:solidFill>
                <a:latin typeface="Times New Roman" panose="02020603050405020304" pitchFamily="18" charset="0"/>
                <a:cs typeface="Times New Roman" panose="02020603050405020304" pitchFamily="18" charset="0"/>
              </a:rPr>
              <a:t>Analyze the causes and consequences of changes in human attitudes to themselves, to society, to nature in different historical periods</a:t>
            </a:r>
            <a:r>
              <a:rPr lang="en-US" sz="2200" dirty="0" smtClean="0">
                <a:solidFill>
                  <a:schemeClr val="bg1"/>
                </a:solidFill>
                <a:latin typeface="Times New Roman" panose="02020603050405020304" pitchFamily="18" charset="0"/>
                <a:cs typeface="Times New Roman" panose="02020603050405020304" pitchFamily="18" charset="0"/>
              </a:rPr>
              <a:t>.</a:t>
            </a:r>
          </a:p>
          <a:p>
            <a:pPr marL="342900" indent="-342900" algn="just">
              <a:lnSpc>
                <a:spcPct val="110000"/>
              </a:lnSpc>
              <a:buFontTx/>
              <a:buAutoNum type="arabicPeriod"/>
            </a:pPr>
            <a:r>
              <a:rPr lang="en-US" sz="2200" dirty="0">
                <a:solidFill>
                  <a:schemeClr val="bg1"/>
                </a:solidFill>
                <a:latin typeface="Times New Roman" panose="02020603050405020304" pitchFamily="18" charset="0"/>
                <a:cs typeface="Times New Roman" panose="02020603050405020304" pitchFamily="18" charset="0"/>
              </a:rPr>
              <a:t>Be able to explain the relationship and interactions of world and Ukrainian culture</a:t>
            </a:r>
            <a:r>
              <a:rPr lang="en-US" sz="2200" dirty="0" smtClean="0">
                <a:solidFill>
                  <a:schemeClr val="bg1"/>
                </a:solidFill>
                <a:latin typeface="Times New Roman" panose="02020603050405020304" pitchFamily="18" charset="0"/>
                <a:cs typeface="Times New Roman" panose="02020603050405020304" pitchFamily="18" charset="0"/>
              </a:rPr>
              <a:t>.</a:t>
            </a:r>
          </a:p>
          <a:p>
            <a:pPr marL="342900" indent="-342900" algn="just">
              <a:lnSpc>
                <a:spcPct val="110000"/>
              </a:lnSpc>
              <a:buFontTx/>
              <a:buAutoNum type="arabicPeriod"/>
            </a:pPr>
            <a:r>
              <a:rPr lang="en-US" sz="2200" dirty="0">
                <a:solidFill>
                  <a:schemeClr val="bg1"/>
                </a:solidFill>
                <a:latin typeface="Times New Roman" panose="02020603050405020304" pitchFamily="18" charset="0"/>
                <a:cs typeface="Times New Roman" panose="02020603050405020304" pitchFamily="18" charset="0"/>
              </a:rPr>
              <a:t>Analyze the features of cultural development of different regions of the world</a:t>
            </a:r>
            <a:r>
              <a:rPr lang="en-US" sz="2200" dirty="0" smtClean="0">
                <a:solidFill>
                  <a:schemeClr val="bg1"/>
                </a:solidFill>
                <a:latin typeface="Times New Roman" panose="02020603050405020304" pitchFamily="18" charset="0"/>
                <a:cs typeface="Times New Roman" panose="02020603050405020304" pitchFamily="18" charset="0"/>
              </a:rPr>
              <a:t>.</a:t>
            </a:r>
          </a:p>
          <a:p>
            <a:pPr marL="342900" indent="-342900" algn="just">
              <a:lnSpc>
                <a:spcPct val="110000"/>
              </a:lnSpc>
              <a:buFontTx/>
              <a:buAutoNum type="arabicPeriod"/>
            </a:pPr>
            <a:r>
              <a:rPr lang="en-US" sz="2200" dirty="0">
                <a:solidFill>
                  <a:schemeClr val="bg1"/>
                </a:solidFill>
                <a:latin typeface="Times New Roman" panose="02020603050405020304" pitchFamily="18" charset="0"/>
                <a:cs typeface="Times New Roman" panose="02020603050405020304" pitchFamily="18" charset="0"/>
              </a:rPr>
              <a:t>Know and describe the creative activities of prominent representatives of world culture</a:t>
            </a:r>
            <a:r>
              <a:rPr lang="en-US" sz="2200" dirty="0" smtClean="0">
                <a:solidFill>
                  <a:schemeClr val="bg1"/>
                </a:solidFill>
                <a:latin typeface="Times New Roman" panose="02020603050405020304" pitchFamily="18" charset="0"/>
                <a:cs typeface="Times New Roman" panose="02020603050405020304" pitchFamily="18" charset="0"/>
              </a:rPr>
              <a:t>.</a:t>
            </a:r>
          </a:p>
          <a:p>
            <a:pPr marL="342900" indent="-342900" algn="just">
              <a:lnSpc>
                <a:spcPct val="110000"/>
              </a:lnSpc>
              <a:buFontTx/>
              <a:buAutoNum type="arabicPeriod"/>
            </a:pPr>
            <a:r>
              <a:rPr lang="en-US" sz="2200" dirty="0">
                <a:solidFill>
                  <a:schemeClr val="bg1"/>
                </a:solidFill>
                <a:latin typeface="Times New Roman" panose="02020603050405020304" pitchFamily="18" charset="0"/>
                <a:cs typeface="Times New Roman" panose="02020603050405020304" pitchFamily="18" charset="0"/>
              </a:rPr>
              <a:t>Identify the species, genre and stylistic diversity of art</a:t>
            </a:r>
            <a:r>
              <a:rPr lang="en-US" sz="2200" dirty="0" smtClean="0">
                <a:solidFill>
                  <a:schemeClr val="bg1"/>
                </a:solidFill>
                <a:latin typeface="Times New Roman" panose="02020603050405020304" pitchFamily="18" charset="0"/>
                <a:cs typeface="Times New Roman" panose="02020603050405020304" pitchFamily="18" charset="0"/>
              </a:rPr>
              <a:t>.</a:t>
            </a:r>
          </a:p>
          <a:p>
            <a:pPr marL="342900" indent="-342900" algn="just">
              <a:lnSpc>
                <a:spcPct val="110000"/>
              </a:lnSpc>
              <a:buFontTx/>
              <a:buAutoNum type="arabicPeriod"/>
            </a:pPr>
            <a:r>
              <a:rPr lang="en-US" sz="2200" dirty="0">
                <a:solidFill>
                  <a:schemeClr val="bg1"/>
                </a:solidFill>
                <a:latin typeface="Times New Roman" panose="02020603050405020304" pitchFamily="18" charset="0"/>
                <a:cs typeface="Times New Roman" panose="02020603050405020304" pitchFamily="18" charset="0"/>
              </a:rPr>
              <a:t>Distinguish artistic and aesthetic directions, substantiate their essence, originality and influence on public life</a:t>
            </a:r>
            <a:r>
              <a:rPr lang="en-US" sz="2200" dirty="0" smtClean="0">
                <a:solidFill>
                  <a:schemeClr val="bg1"/>
                </a:solidFill>
                <a:latin typeface="Times New Roman" panose="02020603050405020304" pitchFamily="18" charset="0"/>
                <a:cs typeface="Times New Roman" panose="02020603050405020304" pitchFamily="18" charset="0"/>
              </a:rPr>
              <a:t>.</a:t>
            </a:r>
          </a:p>
          <a:p>
            <a:pPr marL="342900" indent="-342900" algn="just">
              <a:lnSpc>
                <a:spcPct val="110000"/>
              </a:lnSpc>
              <a:buFontTx/>
              <a:buAutoNum type="arabicPeriod"/>
            </a:pPr>
            <a:r>
              <a:rPr lang="en-US" sz="2200" dirty="0">
                <a:solidFill>
                  <a:schemeClr val="bg1"/>
                </a:solidFill>
                <a:latin typeface="Times New Roman" panose="02020603050405020304" pitchFamily="18" charset="0"/>
                <a:cs typeface="Times New Roman" panose="02020603050405020304" pitchFamily="18" charset="0"/>
              </a:rPr>
              <a:t> To use in the process of studying the subject of knowledge of related disciplines: history of Ukraine, world history, philosophy, sociology, basics of economic theory, ethnography, archeology</a:t>
            </a:r>
            <a:r>
              <a:rPr lang="en-US" sz="2200" dirty="0" smtClean="0">
                <a:solidFill>
                  <a:schemeClr val="bg1"/>
                </a:solidFill>
                <a:latin typeface="Times New Roman" panose="02020603050405020304" pitchFamily="18" charset="0"/>
                <a:cs typeface="Times New Roman" panose="02020603050405020304" pitchFamily="18" charset="0"/>
              </a:rPr>
              <a:t>.</a:t>
            </a:r>
          </a:p>
          <a:p>
            <a:pPr marL="342900" indent="-342900" algn="just">
              <a:lnSpc>
                <a:spcPct val="110000"/>
              </a:lnSpc>
              <a:buFontTx/>
              <a:buAutoNum type="arabicPeriod"/>
            </a:pPr>
            <a:r>
              <a:rPr lang="en-US" sz="2200" dirty="0">
                <a:solidFill>
                  <a:schemeClr val="bg1"/>
                </a:solidFill>
                <a:latin typeface="Times New Roman" panose="02020603050405020304" pitchFamily="18" charset="0"/>
                <a:cs typeface="Times New Roman" panose="02020603050405020304" pitchFamily="18" charset="0"/>
              </a:rPr>
              <a:t>Define the categories and basic concepts of </a:t>
            </a:r>
            <a:r>
              <a:rPr lang="la-Latn" sz="2200" dirty="0">
                <a:solidFill>
                  <a:schemeClr val="bg1"/>
                </a:solidFill>
                <a:latin typeface="Times New Roman" panose="02020603050405020304" pitchFamily="18" charset="0"/>
                <a:cs typeface="Times New Roman" panose="02020603050405020304" pitchFamily="18" charset="0"/>
              </a:rPr>
              <a:t>science of culture</a:t>
            </a:r>
            <a:r>
              <a:rPr lang="en-US" sz="2200" dirty="0" smtClean="0">
                <a:solidFill>
                  <a:schemeClr val="bg1"/>
                </a:solidFill>
                <a:latin typeface="Times New Roman" panose="02020603050405020304" pitchFamily="18" charset="0"/>
                <a:cs typeface="Times New Roman" panose="02020603050405020304" pitchFamily="18" charset="0"/>
              </a:rPr>
              <a:t>. </a:t>
            </a:r>
            <a:r>
              <a:rPr lang="en-US" sz="2200" dirty="0">
                <a:solidFill>
                  <a:schemeClr val="bg1"/>
                </a:solidFill>
                <a:latin typeface="Times New Roman" panose="02020603050405020304" pitchFamily="18" charset="0"/>
                <a:cs typeface="Times New Roman" panose="02020603050405020304" pitchFamily="18" charset="0"/>
              </a:rPr>
              <a:t>Reproduce, interpret and use basic terms and concepts in everyday life</a:t>
            </a:r>
            <a:r>
              <a:rPr lang="en-US" sz="2200" dirty="0" smtClean="0">
                <a:solidFill>
                  <a:schemeClr val="bg1"/>
                </a:solidFill>
                <a:latin typeface="Times New Roman" panose="02020603050405020304" pitchFamily="18" charset="0"/>
                <a:cs typeface="Times New Roman" panose="02020603050405020304" pitchFamily="18" charset="0"/>
              </a:rPr>
              <a:t>.</a:t>
            </a:r>
          </a:p>
          <a:p>
            <a:pPr marL="342900" indent="-342900" algn="just">
              <a:lnSpc>
                <a:spcPct val="110000"/>
              </a:lnSpc>
              <a:buFontTx/>
              <a:buAutoNum type="arabicPeriod"/>
            </a:pPr>
            <a:r>
              <a:rPr lang="en-US" sz="2200" dirty="0">
                <a:solidFill>
                  <a:schemeClr val="bg1"/>
                </a:solidFill>
                <a:latin typeface="Times New Roman" panose="02020603050405020304" pitchFamily="18" charset="0"/>
                <a:cs typeface="Times New Roman" panose="02020603050405020304" pitchFamily="18" charset="0"/>
              </a:rPr>
              <a:t> To form culturological knowledge in speeches, reports, presentations.</a:t>
            </a:r>
            <a:endParaRPr lang="uk-UA" sz="2200" dirty="0">
              <a:solidFill>
                <a:schemeClr val="bg1"/>
              </a:solidFill>
              <a:latin typeface="Times New Roman" panose="02020603050405020304" pitchFamily="18" charset="0"/>
              <a:cs typeface="Times New Roman" panose="02020603050405020304" pitchFamily="18" charset="0"/>
            </a:endParaRPr>
          </a:p>
          <a:p>
            <a:pPr marL="342900" indent="-342900" algn="just">
              <a:lnSpc>
                <a:spcPct val="110000"/>
              </a:lnSpc>
              <a:buFontTx/>
              <a:buAutoNum type="arabicPeriod"/>
            </a:pPr>
            <a:r>
              <a:rPr lang="en-US" sz="2200" dirty="0">
                <a:solidFill>
                  <a:schemeClr val="bg1"/>
                </a:solidFill>
                <a:latin typeface="Times New Roman" panose="02020603050405020304" pitchFamily="18" charset="0"/>
                <a:cs typeface="Times New Roman" panose="02020603050405020304" pitchFamily="18" charset="0"/>
              </a:rPr>
              <a:t> Give a review of a work of art (optional</a:t>
            </a:r>
            <a:r>
              <a:rPr lang="en-US" sz="2200" dirty="0" smtClean="0">
                <a:solidFill>
                  <a:schemeClr val="bg1"/>
                </a:solidFill>
                <a:latin typeface="Times New Roman" panose="02020603050405020304" pitchFamily="18" charset="0"/>
                <a:cs typeface="Times New Roman" panose="02020603050405020304" pitchFamily="18" charset="0"/>
              </a:rPr>
              <a:t>).</a:t>
            </a:r>
          </a:p>
          <a:p>
            <a:pPr marL="342900" indent="-342900" algn="just">
              <a:lnSpc>
                <a:spcPct val="110000"/>
              </a:lnSpc>
              <a:buFontTx/>
              <a:buAutoNum type="arabicPeriod"/>
            </a:pPr>
            <a:r>
              <a:rPr lang="en-US" sz="2200" dirty="0">
                <a:solidFill>
                  <a:schemeClr val="bg1"/>
                </a:solidFill>
                <a:latin typeface="Times New Roman" panose="02020603050405020304" pitchFamily="18" charset="0"/>
                <a:cs typeface="Times New Roman" panose="02020603050405020304" pitchFamily="18" charset="0"/>
              </a:rPr>
              <a:t> </a:t>
            </a:r>
            <a:r>
              <a:rPr lang="en-US" sz="2200" dirty="0">
                <a:solidFill>
                  <a:schemeClr val="bg1"/>
                </a:solidFill>
                <a:latin typeface="Times New Roman" panose="02020603050405020304" pitchFamily="18" charset="0"/>
                <a:cs typeface="Times New Roman" panose="02020603050405020304" pitchFamily="18" charset="0"/>
              </a:rPr>
              <a:t>The student must be able to form a personal system of values, communication skills</a:t>
            </a:r>
            <a:r>
              <a:rPr lang="en-US" sz="2200" dirty="0" smtClean="0">
                <a:solidFill>
                  <a:schemeClr val="bg1"/>
                </a:solidFill>
                <a:latin typeface="Times New Roman" panose="02020603050405020304" pitchFamily="18" charset="0"/>
                <a:cs typeface="Times New Roman" panose="02020603050405020304" pitchFamily="18" charset="0"/>
              </a:rPr>
              <a:t>.</a:t>
            </a:r>
          </a:p>
          <a:p>
            <a:pPr marL="342900" indent="-342900" algn="just">
              <a:lnSpc>
                <a:spcPct val="110000"/>
              </a:lnSpc>
              <a:buFontTx/>
              <a:buAutoNum type="arabicPeriod"/>
            </a:pPr>
            <a:r>
              <a:rPr lang="en-US" sz="2200" dirty="0" smtClean="0">
                <a:solidFill>
                  <a:schemeClr val="bg1"/>
                </a:solidFill>
                <a:latin typeface="Times New Roman" panose="02020603050405020304" pitchFamily="18" charset="0"/>
                <a:cs typeface="Times New Roman" panose="02020603050405020304" pitchFamily="18" charset="0"/>
              </a:rPr>
              <a:t> </a:t>
            </a:r>
            <a:r>
              <a:rPr lang="en-US" sz="2200" dirty="0">
                <a:solidFill>
                  <a:schemeClr val="bg1"/>
                </a:solidFill>
                <a:latin typeface="Times New Roman" panose="02020603050405020304" pitchFamily="18" charset="0"/>
                <a:cs typeface="Times New Roman" panose="02020603050405020304" pitchFamily="18" charset="0"/>
              </a:rPr>
              <a:t>Apply knowledge of the history of world culture to determine the line of personal behavior in a diverse culture</a:t>
            </a:r>
            <a:r>
              <a:rPr lang="en-US" sz="2200" dirty="0" smtClean="0">
                <a:solidFill>
                  <a:schemeClr val="bg1"/>
                </a:solidFill>
                <a:latin typeface="Times New Roman" panose="02020603050405020304" pitchFamily="18" charset="0"/>
                <a:cs typeface="Times New Roman" panose="02020603050405020304" pitchFamily="18" charset="0"/>
              </a:rPr>
              <a:t>.</a:t>
            </a:r>
          </a:p>
          <a:p>
            <a:pPr marL="342900" indent="-342900" algn="just">
              <a:lnSpc>
                <a:spcPct val="110000"/>
              </a:lnSpc>
              <a:buFontTx/>
              <a:buAutoNum type="arabicPeriod"/>
            </a:pPr>
            <a:r>
              <a:rPr lang="en-US" sz="2200" dirty="0" smtClean="0">
                <a:solidFill>
                  <a:schemeClr val="bg1"/>
                </a:solidFill>
                <a:latin typeface="Times New Roman" panose="02020603050405020304" pitchFamily="18" charset="0"/>
                <a:cs typeface="Times New Roman" panose="02020603050405020304" pitchFamily="18" charset="0"/>
              </a:rPr>
              <a:t> </a:t>
            </a:r>
            <a:r>
              <a:rPr lang="en-US" sz="2200" dirty="0">
                <a:solidFill>
                  <a:schemeClr val="bg1"/>
                </a:solidFill>
                <a:latin typeface="Times New Roman" panose="02020603050405020304" pitchFamily="18" charset="0"/>
                <a:cs typeface="Times New Roman" panose="02020603050405020304" pitchFamily="18" charset="0"/>
              </a:rPr>
              <a:t>Assess the importance of the subject for the formation of a modern specialist with a high internal culture.</a:t>
            </a:r>
            <a:endParaRPr lang="uk-UA" sz="22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849</TotalTime>
  <Words>1171</Words>
  <Application>Microsoft Office PowerPoint</Application>
  <PresentationFormat>Произвольный</PresentationFormat>
  <Paragraphs>117</Paragraphs>
  <Slides>9</Slides>
  <Notes>0</Notes>
  <HiddenSlides>0</HiddenSlides>
  <MMClips>0</MMClips>
  <ScaleCrop>false</ScaleCrop>
  <HeadingPairs>
    <vt:vector size="6" baseType="variant">
      <vt:variant>
        <vt:lpstr>Использованные шрифты</vt:lpstr>
      </vt:variant>
      <vt:variant>
        <vt:i4>8</vt:i4>
      </vt:variant>
      <vt:variant>
        <vt:lpstr>Тема</vt:lpstr>
      </vt:variant>
      <vt:variant>
        <vt:i4>1</vt:i4>
      </vt:variant>
      <vt:variant>
        <vt:lpstr>Заголовки слайдов</vt:lpstr>
      </vt:variant>
      <vt:variant>
        <vt:i4>9</vt:i4>
      </vt:variant>
    </vt:vector>
  </HeadingPairs>
  <TitlesOfParts>
    <vt:vector size="18" baseType="lpstr">
      <vt:lpstr>Arial</vt:lpstr>
      <vt:lpstr>Times New Roman</vt:lpstr>
      <vt:lpstr>Roboto</vt:lpstr>
      <vt:lpstr>Arvo</vt:lpstr>
      <vt:lpstr>Microsoft YaHei</vt:lpstr>
      <vt:lpstr>Arvo Italics</vt:lpstr>
      <vt:lpstr>Calibri</vt:lpstr>
      <vt:lpstr>맑은 고딕</vt:lpstr>
      <vt:lpstr>Office Theme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Проблеми середнього класу</dc:title>
  <cp:lastModifiedBy>1</cp:lastModifiedBy>
  <cp:revision>30</cp:revision>
  <dcterms:created xsi:type="dcterms:W3CDTF">2006-08-16T00:00:00Z</dcterms:created>
  <dcterms:modified xsi:type="dcterms:W3CDTF">2021-11-16T01:42:39Z</dcterms:modified>
</cp:coreProperties>
</file>