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49956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4417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7027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6029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84205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0905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23659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88935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15149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068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748646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25618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0054423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757942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0180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3650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4731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  <p:sldLayoutId id="2147483704" r:id="rId13"/>
    <p:sldLayoutId id="2147483705" r:id="rId14"/>
    <p:sldLayoutId id="2147483706" r:id="rId15"/>
    <p:sldLayoutId id="214748370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0544" y="332657"/>
            <a:ext cx="8062912" cy="1512168"/>
          </a:xfrm>
        </p:spPr>
        <p:txBody>
          <a:bodyPr>
            <a:normAutofit/>
          </a:bodyPr>
          <a:lstStyle/>
          <a:p>
            <a:pPr algn="ctr"/>
            <a:r>
              <a:rPr lang="uk-UA" sz="2800" b="1" u="sng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" </a:t>
            </a:r>
            <a:r>
              <a:rPr lang="en-US" sz="2800" b="1" u="sng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Materials science and </a:t>
            </a:r>
            <a:r>
              <a:rPr lang="en-US" sz="2800" b="1" u="sng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dental equipment </a:t>
            </a:r>
            <a:r>
              <a:rPr lang="uk-UA" sz="2800" b="1" u="sng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" </a:t>
            </a:r>
            <a:r>
              <a:rPr lang="ru-RU" sz="2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/>
            </a:r>
            <a:br>
              <a:rPr lang="ru-RU" sz="24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</a:b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3068960"/>
            <a:ext cx="8062912" cy="2544688"/>
          </a:xfrm>
        </p:spPr>
        <p:txBody>
          <a:bodyPr>
            <a:normAutofit fontScale="47500" lnSpcReduction="20000"/>
          </a:bodyPr>
          <a:lstStyle/>
          <a:p>
            <a:pPr algn="ctr">
              <a:spcAft>
                <a:spcPts val="0"/>
              </a:spcAft>
              <a:tabLst>
                <a:tab pos="5940425" algn="r"/>
              </a:tabLst>
            </a:pPr>
            <a:endParaRPr lang="en-US" sz="2300" b="1" dirty="0">
              <a:solidFill>
                <a:schemeClr val="bg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  <a:tabLst>
                <a:tab pos="5940425" algn="r"/>
              </a:tabLst>
            </a:pPr>
            <a:endParaRPr lang="uk-UA" sz="4000" b="1" dirty="0">
              <a:solidFill>
                <a:schemeClr val="bg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>
              <a:tabLst>
                <a:tab pos="5940425" algn="r"/>
              </a:tabLst>
            </a:pP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Department of Orthopedic </a:t>
            </a:r>
            <a:r>
              <a:rPr lang="en-US" sz="4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D</a:t>
            </a: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entistry</a:t>
            </a:r>
            <a:endParaRPr lang="uk-UA" sz="4000" b="1" dirty="0" smtClean="0">
              <a:solidFill>
                <a:schemeClr val="tx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/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The course of the choice</a:t>
            </a:r>
            <a:r>
              <a:rPr lang="uk-UA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for the training of students (specialists of the second (master's) level of higher education) </a:t>
            </a:r>
            <a:r>
              <a:rPr lang="ru-RU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2</a:t>
            </a:r>
            <a:r>
              <a:rPr lang="uk-UA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course </a:t>
            </a:r>
            <a:endParaRPr lang="en-US" sz="4000" dirty="0" smtClean="0">
              <a:solidFill>
                <a:schemeClr val="tx1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en-US" sz="4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specialty 221 “Dentistry"</a:t>
            </a:r>
            <a:endParaRPr lang="uk-UA" sz="4000" dirty="0" smtClean="0">
              <a:solidFill>
                <a:schemeClr val="tx1"/>
              </a:solidFill>
            </a:endParaRPr>
          </a:p>
          <a:p>
            <a:pPr algn="ctr"/>
            <a:r>
              <a:rPr lang="uk-UA" sz="4000" dirty="0" smtClean="0">
                <a:solidFill>
                  <a:schemeClr val="tx1"/>
                </a:solidFill>
              </a:rPr>
              <a:t> </a:t>
            </a:r>
            <a:endParaRPr lang="uk-UA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5406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solidFill>
                  <a:srgbClr val="000000"/>
                </a:solidFill>
                <a:latin typeface="Times New Roman"/>
                <a:ea typeface="Times New Roman"/>
              </a:rPr>
              <a:t>Materials science is a branch of orthopedic dentistry that studies the composition, properties and technologies of application of various materials used for the </a:t>
            </a:r>
            <a:r>
              <a:rPr lang="en-US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manufacturing </a:t>
            </a:r>
            <a:r>
              <a:rPr lang="en-US" sz="3200" dirty="0">
                <a:solidFill>
                  <a:srgbClr val="000000"/>
                </a:solidFill>
                <a:latin typeface="Times New Roman"/>
                <a:ea typeface="Times New Roman"/>
              </a:rPr>
              <a:t>of orthopedic </a:t>
            </a:r>
            <a:r>
              <a:rPr lang="en-US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constructions.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63712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980728"/>
            <a:ext cx="7200800" cy="5112568"/>
          </a:xfrm>
        </p:spPr>
        <p:txBody>
          <a:bodyPr>
            <a:normAutofit/>
          </a:bodyPr>
          <a:lstStyle/>
          <a:p>
            <a:pPr marR="8890" algn="just"/>
            <a:r>
              <a:rPr lang="en-US" sz="3200" b="1" dirty="0">
                <a:latin typeface="Times New Roman"/>
                <a:ea typeface="Times New Roman"/>
              </a:rPr>
              <a:t>The </a:t>
            </a:r>
            <a:r>
              <a:rPr lang="en-US" sz="3200" b="1" dirty="0" smtClean="0">
                <a:latin typeface="Times New Roman"/>
                <a:ea typeface="Times New Roman"/>
              </a:rPr>
              <a:t>aim </a:t>
            </a:r>
            <a:r>
              <a:rPr lang="en-US" sz="3200" b="1" dirty="0">
                <a:latin typeface="Times New Roman"/>
                <a:ea typeface="Times New Roman"/>
              </a:rPr>
              <a:t>of the course: </a:t>
            </a:r>
            <a:r>
              <a:rPr lang="en-US" sz="3200" dirty="0">
                <a:latin typeface="Times New Roman"/>
                <a:ea typeface="Times New Roman"/>
              </a:rPr>
              <a:t>is to deepen students' knowledge of modern equipment, materials and technologies used in dentistry.</a:t>
            </a:r>
            <a:endParaRPr lang="ru-RU" sz="2800" dirty="0">
              <a:latin typeface="Times New Roman"/>
              <a:ea typeface="Times New Roman"/>
            </a:endParaRPr>
          </a:p>
          <a:p>
            <a:r>
              <a:rPr lang="en-US" sz="3200" dirty="0">
                <a:latin typeface="Times New Roman"/>
                <a:ea typeface="Times New Roman"/>
              </a:rPr>
              <a:t>This subject is the basis for students to study theoretical knowledge, which involves the integration of teaching the discipline with surgical dentistry, therapeutic dentistry, and </a:t>
            </a:r>
            <a:r>
              <a:rPr lang="en-US" sz="3200" dirty="0" smtClean="0">
                <a:latin typeface="Times New Roman"/>
                <a:ea typeface="Times New Roman"/>
              </a:rPr>
              <a:t>applying </a:t>
            </a:r>
            <a:r>
              <a:rPr lang="en-US" sz="3200" dirty="0">
                <a:latin typeface="Times New Roman"/>
                <a:ea typeface="Times New Roman"/>
              </a:rPr>
              <a:t>their knowledge in professional activities.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97544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548680"/>
            <a:ext cx="6589199" cy="936104"/>
          </a:xfrm>
        </p:spPr>
        <p:txBody>
          <a:bodyPr>
            <a:normAutofit/>
          </a:bodyPr>
          <a:lstStyle/>
          <a:p>
            <a:r>
              <a:rPr lang="en-US" b="1" dirty="0"/>
              <a:t>The main tasks are: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556792"/>
            <a:ext cx="7704856" cy="4464496"/>
          </a:xfrm>
        </p:spPr>
        <p:txBody>
          <a:bodyPr>
            <a:normAutofit/>
          </a:bodyPr>
          <a:lstStyle/>
          <a:p>
            <a:r>
              <a:rPr lang="en-US" b="1" dirty="0" smtClean="0"/>
              <a:t>-</a:t>
            </a:r>
            <a:r>
              <a:rPr lang="en-US" b="1" dirty="0"/>
              <a:t> </a:t>
            </a:r>
            <a:r>
              <a:rPr lang="en-US" dirty="0"/>
              <a:t>to teach the student the principles of organizing the work of the dental office and dental laboratory; </a:t>
            </a:r>
            <a:endParaRPr lang="en-US" dirty="0" smtClean="0"/>
          </a:p>
          <a:p>
            <a:r>
              <a:rPr lang="en-US" dirty="0" smtClean="0"/>
              <a:t>preparing </a:t>
            </a:r>
            <a:r>
              <a:rPr lang="en-US" dirty="0"/>
              <a:t>students to work in a clinical dental office by studying dental equipment, dental instruments and </a:t>
            </a:r>
            <a:r>
              <a:rPr lang="en-US" dirty="0" smtClean="0"/>
              <a:t>materials</a:t>
            </a:r>
            <a:r>
              <a:rPr lang="en-US" dirty="0"/>
              <a:t> and a dental laboratory ;</a:t>
            </a:r>
            <a:endParaRPr lang="uk-UA" dirty="0"/>
          </a:p>
          <a:p>
            <a:r>
              <a:rPr lang="en-US" b="1" dirty="0"/>
              <a:t>- </a:t>
            </a:r>
            <a:r>
              <a:rPr lang="en-US" dirty="0"/>
              <a:t>knowledge of the peculiarities of the </a:t>
            </a:r>
            <a:r>
              <a:rPr lang="en-US" dirty="0" smtClean="0"/>
              <a:t>usage </a:t>
            </a:r>
            <a:r>
              <a:rPr lang="en-US" dirty="0"/>
              <a:t>of basic and auxiliary dental </a:t>
            </a:r>
            <a:r>
              <a:rPr lang="en-US" dirty="0" smtClean="0"/>
              <a:t>materials</a:t>
            </a:r>
            <a:r>
              <a:rPr lang="en-US" dirty="0"/>
              <a:t>; </a:t>
            </a:r>
            <a:endParaRPr lang="en-US" dirty="0" smtClean="0"/>
          </a:p>
          <a:p>
            <a:r>
              <a:rPr lang="en-US" dirty="0" smtClean="0"/>
              <a:t>acquisition </a:t>
            </a:r>
            <a:r>
              <a:rPr lang="en-US" dirty="0"/>
              <a:t>of knowledge about the peculiarities of the </a:t>
            </a:r>
            <a:r>
              <a:rPr lang="en-US" dirty="0" smtClean="0"/>
              <a:t>usage </a:t>
            </a:r>
            <a:r>
              <a:rPr lang="en-US" dirty="0"/>
              <a:t>of basic and auxiliary dental </a:t>
            </a:r>
            <a:r>
              <a:rPr lang="en-US" dirty="0" smtClean="0"/>
              <a:t>materials</a:t>
            </a:r>
            <a:r>
              <a:rPr lang="en-US" dirty="0"/>
              <a:t> ;</a:t>
            </a:r>
            <a:endParaRPr lang="uk-UA" dirty="0"/>
          </a:p>
          <a:p>
            <a:r>
              <a:rPr lang="en-US" b="1" dirty="0"/>
              <a:t>- </a:t>
            </a:r>
            <a:r>
              <a:rPr lang="en-US" dirty="0"/>
              <a:t>knowledge of the peculiarities of the </a:t>
            </a:r>
            <a:r>
              <a:rPr lang="en-US" dirty="0" smtClean="0"/>
              <a:t>usage </a:t>
            </a:r>
            <a:r>
              <a:rPr lang="en-US" dirty="0"/>
              <a:t>of filling materials in therapeutic dentistry;</a:t>
            </a:r>
            <a:endParaRPr lang="uk-UA" dirty="0"/>
          </a:p>
          <a:p>
            <a:r>
              <a:rPr lang="en-US" dirty="0"/>
              <a:t>- ability to apply knowledge of "Materials and dental equipment" in the process of further training and professional activities.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4721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7" y="476672"/>
            <a:ext cx="7058744" cy="1080120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latin typeface="Times New Roman"/>
                <a:ea typeface="Times New Roman"/>
                <a:cs typeface="Times New Roman"/>
              </a:rPr>
              <a:t>The ultimate </a:t>
            </a:r>
            <a:r>
              <a:rPr lang="en-US" sz="4400" dirty="0" smtClean="0">
                <a:latin typeface="Times New Roman"/>
                <a:ea typeface="Times New Roman"/>
                <a:cs typeface="Times New Roman"/>
              </a:rPr>
              <a:t>aims </a:t>
            </a:r>
            <a:r>
              <a:rPr lang="en-US" sz="4400" dirty="0">
                <a:latin typeface="Times New Roman"/>
                <a:ea typeface="Times New Roman"/>
                <a:cs typeface="Times New Roman"/>
              </a:rPr>
              <a:t>of the discipline:</a:t>
            </a:r>
            <a:r>
              <a:rPr lang="ru-RU" sz="3600" dirty="0">
                <a:latin typeface="Calibri"/>
                <a:ea typeface="Calibri"/>
                <a:cs typeface="Times New Roman"/>
              </a:rPr>
              <a:t/>
            </a:r>
            <a:br>
              <a:rPr lang="ru-RU" sz="3600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700808"/>
            <a:ext cx="7346777" cy="4210414"/>
          </a:xfrm>
        </p:spPr>
        <p:txBody>
          <a:bodyPr>
            <a:normAutofit fontScale="92500" lnSpcReduction="20000"/>
          </a:bodyPr>
          <a:lstStyle/>
          <a:p>
            <a:pPr lvl="0" algn="just">
              <a:lnSpc>
                <a:spcPct val="115000"/>
              </a:lnSpc>
              <a:buFont typeface="Times New Roman"/>
              <a:buChar char="-"/>
            </a:pPr>
            <a:r>
              <a:rPr lang="en-US" sz="3200" dirty="0">
                <a:latin typeface="Times New Roman"/>
                <a:ea typeface="Times New Roman"/>
                <a:cs typeface="Times New Roman"/>
              </a:rPr>
              <a:t>to get acquainted with the organization of work of a dental office</a:t>
            </a:r>
            <a:r>
              <a:rPr lang="en-US" sz="3200" dirty="0" smtClean="0">
                <a:latin typeface="Times New Roman"/>
                <a:ea typeface="Times New Roman"/>
                <a:cs typeface="Times New Roman"/>
              </a:rPr>
              <a:t>;</a:t>
            </a:r>
          </a:p>
          <a:p>
            <a:pPr lvl="0" algn="just">
              <a:lnSpc>
                <a:spcPct val="115000"/>
              </a:lnSpc>
              <a:buFont typeface="Times New Roman"/>
              <a:buChar char="-"/>
            </a:pPr>
            <a:r>
              <a:rPr lang="en-US" sz="3200" dirty="0" smtClean="0">
                <a:latin typeface="Times New Roman"/>
                <a:ea typeface="Times New Roman"/>
                <a:cs typeface="Times New Roman"/>
              </a:rPr>
              <a:t>to </a:t>
            </a:r>
            <a:r>
              <a:rPr lang="en-US" sz="3200" dirty="0">
                <a:latin typeface="Times New Roman"/>
                <a:ea typeface="Times New Roman"/>
                <a:cs typeface="Times New Roman"/>
              </a:rPr>
              <a:t>get acquainted with the equipment of the dental office</a:t>
            </a:r>
            <a:r>
              <a:rPr lang="en-US" sz="3200" dirty="0" smtClean="0">
                <a:latin typeface="Times New Roman"/>
                <a:ea typeface="Times New Roman"/>
                <a:cs typeface="Times New Roman"/>
              </a:rPr>
              <a:t>;</a:t>
            </a:r>
          </a:p>
          <a:p>
            <a:pPr lvl="0" algn="just">
              <a:lnSpc>
                <a:spcPct val="115000"/>
              </a:lnSpc>
              <a:buFont typeface="Times New Roman"/>
              <a:buChar char="-"/>
            </a:pPr>
            <a:r>
              <a:rPr lang="en-US" sz="3200" dirty="0" smtClean="0">
                <a:latin typeface="Times New Roman"/>
                <a:ea typeface="Times New Roman"/>
                <a:cs typeface="Times New Roman"/>
              </a:rPr>
              <a:t>to </a:t>
            </a:r>
            <a:r>
              <a:rPr lang="en-US" sz="3200" dirty="0">
                <a:latin typeface="Times New Roman"/>
                <a:ea typeface="Times New Roman"/>
                <a:cs typeface="Times New Roman"/>
              </a:rPr>
              <a:t>get acquainted with the equipment of the dental laboratory</a:t>
            </a:r>
            <a:r>
              <a:rPr lang="en-US" sz="3200" dirty="0" smtClean="0">
                <a:latin typeface="Times New Roman"/>
                <a:ea typeface="Times New Roman"/>
                <a:cs typeface="Times New Roman"/>
              </a:rPr>
              <a:t>;</a:t>
            </a:r>
          </a:p>
          <a:p>
            <a:pPr lvl="0" algn="just">
              <a:lnSpc>
                <a:spcPct val="115000"/>
              </a:lnSpc>
              <a:buFont typeface="Times New Roman"/>
              <a:buChar char="-"/>
            </a:pPr>
            <a:r>
              <a:rPr lang="en-US" sz="3200" dirty="0" smtClean="0">
                <a:latin typeface="Times New Roman"/>
                <a:ea typeface="Times New Roman"/>
                <a:cs typeface="Times New Roman"/>
              </a:rPr>
              <a:t>identify </a:t>
            </a:r>
            <a:r>
              <a:rPr lang="en-US" sz="3200" dirty="0">
                <a:latin typeface="Times New Roman"/>
                <a:ea typeface="Times New Roman"/>
                <a:cs typeface="Times New Roman"/>
              </a:rPr>
              <a:t>the features of the </a:t>
            </a:r>
            <a:r>
              <a:rPr lang="en-US" sz="3200" dirty="0" smtClean="0">
                <a:latin typeface="Times New Roman"/>
                <a:ea typeface="Times New Roman"/>
                <a:cs typeface="Times New Roman"/>
              </a:rPr>
              <a:t>usage </a:t>
            </a:r>
            <a:r>
              <a:rPr lang="en-US" sz="3200" dirty="0">
                <a:latin typeface="Times New Roman"/>
                <a:ea typeface="Times New Roman"/>
                <a:cs typeface="Times New Roman"/>
              </a:rPr>
              <a:t>of various basic and auxiliary dental </a:t>
            </a:r>
            <a:r>
              <a:rPr lang="en-US" sz="3200" dirty="0" smtClean="0">
                <a:latin typeface="Times New Roman"/>
                <a:ea typeface="Times New Roman"/>
                <a:cs typeface="Times New Roman"/>
              </a:rPr>
              <a:t>materials</a:t>
            </a:r>
            <a:r>
              <a:rPr lang="en-US" sz="3200" dirty="0">
                <a:latin typeface="Times New Roman"/>
                <a:ea typeface="Times New Roman"/>
                <a:cs typeface="Times New Roman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37149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67136" y="692696"/>
            <a:ext cx="7776864" cy="5074510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acquire knowledge of the rules of aseptic and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antiseptic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study physicochemical properties, indications for the use of impression materials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study metal alloys, applications in orthopedic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dentistry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get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acquainted with the materials used in therapeutic and surgical dentistry</a:t>
            </a:r>
            <a:endParaRPr lang="uk-UA" sz="2800" dirty="0"/>
          </a:p>
          <a:p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xmlns="" val="1542346639"/>
      </p:ext>
    </p:extLst>
  </p:cSld>
  <p:clrMapOvr>
    <a:masterClrMapping/>
  </p:clrMapOvr>
</p:sld>
</file>

<file path=ppt/theme/theme1.xml><?xml version="1.0" encoding="utf-8"?>
<a:theme xmlns:a="http://schemas.openxmlformats.org/drawingml/2006/main" name="Віхоть">
  <a:themeElements>
    <a:clrScheme name="Віхоть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Віхоть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іхоть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431</TotalTime>
  <Words>231</Words>
  <Application>Microsoft Office PowerPoint</Application>
  <PresentationFormat>Экран (4:3)</PresentationFormat>
  <Paragraphs>26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Віхоть</vt:lpstr>
      <vt:lpstr>" Materials science and dental equipment "  </vt:lpstr>
      <vt:lpstr>Слайд 2</vt:lpstr>
      <vt:lpstr>Слайд 3</vt:lpstr>
      <vt:lpstr>The main tasks are:</vt:lpstr>
      <vt:lpstr>The ultimate aims of the discipline: 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МІНІСТЕРСТВО ОХОРОНИ ЗДОРОВ`Я УКРАЇНИ ВІННИЦЬКИЙ НАЦІОНАЛЬНИЙ МЕДИЧНИЙ УНІВЕРСИТЕТ ім. М.І. Пирогова</dc:title>
  <dc:creator>SummerTime</dc:creator>
  <cp:lastModifiedBy>user</cp:lastModifiedBy>
  <cp:revision>17</cp:revision>
  <dcterms:created xsi:type="dcterms:W3CDTF">2020-12-17T16:44:11Z</dcterms:created>
  <dcterms:modified xsi:type="dcterms:W3CDTF">2022-05-24T20:26:02Z</dcterms:modified>
</cp:coreProperties>
</file>