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1"/>
  </p:notesMasterIdLst>
  <p:sldIdLst>
    <p:sldId id="256" r:id="rId2"/>
    <p:sldId id="267" r:id="rId3"/>
    <p:sldId id="268" r:id="rId4"/>
    <p:sldId id="257" r:id="rId5"/>
    <p:sldId id="258" r:id="rId6"/>
    <p:sldId id="259" r:id="rId7"/>
    <p:sldId id="260" r:id="rId8"/>
    <p:sldId id="261" r:id="rId9"/>
    <p:sldId id="262" r:id="rId10"/>
  </p:sldIdLst>
  <p:sldSz cx="14630400" cy="8229600"/>
  <p:notesSz cx="8229600" cy="146304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>
        <p:scale>
          <a:sx n="80" d="100"/>
          <a:sy n="80" d="100"/>
        </p:scale>
        <p:origin x="-1098" y="-534"/>
      </p:cViewPr>
      <p:guideLst>
        <p:guide orient="horz" pos="2592"/>
        <p:guide pos="460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17042088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762000" y="1096963"/>
            <a:ext cx="9753600" cy="54864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822325" y="6950075"/>
            <a:ext cx="6584950" cy="6583363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4660900" y="13896975"/>
            <a:ext cx="3567113" cy="730250"/>
          </a:xfrm>
          <a:prstGeom prst="rect">
            <a:avLst/>
          </a:prstGeom>
        </p:spPr>
        <p:txBody>
          <a:bodyPr/>
          <a:lstStyle/>
          <a:p>
            <a:fld id="{F7021451-1387-4CA6-816F-3879F97B5CBC}" type="slidenum">
              <a:rPr lang="en-US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8180689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762000" y="1096963"/>
            <a:ext cx="9753600" cy="54864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822325" y="6950075"/>
            <a:ext cx="6584950" cy="6583363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4660900" y="13896975"/>
            <a:ext cx="3567113" cy="730250"/>
          </a:xfrm>
          <a:prstGeom prst="rect">
            <a:avLst/>
          </a:prstGeom>
        </p:spPr>
        <p:txBody>
          <a:bodyPr/>
          <a:lstStyle/>
          <a:p>
            <a:fld id="{F7021451-1387-4CA6-816F-3879F97B5CBC}" type="slidenum">
              <a:rPr lang="en-US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8180689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17812"/>
            <a:ext cx="14630400" cy="8229600"/>
          </a:xfrm>
          <a:prstGeom prst="rect">
            <a:avLst/>
          </a:prstGeom>
          <a:solidFill>
            <a:srgbClr val="00002E">
              <a:alpha val="75000"/>
            </a:srgbClr>
          </a:solidFill>
          <a:ln w="55483">
            <a:solidFill>
              <a:srgbClr val="262654"/>
            </a:solidFill>
            <a:prstDash val="solid"/>
          </a:ln>
        </p:spPr>
        <p:txBody>
          <a:bodyPr/>
          <a:lstStyle/>
          <a:p>
            <a:endParaRPr lang="uk-UA" dirty="0"/>
          </a:p>
        </p:txBody>
      </p:sp>
      <p:sp>
        <p:nvSpPr>
          <p:cNvPr id="4" name="Text 1"/>
          <p:cNvSpPr/>
          <p:nvPr/>
        </p:nvSpPr>
        <p:spPr>
          <a:xfrm>
            <a:off x="6092042" y="2165270"/>
            <a:ext cx="8110846" cy="490054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6561"/>
              </a:lnSpc>
              <a:buNone/>
            </a:pPr>
            <a:endParaRPr lang="uk-UA" sz="2800" b="1" dirty="0" smtClean="0">
              <a:solidFill>
                <a:srgbClr val="FFFFFF"/>
              </a:solidFill>
              <a:latin typeface="Nunito" pitchFamily="34" charset="0"/>
              <a:ea typeface="Nunito" pitchFamily="34" charset="-122"/>
              <a:cs typeface="Nunito" pitchFamily="34" charset="-120"/>
            </a:endParaRPr>
          </a:p>
          <a:p>
            <a:pPr marL="0" indent="0">
              <a:lnSpc>
                <a:spcPts val="6561"/>
              </a:lnSpc>
              <a:buNone/>
            </a:pPr>
            <a:r>
              <a:rPr lang="uk-UA" sz="2800" b="1" dirty="0" smtClean="0">
                <a:solidFill>
                  <a:srgbClr val="FFFFFF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Курс за вибором:</a:t>
            </a:r>
          </a:p>
          <a:p>
            <a:pPr>
              <a:lnSpc>
                <a:spcPts val="6561"/>
              </a:lnSpc>
            </a:pPr>
            <a:r>
              <a:rPr lang="uk-UA" altLang="uk-UA" sz="5400" b="1" dirty="0" smtClean="0">
                <a:solidFill>
                  <a:schemeClr val="bg1"/>
                </a:solidFill>
                <a:cs typeface="Times New Roman" pitchFamily="16" charset="0"/>
              </a:rPr>
              <a:t>«</a:t>
            </a:r>
            <a:r>
              <a:rPr lang="uk-UA" altLang="uk-UA" sz="5249" b="1" dirty="0" smtClean="0">
                <a:solidFill>
                  <a:schemeClr val="bg1"/>
                </a:solidFill>
                <a:ea typeface="Nunito" pitchFamily="34" charset="-122"/>
                <a:cs typeface="Times New Roman" pitchFamily="16" charset="0"/>
              </a:rPr>
              <a:t>Т</a:t>
            </a:r>
            <a:r>
              <a:rPr lang="en-US" sz="5249" b="1" dirty="0" err="1" smtClean="0">
                <a:solidFill>
                  <a:schemeClr val="bg1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еорія</a:t>
            </a:r>
            <a:r>
              <a:rPr lang="en-US" sz="5249" b="1" dirty="0" smtClean="0">
                <a:solidFill>
                  <a:schemeClr val="bg1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 </a:t>
            </a:r>
            <a:r>
              <a:rPr lang="en-US" sz="5249" b="1" dirty="0">
                <a:solidFill>
                  <a:schemeClr val="bg1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і методика </a:t>
            </a:r>
            <a:r>
              <a:rPr lang="en-US" sz="5249" b="1" dirty="0" err="1">
                <a:solidFill>
                  <a:schemeClr val="bg1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фізичного</a:t>
            </a:r>
            <a:r>
              <a:rPr lang="en-US" sz="5249" b="1" dirty="0">
                <a:solidFill>
                  <a:schemeClr val="bg1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 </a:t>
            </a:r>
            <a:r>
              <a:rPr lang="en-US" sz="5249" b="1" dirty="0" err="1" smtClean="0">
                <a:solidFill>
                  <a:schemeClr val="bg1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виховання</a:t>
            </a:r>
            <a:r>
              <a:rPr lang="uk-UA" altLang="uk-UA" sz="5400" b="1" dirty="0" smtClean="0">
                <a:solidFill>
                  <a:schemeClr val="bg1"/>
                </a:solidFill>
                <a:cs typeface="Times New Roman" pitchFamily="16" charset="0"/>
              </a:rPr>
              <a:t>»</a:t>
            </a:r>
            <a:endParaRPr lang="en-US" sz="5249" b="1" dirty="0">
              <a:solidFill>
                <a:schemeClr val="bg1"/>
              </a:solidFill>
            </a:endParaRPr>
          </a:p>
        </p:txBody>
      </p:sp>
      <p:sp>
        <p:nvSpPr>
          <p:cNvPr id="5" name="Text 2"/>
          <p:cNvSpPr/>
          <p:nvPr/>
        </p:nvSpPr>
        <p:spPr>
          <a:xfrm>
            <a:off x="6319599" y="6532715"/>
            <a:ext cx="7477601" cy="106620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799"/>
              </a:lnSpc>
              <a:buNone/>
            </a:pPr>
            <a:endParaRPr lang="uk-UA" sz="1750" dirty="0" smtClean="0">
              <a:solidFill>
                <a:srgbClr val="FFFFFF"/>
              </a:solidFill>
              <a:ea typeface="PT Sans" pitchFamily="34" charset="-122"/>
            </a:endParaRPr>
          </a:p>
          <a:p>
            <a:r>
              <a:rPr lang="ru-RU" sz="1600" b="1" dirty="0" err="1" smtClean="0">
                <a:solidFill>
                  <a:schemeClr val="bg1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Відповідальні</a:t>
            </a:r>
            <a:r>
              <a:rPr lang="ru-RU" sz="1600" b="1" dirty="0" smtClean="0">
                <a:solidFill>
                  <a:schemeClr val="bg1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1600" b="1" dirty="0" err="1" smtClean="0">
                <a:solidFill>
                  <a:schemeClr val="bg1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впровадження</a:t>
            </a:r>
            <a:r>
              <a:rPr lang="ru-RU" sz="1600" b="1" dirty="0" smtClean="0">
                <a:solidFill>
                  <a:schemeClr val="bg1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</a:p>
          <a:p>
            <a:r>
              <a:rPr lang="ru-RU" sz="1600" b="1" dirty="0" err="1" smtClean="0">
                <a:solidFill>
                  <a:schemeClr val="bg1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Завідувач</a:t>
            </a:r>
            <a:r>
              <a:rPr lang="ru-RU" sz="1600" b="1" dirty="0" smtClean="0">
                <a:solidFill>
                  <a:schemeClr val="bg1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solidFill>
                  <a:schemeClr val="bg1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кафедри</a:t>
            </a:r>
            <a:r>
              <a:rPr lang="ru-RU" sz="1600" b="1" dirty="0" smtClean="0">
                <a:solidFill>
                  <a:schemeClr val="bg1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, д.б.н., проф. Сарафинюк Л.А.;</a:t>
            </a:r>
          </a:p>
          <a:p>
            <a:r>
              <a:rPr lang="ru-RU" sz="1600" b="1" dirty="0" smtClean="0">
                <a:solidFill>
                  <a:schemeClr val="bg1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Ст. викладач </a:t>
            </a:r>
            <a:r>
              <a:rPr lang="ru-RU" sz="1600" b="1" dirty="0" err="1" smtClean="0">
                <a:solidFill>
                  <a:schemeClr val="bg1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Сорокіна</a:t>
            </a:r>
            <a:r>
              <a:rPr lang="ru-RU" sz="1600" b="1" dirty="0" smtClean="0">
                <a:solidFill>
                  <a:schemeClr val="bg1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Н.О.</a:t>
            </a:r>
          </a:p>
          <a:p>
            <a:pPr marL="0" indent="0">
              <a:lnSpc>
                <a:spcPts val="2799"/>
              </a:lnSpc>
              <a:buNone/>
            </a:pPr>
            <a:endParaRPr lang="en-US" sz="175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17812"/>
            <a:ext cx="5474525" cy="82117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 flipV="1">
            <a:off x="8953995" y="1034350"/>
            <a:ext cx="3800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dirty="0"/>
          </a:p>
        </p:txBody>
      </p:sp>
      <p:sp>
        <p:nvSpPr>
          <p:cNvPr id="8" name="TextBox 7"/>
          <p:cNvSpPr txBox="1"/>
          <p:nvPr/>
        </p:nvSpPr>
        <p:spPr>
          <a:xfrm flipV="1">
            <a:off x="9106395" y="1186750"/>
            <a:ext cx="3800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dirty="0"/>
          </a:p>
        </p:txBody>
      </p:sp>
      <p:sp>
        <p:nvSpPr>
          <p:cNvPr id="9" name="TextBox 8"/>
          <p:cNvSpPr txBox="1"/>
          <p:nvPr/>
        </p:nvSpPr>
        <p:spPr>
          <a:xfrm>
            <a:off x="6519552" y="480352"/>
            <a:ext cx="7277648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altLang="uk-UA" sz="2400" b="1" dirty="0" smtClean="0">
                <a:solidFill>
                  <a:schemeClr val="bg1"/>
                </a:solidFill>
                <a:ea typeface="Nunito"/>
                <a:cs typeface="Times New Roman" pitchFamily="16" charset="0"/>
              </a:rPr>
              <a:t>Вінницький національний медичний університет ім. М.І. Пирогова</a:t>
            </a:r>
            <a:br>
              <a:rPr lang="uk-UA" altLang="uk-UA" sz="2400" b="1" dirty="0" smtClean="0">
                <a:solidFill>
                  <a:schemeClr val="bg1"/>
                </a:solidFill>
                <a:ea typeface="Nunito"/>
                <a:cs typeface="Times New Roman" pitchFamily="16" charset="0"/>
              </a:rPr>
            </a:br>
            <a:r>
              <a:rPr lang="uk-UA" altLang="uk-UA" sz="2400" b="1" dirty="0" smtClean="0">
                <a:solidFill>
                  <a:schemeClr val="bg1"/>
                </a:solidFill>
                <a:ea typeface="Nunito"/>
                <a:cs typeface="Times New Roman" pitchFamily="16" charset="0"/>
              </a:rPr>
              <a:t>Кафедра спортивної медицини, фізичного виховання та реабілітації</a:t>
            </a:r>
            <a:endParaRPr lang="uk-UA" sz="2400" b="1" dirty="0" smtClean="0">
              <a:ea typeface="Nunito"/>
            </a:endParaRPr>
          </a:p>
          <a:p>
            <a:pPr algn="ctr"/>
            <a:endParaRPr lang="uk-U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-7339"/>
            <a:ext cx="14630400" cy="8229600"/>
          </a:xfrm>
          <a:prstGeom prst="rect">
            <a:avLst/>
          </a:prstGeom>
          <a:solidFill>
            <a:srgbClr val="00002E">
              <a:alpha val="75000"/>
            </a:srgbClr>
          </a:solidFill>
          <a:ln w="55364">
            <a:solidFill>
              <a:srgbClr val="262654"/>
            </a:solidFill>
            <a:prstDash val="solid"/>
          </a:ln>
        </p:spPr>
        <p:txBody>
          <a:bodyPr/>
          <a:lstStyle/>
          <a:p>
            <a:endParaRPr lang="uk-UA" dirty="0"/>
          </a:p>
        </p:txBody>
      </p:sp>
      <p:sp>
        <p:nvSpPr>
          <p:cNvPr id="4" name="Text 1"/>
          <p:cNvSpPr/>
          <p:nvPr/>
        </p:nvSpPr>
        <p:spPr>
          <a:xfrm>
            <a:off x="2281813" y="263495"/>
            <a:ext cx="9906000" cy="138493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ru-RU" sz="3600" dirty="0">
                <a:solidFill>
                  <a:schemeClr val="bg1"/>
                </a:solidFill>
              </a:rPr>
              <a:t>ТЕМАТИЧНИЙ ПЛАН</a:t>
            </a:r>
          </a:p>
          <a:p>
            <a:pPr marL="0" indent="0" algn="ctr">
              <a:buNone/>
            </a:pPr>
            <a:r>
              <a:rPr lang="ru-RU" sz="3600" dirty="0" err="1">
                <a:solidFill>
                  <a:schemeClr val="bg1"/>
                </a:solidFill>
              </a:rPr>
              <a:t>лекційних</a:t>
            </a:r>
            <a:r>
              <a:rPr lang="ru-RU" sz="3600" dirty="0">
                <a:solidFill>
                  <a:schemeClr val="bg1"/>
                </a:solidFill>
              </a:rPr>
              <a:t> занять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5" name="Shape 2"/>
          <p:cNvSpPr/>
          <p:nvPr/>
        </p:nvSpPr>
        <p:spPr>
          <a:xfrm>
            <a:off x="2412833" y="1864570"/>
            <a:ext cx="9084882" cy="5600119"/>
          </a:xfrm>
          <a:prstGeom prst="roundRect">
            <a:avLst>
              <a:gd name="adj" fmla="val 16112"/>
            </a:avLst>
          </a:prstGeom>
          <a:solidFill>
            <a:srgbClr val="00002E"/>
          </a:solidFill>
          <a:ln w="27622">
            <a:solidFill>
              <a:srgbClr val="F2B42D"/>
            </a:solidFill>
            <a:prstDash val="solid"/>
          </a:ln>
        </p:spPr>
        <p:txBody>
          <a:bodyPr/>
          <a:lstStyle/>
          <a:p>
            <a:pPr marL="457200" indent="-228600">
              <a:spcAft>
                <a:spcPts val="800"/>
              </a:spcAft>
            </a:pPr>
            <a:r>
              <a:rPr lang="uk-UA" sz="20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  Вихідні поняття теорії фізичного виховання. Мета, завдання, принципи та засоби фізичного виховання. Техніка фізичних вправ. Характеристика рухів. Класифікація фізичних вправ.</a:t>
            </a:r>
          </a:p>
          <a:p>
            <a:pPr marL="457200" indent="-228600">
              <a:spcAft>
                <a:spcPts val="800"/>
              </a:spcAft>
            </a:pPr>
            <a:r>
              <a:rPr lang="uk-UA" sz="20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  Методи фізичного виховання. Рухові дії як предмет навчання. Етапи навчання рухових дій.</a:t>
            </a:r>
          </a:p>
          <a:p>
            <a:pPr marL="457200" indent="-228600">
              <a:spcAft>
                <a:spcPts val="800"/>
              </a:spcAft>
            </a:pPr>
            <a:r>
              <a:rPr lang="uk-UA" sz="20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3.  Сила як фізична якість людини. Розвиток силових здібностей. 2</a:t>
            </a:r>
          </a:p>
          <a:p>
            <a:pPr marL="457200" indent="-228600">
              <a:spcAft>
                <a:spcPts val="800"/>
              </a:spcAft>
            </a:pPr>
            <a:r>
              <a:rPr lang="uk-UA" sz="20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4.  Швидкість як фізична якість людини. Розвиток швидкісних здібностей. 2</a:t>
            </a:r>
          </a:p>
          <a:p>
            <a:pPr marL="457200" indent="-228600">
              <a:spcAft>
                <a:spcPts val="800"/>
              </a:spcAft>
            </a:pPr>
            <a:r>
              <a:rPr lang="uk-UA" sz="20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5.  Спритність як фізична якість людини. Розвиток спритності та координації. Гнучкість як фізична якість людини. Розвиток гнучкості.</a:t>
            </a:r>
          </a:p>
          <a:p>
            <a:pPr marL="457200" indent="-228600">
              <a:spcAft>
                <a:spcPts val="800"/>
              </a:spcAft>
            </a:pPr>
            <a:r>
              <a:rPr lang="uk-UA" sz="20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6.  Витривалість як фізична якість людини. Розвиток витривалості. 2</a:t>
            </a:r>
          </a:p>
          <a:p>
            <a:pPr marL="457200" indent="-228600">
              <a:spcAft>
                <a:spcPts val="800"/>
              </a:spcAft>
            </a:pPr>
            <a:r>
              <a:rPr lang="uk-UA" sz="20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7.  Форми побудови занять у фізичному вихованні. Контроль (самоконтроль), оцінка (самооцінка) в процесі виконання фізичної діяльності.</a:t>
            </a:r>
          </a:p>
          <a:p>
            <a:pPr marL="457200" indent="-228600">
              <a:lnSpc>
                <a:spcPct val="107000"/>
              </a:lnSpc>
              <a:spcAft>
                <a:spcPts val="800"/>
              </a:spcAft>
            </a:pPr>
            <a:endParaRPr lang="uk-UA" sz="24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2611398" y="2687479"/>
            <a:ext cx="2933700" cy="34611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726"/>
              </a:lnSpc>
              <a:buNone/>
            </a:pPr>
            <a:endParaRPr lang="en-US" sz="2181" dirty="0"/>
          </a:p>
        </p:txBody>
      </p:sp>
      <p:sp>
        <p:nvSpPr>
          <p:cNvPr id="7" name="Text 4"/>
          <p:cNvSpPr/>
          <p:nvPr/>
        </p:nvSpPr>
        <p:spPr>
          <a:xfrm>
            <a:off x="2611398" y="3255169"/>
            <a:ext cx="4343876" cy="70889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792"/>
              </a:lnSpc>
              <a:buNone/>
            </a:pPr>
            <a:endParaRPr lang="en-US" sz="1745" dirty="0"/>
          </a:p>
        </p:txBody>
      </p:sp>
      <p:sp>
        <p:nvSpPr>
          <p:cNvPr id="9" name="Text 6"/>
          <p:cNvSpPr/>
          <p:nvPr/>
        </p:nvSpPr>
        <p:spPr>
          <a:xfrm>
            <a:off x="7675245" y="2687479"/>
            <a:ext cx="4343876" cy="692229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726"/>
              </a:lnSpc>
              <a:buNone/>
            </a:pPr>
            <a:endParaRPr lang="en-US" sz="2181" dirty="0"/>
          </a:p>
        </p:txBody>
      </p:sp>
      <p:sp>
        <p:nvSpPr>
          <p:cNvPr id="10" name="Text 7"/>
          <p:cNvSpPr/>
          <p:nvPr/>
        </p:nvSpPr>
        <p:spPr>
          <a:xfrm>
            <a:off x="7675245" y="3601283"/>
            <a:ext cx="4343876" cy="1063347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792"/>
              </a:lnSpc>
              <a:buNone/>
            </a:pPr>
            <a:endParaRPr lang="en-US" sz="1745" dirty="0"/>
          </a:p>
        </p:txBody>
      </p:sp>
      <p:sp>
        <p:nvSpPr>
          <p:cNvPr id="12" name="Text 9"/>
          <p:cNvSpPr/>
          <p:nvPr/>
        </p:nvSpPr>
        <p:spPr>
          <a:xfrm>
            <a:off x="2611398" y="5384602"/>
            <a:ext cx="3733800" cy="34611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726"/>
              </a:lnSpc>
              <a:buNone/>
            </a:pPr>
            <a:endParaRPr lang="en-US" sz="2181" dirty="0"/>
          </a:p>
        </p:txBody>
      </p:sp>
      <p:sp>
        <p:nvSpPr>
          <p:cNvPr id="13" name="Text 10"/>
          <p:cNvSpPr/>
          <p:nvPr/>
        </p:nvSpPr>
        <p:spPr>
          <a:xfrm>
            <a:off x="2611398" y="5952292"/>
            <a:ext cx="4343876" cy="14177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792"/>
              </a:lnSpc>
              <a:buNone/>
            </a:pPr>
            <a:endParaRPr lang="en-US" sz="1745" dirty="0"/>
          </a:p>
        </p:txBody>
      </p:sp>
      <p:sp>
        <p:nvSpPr>
          <p:cNvPr id="15" name="Text 12"/>
          <p:cNvSpPr/>
          <p:nvPr/>
        </p:nvSpPr>
        <p:spPr>
          <a:xfrm>
            <a:off x="7675245" y="5384602"/>
            <a:ext cx="4206240" cy="34611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726"/>
              </a:lnSpc>
              <a:buNone/>
            </a:pPr>
            <a:endParaRPr lang="en-US" sz="2181" dirty="0"/>
          </a:p>
        </p:txBody>
      </p:sp>
      <p:sp>
        <p:nvSpPr>
          <p:cNvPr id="16" name="Text 13"/>
          <p:cNvSpPr/>
          <p:nvPr/>
        </p:nvSpPr>
        <p:spPr>
          <a:xfrm>
            <a:off x="7675245" y="5952292"/>
            <a:ext cx="4343876" cy="1063347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792"/>
              </a:lnSpc>
              <a:buNone/>
            </a:pPr>
            <a:endParaRPr lang="en-US" sz="1745" dirty="0"/>
          </a:p>
        </p:txBody>
      </p:sp>
    </p:spTree>
    <p:extLst>
      <p:ext uri="{BB962C8B-B14F-4D97-AF65-F5344CB8AC3E}">
        <p14:creationId xmlns="" xmlns:p14="http://schemas.microsoft.com/office/powerpoint/2010/main" val="3101651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-7339"/>
            <a:ext cx="14630400" cy="8229600"/>
          </a:xfrm>
          <a:prstGeom prst="rect">
            <a:avLst/>
          </a:prstGeom>
          <a:solidFill>
            <a:srgbClr val="00002E">
              <a:alpha val="75000"/>
            </a:srgbClr>
          </a:solidFill>
          <a:ln w="55364">
            <a:solidFill>
              <a:srgbClr val="262654"/>
            </a:solidFill>
            <a:prstDash val="solid"/>
          </a:ln>
        </p:spPr>
        <p:txBody>
          <a:bodyPr/>
          <a:lstStyle/>
          <a:p>
            <a:endParaRPr lang="uk-UA" dirty="0"/>
          </a:p>
        </p:txBody>
      </p:sp>
      <p:sp>
        <p:nvSpPr>
          <p:cNvPr id="4" name="Text 1"/>
          <p:cNvSpPr/>
          <p:nvPr/>
        </p:nvSpPr>
        <p:spPr>
          <a:xfrm>
            <a:off x="2281813" y="263495"/>
            <a:ext cx="9906000" cy="138493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ru-RU" sz="3600" dirty="0">
                <a:solidFill>
                  <a:schemeClr val="bg1"/>
                </a:solidFill>
              </a:rPr>
              <a:t>ТЕМАТИЧНИЙ ПЛАН</a:t>
            </a:r>
          </a:p>
          <a:p>
            <a:pPr marL="0" indent="0" algn="ctr">
              <a:buNone/>
            </a:pPr>
            <a:r>
              <a:rPr lang="ru-RU" sz="3600" dirty="0" err="1" smtClean="0">
                <a:solidFill>
                  <a:schemeClr val="bg1"/>
                </a:solidFill>
              </a:rPr>
              <a:t>практичних</a:t>
            </a:r>
            <a:r>
              <a:rPr lang="ru-RU" sz="3600" dirty="0" smtClean="0">
                <a:solidFill>
                  <a:schemeClr val="bg1"/>
                </a:solidFill>
              </a:rPr>
              <a:t> </a:t>
            </a:r>
            <a:r>
              <a:rPr lang="ru-RU" sz="3600" dirty="0">
                <a:solidFill>
                  <a:schemeClr val="bg1"/>
                </a:solidFill>
              </a:rPr>
              <a:t>занять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5" name="Shape 2"/>
          <p:cNvSpPr/>
          <p:nvPr/>
        </p:nvSpPr>
        <p:spPr>
          <a:xfrm>
            <a:off x="2412833" y="1864570"/>
            <a:ext cx="9084882" cy="5600119"/>
          </a:xfrm>
          <a:prstGeom prst="roundRect">
            <a:avLst>
              <a:gd name="adj" fmla="val 16112"/>
            </a:avLst>
          </a:prstGeom>
          <a:solidFill>
            <a:srgbClr val="00002E"/>
          </a:solidFill>
          <a:ln w="27622">
            <a:solidFill>
              <a:srgbClr val="F2B42D"/>
            </a:solidFill>
            <a:prstDash val="solid"/>
          </a:ln>
        </p:spPr>
        <p:txBody>
          <a:bodyPr/>
          <a:lstStyle/>
          <a:p>
            <a:pPr marL="457200" indent="-228600">
              <a:spcAft>
                <a:spcPts val="800"/>
              </a:spcAft>
            </a:pPr>
            <a:r>
              <a:rPr lang="uk-UA" sz="20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  Вихідні поняття теорії фізичного виховання. Мета, завдання, принципи та засоби фізичного виховання. </a:t>
            </a:r>
          </a:p>
          <a:p>
            <a:pPr marL="685800" indent="-457200">
              <a:spcAft>
                <a:spcPts val="800"/>
              </a:spcAft>
            </a:pPr>
            <a:r>
              <a:rPr lang="uk-UA" sz="200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 Вступ в спеціальність. Засоби фізичного виховання. Техніка фізичних вправ. Характеристика рухів. Класифікація фізичних вправ. </a:t>
            </a:r>
          </a:p>
          <a:p>
            <a:pPr marL="685800" indent="-457200">
              <a:spcAft>
                <a:spcPts val="800"/>
              </a:spcAft>
            </a:pPr>
            <a:r>
              <a:rPr lang="uk-UA" sz="2000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3. Методи фізичного виховання. Рухові дії як предмет навчання. Етапи навчання рухових дій.</a:t>
            </a:r>
            <a:endParaRPr lang="uk-UA" sz="20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228600">
              <a:spcAft>
                <a:spcPts val="800"/>
              </a:spcAft>
            </a:pPr>
            <a:r>
              <a:rPr lang="uk-UA" sz="2000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4. </a:t>
            </a:r>
            <a:r>
              <a:rPr lang="uk-UA" sz="200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uk-UA" sz="20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Сила як фізична якість людини. Розвиток силових здібностей. </a:t>
            </a:r>
          </a:p>
          <a:p>
            <a:pPr marL="457200" indent="-228600">
              <a:spcAft>
                <a:spcPts val="800"/>
              </a:spcAft>
            </a:pPr>
            <a:r>
              <a:rPr lang="uk-UA" sz="2000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5. </a:t>
            </a:r>
            <a:r>
              <a:rPr lang="uk-UA" sz="200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uk-UA" sz="20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Швидкість як фізична якість людини. Розвиток швидкісних здібностей. </a:t>
            </a:r>
          </a:p>
          <a:p>
            <a:pPr marL="457200" indent="-228600">
              <a:spcAft>
                <a:spcPts val="800"/>
              </a:spcAft>
            </a:pPr>
            <a:r>
              <a:rPr lang="uk-UA" sz="20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lang="uk-UA" sz="200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lang="uk-UA" sz="20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Спритність як фізична якість людини. Розвиток спритності та координації. Гнучкість як фізична якість людини. Розвиток гнучкості.</a:t>
            </a:r>
          </a:p>
          <a:p>
            <a:pPr marL="457200" indent="-228600">
              <a:spcAft>
                <a:spcPts val="800"/>
              </a:spcAft>
            </a:pPr>
            <a:r>
              <a:rPr lang="uk-UA" sz="20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</a:t>
            </a:r>
            <a:r>
              <a:rPr lang="uk-UA" sz="200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lang="uk-UA" sz="20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Витривалість як фізична якість людини. Розвиток витривалості. </a:t>
            </a:r>
          </a:p>
          <a:p>
            <a:pPr marL="457200" indent="-228600">
              <a:spcAft>
                <a:spcPts val="800"/>
              </a:spcAft>
            </a:pPr>
            <a:r>
              <a:rPr lang="uk-UA" sz="20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</a:t>
            </a:r>
            <a:r>
              <a:rPr lang="uk-UA" sz="200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lang="uk-UA" sz="20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Форми побудови занять у фізичному вихованні. Контроль (самоконтроль), оцінка (самооцінка) в процесі виконання фізичної діяльності.</a:t>
            </a:r>
          </a:p>
          <a:p>
            <a:pPr marL="457200" indent="-228600">
              <a:lnSpc>
                <a:spcPct val="107000"/>
              </a:lnSpc>
              <a:spcAft>
                <a:spcPts val="800"/>
              </a:spcAft>
            </a:pPr>
            <a:endParaRPr lang="uk-UA" sz="24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2611398" y="2687479"/>
            <a:ext cx="2933700" cy="34611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726"/>
              </a:lnSpc>
              <a:buNone/>
            </a:pPr>
            <a:endParaRPr lang="en-US" sz="2181" dirty="0"/>
          </a:p>
        </p:txBody>
      </p:sp>
      <p:sp>
        <p:nvSpPr>
          <p:cNvPr id="7" name="Text 4"/>
          <p:cNvSpPr/>
          <p:nvPr/>
        </p:nvSpPr>
        <p:spPr>
          <a:xfrm>
            <a:off x="2611398" y="3255169"/>
            <a:ext cx="4343876" cy="70889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792"/>
              </a:lnSpc>
              <a:buNone/>
            </a:pPr>
            <a:endParaRPr lang="en-US" sz="1745" dirty="0"/>
          </a:p>
        </p:txBody>
      </p:sp>
      <p:sp>
        <p:nvSpPr>
          <p:cNvPr id="9" name="Text 6"/>
          <p:cNvSpPr/>
          <p:nvPr/>
        </p:nvSpPr>
        <p:spPr>
          <a:xfrm>
            <a:off x="7675245" y="2687479"/>
            <a:ext cx="4343876" cy="692229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726"/>
              </a:lnSpc>
              <a:buNone/>
            </a:pPr>
            <a:endParaRPr lang="en-US" sz="2181" dirty="0"/>
          </a:p>
        </p:txBody>
      </p:sp>
      <p:sp>
        <p:nvSpPr>
          <p:cNvPr id="10" name="Text 7"/>
          <p:cNvSpPr/>
          <p:nvPr/>
        </p:nvSpPr>
        <p:spPr>
          <a:xfrm>
            <a:off x="7675245" y="3601283"/>
            <a:ext cx="4343876" cy="1063347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792"/>
              </a:lnSpc>
              <a:buNone/>
            </a:pPr>
            <a:endParaRPr lang="en-US" sz="1745" dirty="0"/>
          </a:p>
        </p:txBody>
      </p:sp>
      <p:sp>
        <p:nvSpPr>
          <p:cNvPr id="12" name="Text 9"/>
          <p:cNvSpPr/>
          <p:nvPr/>
        </p:nvSpPr>
        <p:spPr>
          <a:xfrm>
            <a:off x="2611398" y="5384602"/>
            <a:ext cx="3733800" cy="34611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726"/>
              </a:lnSpc>
              <a:buNone/>
            </a:pPr>
            <a:endParaRPr lang="en-US" sz="2181" dirty="0"/>
          </a:p>
        </p:txBody>
      </p:sp>
      <p:sp>
        <p:nvSpPr>
          <p:cNvPr id="13" name="Text 10"/>
          <p:cNvSpPr/>
          <p:nvPr/>
        </p:nvSpPr>
        <p:spPr>
          <a:xfrm>
            <a:off x="2611398" y="5952292"/>
            <a:ext cx="4343876" cy="14177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792"/>
              </a:lnSpc>
              <a:buNone/>
            </a:pPr>
            <a:endParaRPr lang="en-US" sz="1745" dirty="0"/>
          </a:p>
        </p:txBody>
      </p:sp>
      <p:sp>
        <p:nvSpPr>
          <p:cNvPr id="15" name="Text 12"/>
          <p:cNvSpPr/>
          <p:nvPr/>
        </p:nvSpPr>
        <p:spPr>
          <a:xfrm>
            <a:off x="7675245" y="5384602"/>
            <a:ext cx="4206240" cy="34611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726"/>
              </a:lnSpc>
              <a:buNone/>
            </a:pPr>
            <a:endParaRPr lang="en-US" sz="2181" dirty="0"/>
          </a:p>
        </p:txBody>
      </p:sp>
      <p:sp>
        <p:nvSpPr>
          <p:cNvPr id="16" name="Text 13"/>
          <p:cNvSpPr/>
          <p:nvPr/>
        </p:nvSpPr>
        <p:spPr>
          <a:xfrm>
            <a:off x="7675245" y="5952292"/>
            <a:ext cx="4343876" cy="1063347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792"/>
              </a:lnSpc>
              <a:buNone/>
            </a:pPr>
            <a:endParaRPr lang="en-US" sz="1745" dirty="0"/>
          </a:p>
        </p:txBody>
      </p:sp>
    </p:spTree>
    <p:extLst>
      <p:ext uri="{BB962C8B-B14F-4D97-AF65-F5344CB8AC3E}">
        <p14:creationId xmlns="" xmlns:p14="http://schemas.microsoft.com/office/powerpoint/2010/main" val="3101651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0002E">
              <a:alpha val="75000"/>
            </a:srgbClr>
          </a:solidFill>
          <a:ln w="55483">
            <a:solidFill>
              <a:srgbClr val="262654"/>
            </a:solidFill>
            <a:prstDash val="solid"/>
          </a:ln>
        </p:spPr>
        <p:txBody>
          <a:bodyPr/>
          <a:lstStyle/>
          <a:p>
            <a:endParaRPr lang="uk-UA"/>
          </a:p>
        </p:txBody>
      </p:sp>
      <p:sp>
        <p:nvSpPr>
          <p:cNvPr id="4" name="Text 1"/>
          <p:cNvSpPr/>
          <p:nvPr/>
        </p:nvSpPr>
        <p:spPr>
          <a:xfrm>
            <a:off x="4490799" y="1604367"/>
            <a:ext cx="7871460" cy="69437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5468"/>
              </a:lnSpc>
              <a:buNone/>
            </a:pPr>
            <a:r>
              <a:rPr lang="en-US" sz="4374" b="1" dirty="0">
                <a:solidFill>
                  <a:srgbClr val="FFFFFF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Мета та значення дисципліни</a:t>
            </a:r>
            <a:endParaRPr lang="en-US" sz="4374" dirty="0"/>
          </a:p>
        </p:txBody>
      </p:sp>
      <p:sp>
        <p:nvSpPr>
          <p:cNvPr id="5" name="Shape 2"/>
          <p:cNvSpPr/>
          <p:nvPr/>
        </p:nvSpPr>
        <p:spPr>
          <a:xfrm>
            <a:off x="4490799" y="2805589"/>
            <a:ext cx="499943" cy="499943"/>
          </a:xfrm>
          <a:prstGeom prst="roundRect">
            <a:avLst>
              <a:gd name="adj" fmla="val 80001"/>
            </a:avLst>
          </a:prstGeom>
          <a:solidFill>
            <a:srgbClr val="00002E"/>
          </a:solidFill>
          <a:ln w="27742">
            <a:solidFill>
              <a:srgbClr val="F2B42D"/>
            </a:solidFill>
            <a:prstDash val="solid"/>
          </a:ln>
        </p:spPr>
        <p:txBody>
          <a:bodyPr/>
          <a:lstStyle/>
          <a:p>
            <a:endParaRPr lang="uk-UA"/>
          </a:p>
        </p:txBody>
      </p:sp>
      <p:sp>
        <p:nvSpPr>
          <p:cNvPr id="6" name="Text 3"/>
          <p:cNvSpPr/>
          <p:nvPr/>
        </p:nvSpPr>
        <p:spPr>
          <a:xfrm>
            <a:off x="4641652" y="2847261"/>
            <a:ext cx="198120" cy="41648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3281"/>
              </a:lnSpc>
              <a:buNone/>
            </a:pPr>
            <a:r>
              <a:rPr lang="en-US" sz="2624" b="1" dirty="0">
                <a:solidFill>
                  <a:srgbClr val="F2B42D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1</a:t>
            </a:r>
            <a:endParaRPr lang="en-US" sz="2624" dirty="0"/>
          </a:p>
        </p:txBody>
      </p:sp>
      <p:sp>
        <p:nvSpPr>
          <p:cNvPr id="7" name="Text 4"/>
          <p:cNvSpPr/>
          <p:nvPr/>
        </p:nvSpPr>
        <p:spPr>
          <a:xfrm>
            <a:off x="5212913" y="2881908"/>
            <a:ext cx="2316480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734"/>
              </a:lnSpc>
              <a:buNone/>
            </a:pPr>
            <a:r>
              <a:rPr lang="en-US" sz="2187" b="1" dirty="0">
                <a:solidFill>
                  <a:srgbClr val="F2B42D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Фізичне здоров'я</a:t>
            </a:r>
            <a:endParaRPr lang="en-US" sz="2187" dirty="0"/>
          </a:p>
        </p:txBody>
      </p:sp>
      <p:sp>
        <p:nvSpPr>
          <p:cNvPr id="8" name="Text 5"/>
          <p:cNvSpPr/>
          <p:nvPr/>
        </p:nvSpPr>
        <p:spPr>
          <a:xfrm>
            <a:off x="5212913" y="3451265"/>
            <a:ext cx="3820001" cy="106620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799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Покращення загального здоров'я та фізичної форми учнів через систематичну фізичну активність.</a:t>
            </a:r>
            <a:endParaRPr lang="en-US" sz="1750" dirty="0"/>
          </a:p>
        </p:txBody>
      </p:sp>
      <p:sp>
        <p:nvSpPr>
          <p:cNvPr id="9" name="Shape 6"/>
          <p:cNvSpPr/>
          <p:nvPr/>
        </p:nvSpPr>
        <p:spPr>
          <a:xfrm>
            <a:off x="9255085" y="2805589"/>
            <a:ext cx="499943" cy="499943"/>
          </a:xfrm>
          <a:prstGeom prst="roundRect">
            <a:avLst>
              <a:gd name="adj" fmla="val 80001"/>
            </a:avLst>
          </a:prstGeom>
          <a:solidFill>
            <a:srgbClr val="00002E"/>
          </a:solidFill>
          <a:ln w="27742">
            <a:solidFill>
              <a:srgbClr val="D7425E"/>
            </a:solidFill>
            <a:prstDash val="solid"/>
          </a:ln>
        </p:spPr>
        <p:txBody>
          <a:bodyPr/>
          <a:lstStyle/>
          <a:p>
            <a:endParaRPr lang="uk-UA"/>
          </a:p>
        </p:txBody>
      </p:sp>
      <p:sp>
        <p:nvSpPr>
          <p:cNvPr id="10" name="Text 7"/>
          <p:cNvSpPr/>
          <p:nvPr/>
        </p:nvSpPr>
        <p:spPr>
          <a:xfrm>
            <a:off x="9405937" y="2847261"/>
            <a:ext cx="198120" cy="41648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3281"/>
              </a:lnSpc>
              <a:buNone/>
            </a:pPr>
            <a:r>
              <a:rPr lang="en-US" sz="2624" b="1" dirty="0">
                <a:solidFill>
                  <a:srgbClr val="D7425E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2</a:t>
            </a:r>
            <a:endParaRPr lang="en-US" sz="2624" dirty="0"/>
          </a:p>
        </p:txBody>
      </p:sp>
      <p:sp>
        <p:nvSpPr>
          <p:cNvPr id="11" name="Text 8"/>
          <p:cNvSpPr/>
          <p:nvPr/>
        </p:nvSpPr>
        <p:spPr>
          <a:xfrm>
            <a:off x="9977199" y="2881908"/>
            <a:ext cx="2865120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734"/>
              </a:lnSpc>
              <a:buNone/>
            </a:pPr>
            <a:r>
              <a:rPr lang="en-US" sz="2187" b="1" dirty="0">
                <a:solidFill>
                  <a:srgbClr val="D7425E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Соціальний розвиток</a:t>
            </a:r>
            <a:endParaRPr lang="en-US" sz="2187" dirty="0"/>
          </a:p>
        </p:txBody>
      </p:sp>
      <p:sp>
        <p:nvSpPr>
          <p:cNvPr id="12" name="Text 9"/>
          <p:cNvSpPr/>
          <p:nvPr/>
        </p:nvSpPr>
        <p:spPr>
          <a:xfrm>
            <a:off x="9977199" y="3451265"/>
            <a:ext cx="3820001" cy="142160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799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Забезпечення співпраці, командної роботи та взаєморозуміння між учнями під час спортивних занять і ігор.</a:t>
            </a:r>
            <a:endParaRPr lang="en-US" sz="1750" dirty="0"/>
          </a:p>
        </p:txBody>
      </p:sp>
      <p:sp>
        <p:nvSpPr>
          <p:cNvPr id="13" name="Shape 10"/>
          <p:cNvSpPr/>
          <p:nvPr/>
        </p:nvSpPr>
        <p:spPr>
          <a:xfrm>
            <a:off x="4490799" y="5268635"/>
            <a:ext cx="499943" cy="499943"/>
          </a:xfrm>
          <a:prstGeom prst="roundRect">
            <a:avLst>
              <a:gd name="adj" fmla="val 80001"/>
            </a:avLst>
          </a:prstGeom>
          <a:solidFill>
            <a:srgbClr val="00002E"/>
          </a:solidFill>
          <a:ln w="27742">
            <a:solidFill>
              <a:srgbClr val="DD785E"/>
            </a:solidFill>
            <a:prstDash val="solid"/>
          </a:ln>
        </p:spPr>
        <p:txBody>
          <a:bodyPr/>
          <a:lstStyle/>
          <a:p>
            <a:endParaRPr lang="uk-UA"/>
          </a:p>
        </p:txBody>
      </p:sp>
      <p:sp>
        <p:nvSpPr>
          <p:cNvPr id="14" name="Text 11"/>
          <p:cNvSpPr/>
          <p:nvPr/>
        </p:nvSpPr>
        <p:spPr>
          <a:xfrm>
            <a:off x="4641652" y="5310307"/>
            <a:ext cx="198120" cy="41648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3281"/>
              </a:lnSpc>
              <a:buNone/>
            </a:pPr>
            <a:r>
              <a:rPr lang="en-US" sz="2624" b="1" dirty="0">
                <a:solidFill>
                  <a:srgbClr val="DD785E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3</a:t>
            </a:r>
            <a:endParaRPr lang="en-US" sz="2624" dirty="0"/>
          </a:p>
        </p:txBody>
      </p:sp>
      <p:sp>
        <p:nvSpPr>
          <p:cNvPr id="15" name="Text 12"/>
          <p:cNvSpPr/>
          <p:nvPr/>
        </p:nvSpPr>
        <p:spPr>
          <a:xfrm>
            <a:off x="5212913" y="5344954"/>
            <a:ext cx="3299460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734"/>
              </a:lnSpc>
              <a:buNone/>
            </a:pPr>
            <a:r>
              <a:rPr lang="en-US" sz="2187" b="1" dirty="0">
                <a:solidFill>
                  <a:srgbClr val="DD785E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Психологічний розвиток</a:t>
            </a:r>
            <a:endParaRPr lang="en-US" sz="2187" dirty="0"/>
          </a:p>
        </p:txBody>
      </p:sp>
      <p:sp>
        <p:nvSpPr>
          <p:cNvPr id="16" name="Text 13"/>
          <p:cNvSpPr/>
          <p:nvPr/>
        </p:nvSpPr>
        <p:spPr>
          <a:xfrm>
            <a:off x="5212913" y="5914311"/>
            <a:ext cx="8584287" cy="71080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799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Зміцнення самооцінки, розвиток витримки та стресоустойчивості шляхом вирішення фізичних завдань та викликів.</a:t>
            </a:r>
            <a:endParaRPr lang="en-US" sz="1750" dirty="0"/>
          </a:p>
        </p:txBody>
      </p:sp>
      <p:pic>
        <p:nvPicPr>
          <p:cNvPr id="17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3657600" cy="822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0002E">
              <a:alpha val="75000"/>
            </a:srgbClr>
          </a:solidFill>
          <a:ln w="55483">
            <a:solidFill>
              <a:srgbClr val="262654"/>
            </a:solidFill>
            <a:prstDash val="solid"/>
          </a:ln>
        </p:spPr>
        <p:txBody>
          <a:bodyPr/>
          <a:lstStyle/>
          <a:p>
            <a:endParaRPr lang="uk-UA"/>
          </a:p>
        </p:txBody>
      </p:sp>
      <p:sp>
        <p:nvSpPr>
          <p:cNvPr id="4" name="Text 1"/>
          <p:cNvSpPr/>
          <p:nvPr/>
        </p:nvSpPr>
        <p:spPr>
          <a:xfrm>
            <a:off x="2348389" y="951786"/>
            <a:ext cx="9933503" cy="138874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5468"/>
              </a:lnSpc>
              <a:buNone/>
            </a:pPr>
            <a:r>
              <a:rPr lang="en-US" sz="4374" b="1" dirty="0">
                <a:solidFill>
                  <a:srgbClr val="FFFFFF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Основні принципи фізичного виховання</a:t>
            </a:r>
            <a:endParaRPr lang="en-US" sz="4374" dirty="0"/>
          </a:p>
        </p:txBody>
      </p:sp>
      <p:sp>
        <p:nvSpPr>
          <p:cNvPr id="5" name="Shape 2"/>
          <p:cNvSpPr/>
          <p:nvPr/>
        </p:nvSpPr>
        <p:spPr>
          <a:xfrm>
            <a:off x="2348389" y="2784872"/>
            <a:ext cx="4855726" cy="2135386"/>
          </a:xfrm>
          <a:prstGeom prst="roundRect">
            <a:avLst>
              <a:gd name="adj" fmla="val 18730"/>
            </a:avLst>
          </a:prstGeom>
          <a:solidFill>
            <a:srgbClr val="00002E"/>
          </a:solidFill>
          <a:ln w="27742">
            <a:solidFill>
              <a:srgbClr val="F2B42D"/>
            </a:solidFill>
            <a:prstDash val="solid"/>
          </a:ln>
        </p:spPr>
        <p:txBody>
          <a:bodyPr/>
          <a:lstStyle/>
          <a:p>
            <a:endParaRPr lang="uk-UA"/>
          </a:p>
        </p:txBody>
      </p:sp>
      <p:sp>
        <p:nvSpPr>
          <p:cNvPr id="6" name="Text 3"/>
          <p:cNvSpPr/>
          <p:nvPr/>
        </p:nvSpPr>
        <p:spPr>
          <a:xfrm>
            <a:off x="2598301" y="3034784"/>
            <a:ext cx="2221944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734"/>
              </a:lnSpc>
              <a:buNone/>
            </a:pPr>
            <a:r>
              <a:rPr lang="en-US" sz="2187" b="1" dirty="0">
                <a:solidFill>
                  <a:srgbClr val="F2B42D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Індивідуалізація</a:t>
            </a:r>
            <a:endParaRPr lang="en-US" sz="2187" dirty="0"/>
          </a:p>
        </p:txBody>
      </p:sp>
      <p:sp>
        <p:nvSpPr>
          <p:cNvPr id="7" name="Text 4"/>
          <p:cNvSpPr/>
          <p:nvPr/>
        </p:nvSpPr>
        <p:spPr>
          <a:xfrm>
            <a:off x="2598301" y="3604141"/>
            <a:ext cx="4355902" cy="106620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799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Врахування особистих потреб і здібностей кожного учня під час планування та проведення занять.</a:t>
            </a:r>
            <a:endParaRPr lang="en-US" sz="1750" dirty="0"/>
          </a:p>
        </p:txBody>
      </p:sp>
      <p:sp>
        <p:nvSpPr>
          <p:cNvPr id="8" name="Shape 5"/>
          <p:cNvSpPr/>
          <p:nvPr/>
        </p:nvSpPr>
        <p:spPr>
          <a:xfrm>
            <a:off x="7426285" y="2784872"/>
            <a:ext cx="4855726" cy="2135386"/>
          </a:xfrm>
          <a:prstGeom prst="roundRect">
            <a:avLst>
              <a:gd name="adj" fmla="val 18730"/>
            </a:avLst>
          </a:prstGeom>
          <a:solidFill>
            <a:srgbClr val="00002E"/>
          </a:solidFill>
          <a:ln w="27742">
            <a:solidFill>
              <a:srgbClr val="D7425E"/>
            </a:solidFill>
            <a:prstDash val="solid"/>
          </a:ln>
        </p:spPr>
        <p:txBody>
          <a:bodyPr/>
          <a:lstStyle/>
          <a:p>
            <a:endParaRPr lang="uk-UA"/>
          </a:p>
        </p:txBody>
      </p:sp>
      <p:sp>
        <p:nvSpPr>
          <p:cNvPr id="9" name="Text 6"/>
          <p:cNvSpPr/>
          <p:nvPr/>
        </p:nvSpPr>
        <p:spPr>
          <a:xfrm>
            <a:off x="7676198" y="3034784"/>
            <a:ext cx="2221944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734"/>
              </a:lnSpc>
              <a:buNone/>
            </a:pPr>
            <a:r>
              <a:rPr lang="en-US" sz="2187" b="1" dirty="0">
                <a:solidFill>
                  <a:srgbClr val="D7425E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Послідовність</a:t>
            </a:r>
            <a:endParaRPr lang="en-US" sz="2187" dirty="0"/>
          </a:p>
        </p:txBody>
      </p:sp>
      <p:sp>
        <p:nvSpPr>
          <p:cNvPr id="10" name="Text 7"/>
          <p:cNvSpPr/>
          <p:nvPr/>
        </p:nvSpPr>
        <p:spPr>
          <a:xfrm>
            <a:off x="7676198" y="3604141"/>
            <a:ext cx="4355902" cy="106620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799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Поступове підвищення складності фізичних завдань та розвиток відповідних навичок з часом.</a:t>
            </a:r>
            <a:endParaRPr lang="en-US" sz="1750" dirty="0"/>
          </a:p>
        </p:txBody>
      </p:sp>
      <p:sp>
        <p:nvSpPr>
          <p:cNvPr id="11" name="Shape 8"/>
          <p:cNvSpPr/>
          <p:nvPr/>
        </p:nvSpPr>
        <p:spPr>
          <a:xfrm>
            <a:off x="2348389" y="5142428"/>
            <a:ext cx="4855726" cy="2135386"/>
          </a:xfrm>
          <a:prstGeom prst="roundRect">
            <a:avLst>
              <a:gd name="adj" fmla="val 18730"/>
            </a:avLst>
          </a:prstGeom>
          <a:solidFill>
            <a:srgbClr val="00002E"/>
          </a:solidFill>
          <a:ln w="27742">
            <a:solidFill>
              <a:srgbClr val="DD785E"/>
            </a:solidFill>
            <a:prstDash val="solid"/>
          </a:ln>
        </p:spPr>
        <p:txBody>
          <a:bodyPr/>
          <a:lstStyle/>
          <a:p>
            <a:endParaRPr lang="uk-UA"/>
          </a:p>
        </p:txBody>
      </p:sp>
      <p:sp>
        <p:nvSpPr>
          <p:cNvPr id="12" name="Text 9"/>
          <p:cNvSpPr/>
          <p:nvPr/>
        </p:nvSpPr>
        <p:spPr>
          <a:xfrm>
            <a:off x="2598301" y="5392341"/>
            <a:ext cx="2221944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734"/>
              </a:lnSpc>
              <a:buNone/>
            </a:pPr>
            <a:r>
              <a:rPr lang="en-US" sz="2187" b="1" dirty="0">
                <a:solidFill>
                  <a:srgbClr val="DD785E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Різноманітність</a:t>
            </a:r>
            <a:endParaRPr lang="en-US" sz="2187" dirty="0"/>
          </a:p>
        </p:txBody>
      </p:sp>
      <p:sp>
        <p:nvSpPr>
          <p:cNvPr id="13" name="Text 10"/>
          <p:cNvSpPr/>
          <p:nvPr/>
        </p:nvSpPr>
        <p:spPr>
          <a:xfrm>
            <a:off x="2598301" y="5961698"/>
            <a:ext cx="4355902" cy="106620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799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Використання різних видів фізичної активності та ігор для збагачення досвіду учнів.</a:t>
            </a:r>
            <a:endParaRPr lang="en-US" sz="1750" dirty="0"/>
          </a:p>
        </p:txBody>
      </p:sp>
      <p:sp>
        <p:nvSpPr>
          <p:cNvPr id="14" name="Shape 11"/>
          <p:cNvSpPr/>
          <p:nvPr/>
        </p:nvSpPr>
        <p:spPr>
          <a:xfrm>
            <a:off x="7426285" y="5142428"/>
            <a:ext cx="4855726" cy="2135386"/>
          </a:xfrm>
          <a:prstGeom prst="roundRect">
            <a:avLst>
              <a:gd name="adj" fmla="val 18730"/>
            </a:avLst>
          </a:prstGeom>
          <a:solidFill>
            <a:srgbClr val="00002E"/>
          </a:solidFill>
          <a:ln w="27742">
            <a:solidFill>
              <a:srgbClr val="48A8E2"/>
            </a:solidFill>
            <a:prstDash val="solid"/>
          </a:ln>
        </p:spPr>
        <p:txBody>
          <a:bodyPr/>
          <a:lstStyle/>
          <a:p>
            <a:endParaRPr lang="uk-UA"/>
          </a:p>
        </p:txBody>
      </p:sp>
      <p:sp>
        <p:nvSpPr>
          <p:cNvPr id="15" name="Text 12"/>
          <p:cNvSpPr/>
          <p:nvPr/>
        </p:nvSpPr>
        <p:spPr>
          <a:xfrm>
            <a:off x="7676198" y="5392341"/>
            <a:ext cx="2221944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734"/>
              </a:lnSpc>
              <a:buNone/>
            </a:pPr>
            <a:r>
              <a:rPr lang="en-US" sz="2187" b="1" dirty="0">
                <a:solidFill>
                  <a:srgbClr val="48A8E2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Безпека</a:t>
            </a:r>
            <a:endParaRPr lang="en-US" sz="2187" dirty="0"/>
          </a:p>
        </p:txBody>
      </p:sp>
      <p:sp>
        <p:nvSpPr>
          <p:cNvPr id="16" name="Text 13"/>
          <p:cNvSpPr/>
          <p:nvPr/>
        </p:nvSpPr>
        <p:spPr>
          <a:xfrm>
            <a:off x="7676198" y="5961698"/>
            <a:ext cx="4355902" cy="106620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799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Забезпечення безпечних умов проведення занять та вивчення правил основних видів фізичної активності.</a:t>
            </a:r>
            <a:endParaRPr lang="en-US" sz="175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32934"/>
          </a:xfrm>
          <a:prstGeom prst="rect">
            <a:avLst/>
          </a:prstGeom>
          <a:solidFill>
            <a:srgbClr val="00002E">
              <a:alpha val="75000"/>
            </a:srgbClr>
          </a:solidFill>
          <a:ln w="52388">
            <a:solidFill>
              <a:srgbClr val="262654"/>
            </a:solidFill>
            <a:prstDash val="solid"/>
          </a:ln>
        </p:spPr>
        <p:txBody>
          <a:bodyPr/>
          <a:lstStyle/>
          <a:p>
            <a:endParaRPr lang="uk-UA"/>
          </a:p>
        </p:txBody>
      </p:sp>
      <p:sp>
        <p:nvSpPr>
          <p:cNvPr id="4" name="Text 1"/>
          <p:cNvSpPr/>
          <p:nvPr/>
        </p:nvSpPr>
        <p:spPr>
          <a:xfrm>
            <a:off x="4455081" y="576858"/>
            <a:ext cx="9377839" cy="131111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5162"/>
              </a:lnSpc>
              <a:buNone/>
            </a:pPr>
            <a:r>
              <a:rPr lang="en-US" sz="4129" b="1" dirty="0">
                <a:solidFill>
                  <a:srgbClr val="FFFFFF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Теоретичні засади фізичного виховання</a:t>
            </a:r>
            <a:endParaRPr lang="en-US" sz="4129" dirty="0"/>
          </a:p>
        </p:txBody>
      </p:sp>
      <p:sp>
        <p:nvSpPr>
          <p:cNvPr id="5" name="Shape 2"/>
          <p:cNvSpPr/>
          <p:nvPr/>
        </p:nvSpPr>
        <p:spPr>
          <a:xfrm>
            <a:off x="4756547" y="2202537"/>
            <a:ext cx="26194" cy="5453539"/>
          </a:xfrm>
          <a:prstGeom prst="rect">
            <a:avLst/>
          </a:prstGeom>
          <a:solidFill>
            <a:srgbClr val="262654"/>
          </a:solidFill>
          <a:ln/>
        </p:spPr>
        <p:txBody>
          <a:bodyPr/>
          <a:lstStyle/>
          <a:p>
            <a:endParaRPr lang="uk-UA"/>
          </a:p>
        </p:txBody>
      </p:sp>
      <p:sp>
        <p:nvSpPr>
          <p:cNvPr id="6" name="Shape 3"/>
          <p:cNvSpPr/>
          <p:nvPr/>
        </p:nvSpPr>
        <p:spPr>
          <a:xfrm>
            <a:off x="5005626" y="2589252"/>
            <a:ext cx="734139" cy="26194"/>
          </a:xfrm>
          <a:prstGeom prst="rect">
            <a:avLst/>
          </a:prstGeom>
          <a:solidFill>
            <a:srgbClr val="F2B42D"/>
          </a:solidFill>
          <a:ln/>
        </p:spPr>
        <p:txBody>
          <a:bodyPr/>
          <a:lstStyle/>
          <a:p>
            <a:endParaRPr lang="uk-UA"/>
          </a:p>
        </p:txBody>
      </p:sp>
      <p:sp>
        <p:nvSpPr>
          <p:cNvPr id="7" name="Shape 4"/>
          <p:cNvSpPr/>
          <p:nvPr/>
        </p:nvSpPr>
        <p:spPr>
          <a:xfrm>
            <a:off x="4533662" y="2366367"/>
            <a:ext cx="471964" cy="471964"/>
          </a:xfrm>
          <a:prstGeom prst="roundRect">
            <a:avLst>
              <a:gd name="adj" fmla="val 80003"/>
            </a:avLst>
          </a:prstGeom>
          <a:solidFill>
            <a:srgbClr val="00002E"/>
          </a:solidFill>
          <a:ln w="26194">
            <a:solidFill>
              <a:srgbClr val="F2B42D"/>
            </a:solidFill>
            <a:prstDash val="solid"/>
          </a:ln>
        </p:spPr>
        <p:txBody>
          <a:bodyPr/>
          <a:lstStyle/>
          <a:p>
            <a:endParaRPr lang="uk-UA"/>
          </a:p>
        </p:txBody>
      </p:sp>
      <p:sp>
        <p:nvSpPr>
          <p:cNvPr id="8" name="Text 5"/>
          <p:cNvSpPr/>
          <p:nvPr/>
        </p:nvSpPr>
        <p:spPr>
          <a:xfrm>
            <a:off x="4674394" y="2405658"/>
            <a:ext cx="190500" cy="39326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3097"/>
              </a:lnSpc>
              <a:buNone/>
            </a:pPr>
            <a:r>
              <a:rPr lang="en-US" sz="2478" b="1" dirty="0">
                <a:solidFill>
                  <a:srgbClr val="F2B42D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1</a:t>
            </a:r>
            <a:endParaRPr lang="en-US" sz="2478" dirty="0"/>
          </a:p>
        </p:txBody>
      </p:sp>
      <p:sp>
        <p:nvSpPr>
          <p:cNvPr id="9" name="Text 6"/>
          <p:cNvSpPr/>
          <p:nvPr/>
        </p:nvSpPr>
        <p:spPr>
          <a:xfrm>
            <a:off x="5923359" y="2412206"/>
            <a:ext cx="2796540" cy="327660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l">
              <a:lnSpc>
                <a:spcPts val="2581"/>
              </a:lnSpc>
              <a:buNone/>
            </a:pPr>
            <a:r>
              <a:rPr lang="en-US" sz="2065" b="1" dirty="0">
                <a:solidFill>
                  <a:srgbClr val="F2B42D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Фізіологія та анатомія</a:t>
            </a:r>
            <a:endParaRPr lang="en-US" sz="2065" dirty="0"/>
          </a:p>
        </p:txBody>
      </p:sp>
      <p:sp>
        <p:nvSpPr>
          <p:cNvPr id="10" name="Text 7"/>
          <p:cNvSpPr/>
          <p:nvPr/>
        </p:nvSpPr>
        <p:spPr>
          <a:xfrm>
            <a:off x="5923359" y="2949535"/>
            <a:ext cx="7909560" cy="67127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ts val="2643"/>
              </a:lnSpc>
              <a:buNone/>
            </a:pPr>
            <a:r>
              <a:rPr lang="en-US" sz="1652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Розуміння функцій тіла та його будови для покращення результатів фізичних тренувань.</a:t>
            </a:r>
            <a:endParaRPr lang="en-US" sz="1652" dirty="0"/>
          </a:p>
        </p:txBody>
      </p:sp>
      <p:sp>
        <p:nvSpPr>
          <p:cNvPr id="11" name="Shape 8"/>
          <p:cNvSpPr/>
          <p:nvPr/>
        </p:nvSpPr>
        <p:spPr>
          <a:xfrm>
            <a:off x="5005626" y="4476988"/>
            <a:ext cx="734139" cy="26194"/>
          </a:xfrm>
          <a:prstGeom prst="rect">
            <a:avLst/>
          </a:prstGeom>
          <a:solidFill>
            <a:srgbClr val="D7425E"/>
          </a:solidFill>
          <a:ln/>
        </p:spPr>
        <p:txBody>
          <a:bodyPr/>
          <a:lstStyle/>
          <a:p>
            <a:endParaRPr lang="uk-UA"/>
          </a:p>
        </p:txBody>
      </p:sp>
      <p:sp>
        <p:nvSpPr>
          <p:cNvPr id="12" name="Shape 9"/>
          <p:cNvSpPr/>
          <p:nvPr/>
        </p:nvSpPr>
        <p:spPr>
          <a:xfrm>
            <a:off x="4533662" y="4254103"/>
            <a:ext cx="471964" cy="471964"/>
          </a:xfrm>
          <a:prstGeom prst="roundRect">
            <a:avLst>
              <a:gd name="adj" fmla="val 80003"/>
            </a:avLst>
          </a:prstGeom>
          <a:solidFill>
            <a:srgbClr val="00002E"/>
          </a:solidFill>
          <a:ln w="26194">
            <a:solidFill>
              <a:srgbClr val="D7425E"/>
            </a:solidFill>
            <a:prstDash val="solid"/>
          </a:ln>
        </p:spPr>
        <p:txBody>
          <a:bodyPr/>
          <a:lstStyle/>
          <a:p>
            <a:endParaRPr lang="uk-UA"/>
          </a:p>
        </p:txBody>
      </p:sp>
      <p:sp>
        <p:nvSpPr>
          <p:cNvPr id="13" name="Text 10"/>
          <p:cNvSpPr/>
          <p:nvPr/>
        </p:nvSpPr>
        <p:spPr>
          <a:xfrm>
            <a:off x="4674394" y="4293394"/>
            <a:ext cx="190500" cy="39326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3097"/>
              </a:lnSpc>
              <a:buNone/>
            </a:pPr>
            <a:r>
              <a:rPr lang="en-US" sz="2478" b="1" dirty="0">
                <a:solidFill>
                  <a:srgbClr val="D7425E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2</a:t>
            </a:r>
            <a:endParaRPr lang="en-US" sz="2478" dirty="0"/>
          </a:p>
        </p:txBody>
      </p:sp>
      <p:sp>
        <p:nvSpPr>
          <p:cNvPr id="14" name="Text 11"/>
          <p:cNvSpPr/>
          <p:nvPr/>
        </p:nvSpPr>
        <p:spPr>
          <a:xfrm>
            <a:off x="5923359" y="4299942"/>
            <a:ext cx="2316480" cy="327660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l">
              <a:lnSpc>
                <a:spcPts val="2581"/>
              </a:lnSpc>
              <a:buNone/>
            </a:pPr>
            <a:r>
              <a:rPr lang="en-US" sz="2065" b="1" dirty="0">
                <a:solidFill>
                  <a:srgbClr val="D7425E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Психологія спорту</a:t>
            </a:r>
            <a:endParaRPr lang="en-US" sz="2065" dirty="0"/>
          </a:p>
        </p:txBody>
      </p:sp>
      <p:sp>
        <p:nvSpPr>
          <p:cNvPr id="15" name="Text 12"/>
          <p:cNvSpPr/>
          <p:nvPr/>
        </p:nvSpPr>
        <p:spPr>
          <a:xfrm>
            <a:off x="5923359" y="4837271"/>
            <a:ext cx="7909560" cy="33563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l">
              <a:lnSpc>
                <a:spcPts val="2643"/>
              </a:lnSpc>
              <a:buNone/>
            </a:pPr>
            <a:r>
              <a:rPr lang="en-US" sz="1652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Вивчення впливу розумових процесів та емоцій на спортивні досягнення учнів.</a:t>
            </a:r>
            <a:endParaRPr lang="en-US" sz="1652" dirty="0"/>
          </a:p>
        </p:txBody>
      </p:sp>
      <p:sp>
        <p:nvSpPr>
          <p:cNvPr id="16" name="Shape 13"/>
          <p:cNvSpPr/>
          <p:nvPr/>
        </p:nvSpPr>
        <p:spPr>
          <a:xfrm>
            <a:off x="5005626" y="6364724"/>
            <a:ext cx="734139" cy="26194"/>
          </a:xfrm>
          <a:prstGeom prst="rect">
            <a:avLst/>
          </a:prstGeom>
          <a:solidFill>
            <a:srgbClr val="DD785E"/>
          </a:solidFill>
          <a:ln/>
        </p:spPr>
        <p:txBody>
          <a:bodyPr/>
          <a:lstStyle/>
          <a:p>
            <a:endParaRPr lang="uk-UA"/>
          </a:p>
        </p:txBody>
      </p:sp>
      <p:sp>
        <p:nvSpPr>
          <p:cNvPr id="17" name="Shape 14"/>
          <p:cNvSpPr/>
          <p:nvPr/>
        </p:nvSpPr>
        <p:spPr>
          <a:xfrm>
            <a:off x="4533662" y="6141839"/>
            <a:ext cx="471964" cy="471964"/>
          </a:xfrm>
          <a:prstGeom prst="roundRect">
            <a:avLst>
              <a:gd name="adj" fmla="val 80003"/>
            </a:avLst>
          </a:prstGeom>
          <a:solidFill>
            <a:srgbClr val="00002E"/>
          </a:solidFill>
          <a:ln w="26194">
            <a:solidFill>
              <a:srgbClr val="DD785E"/>
            </a:solidFill>
            <a:prstDash val="solid"/>
          </a:ln>
        </p:spPr>
        <p:txBody>
          <a:bodyPr/>
          <a:lstStyle/>
          <a:p>
            <a:endParaRPr lang="uk-UA"/>
          </a:p>
        </p:txBody>
      </p:sp>
      <p:sp>
        <p:nvSpPr>
          <p:cNvPr id="18" name="Text 15"/>
          <p:cNvSpPr/>
          <p:nvPr/>
        </p:nvSpPr>
        <p:spPr>
          <a:xfrm>
            <a:off x="4674394" y="6181130"/>
            <a:ext cx="190500" cy="39326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3097"/>
              </a:lnSpc>
              <a:buNone/>
            </a:pPr>
            <a:r>
              <a:rPr lang="en-US" sz="2478" b="1" dirty="0">
                <a:solidFill>
                  <a:srgbClr val="DD785E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3</a:t>
            </a:r>
            <a:endParaRPr lang="en-US" sz="2478" dirty="0"/>
          </a:p>
        </p:txBody>
      </p:sp>
      <p:sp>
        <p:nvSpPr>
          <p:cNvPr id="19" name="Text 16"/>
          <p:cNvSpPr/>
          <p:nvPr/>
        </p:nvSpPr>
        <p:spPr>
          <a:xfrm>
            <a:off x="5923359" y="6187678"/>
            <a:ext cx="2354580" cy="327660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l">
              <a:lnSpc>
                <a:spcPts val="2581"/>
              </a:lnSpc>
              <a:buNone/>
            </a:pPr>
            <a:r>
              <a:rPr lang="en-US" sz="2065" b="1" dirty="0">
                <a:solidFill>
                  <a:srgbClr val="DD785E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Основи педагогіки</a:t>
            </a:r>
            <a:endParaRPr lang="en-US" sz="2065" dirty="0"/>
          </a:p>
        </p:txBody>
      </p:sp>
      <p:sp>
        <p:nvSpPr>
          <p:cNvPr id="20" name="Text 17"/>
          <p:cNvSpPr/>
          <p:nvPr/>
        </p:nvSpPr>
        <p:spPr>
          <a:xfrm>
            <a:off x="5923359" y="6725007"/>
            <a:ext cx="7909560" cy="67127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ts val="2643"/>
              </a:lnSpc>
              <a:buNone/>
            </a:pPr>
            <a:r>
              <a:rPr lang="en-US" sz="1652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Застосування педагогічних методів та підходів для ефективного викладання фізичного виховання.</a:t>
            </a:r>
            <a:endParaRPr lang="en-US" sz="1652" dirty="0"/>
          </a:p>
        </p:txBody>
      </p:sp>
      <p:pic>
        <p:nvPicPr>
          <p:cNvPr id="21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3657600" cy="82329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0002E">
              <a:alpha val="75000"/>
            </a:srgbClr>
          </a:solidFill>
          <a:ln w="55483">
            <a:solidFill>
              <a:srgbClr val="262654"/>
            </a:solidFill>
            <a:prstDash val="solid"/>
          </a:ln>
        </p:spPr>
        <p:txBody>
          <a:bodyPr/>
          <a:lstStyle/>
          <a:p>
            <a:endParaRPr lang="uk-UA"/>
          </a:p>
        </p:txBody>
      </p:sp>
      <p:sp>
        <p:nvSpPr>
          <p:cNvPr id="4" name="Text 1"/>
          <p:cNvSpPr/>
          <p:nvPr/>
        </p:nvSpPr>
        <p:spPr>
          <a:xfrm>
            <a:off x="4490799" y="1434941"/>
            <a:ext cx="9306401" cy="138874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5468"/>
              </a:lnSpc>
              <a:buNone/>
            </a:pPr>
            <a:r>
              <a:rPr lang="en-US" sz="4374" b="1" dirty="0">
                <a:solidFill>
                  <a:srgbClr val="FFFFFF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Методи і методика фізичного виховання</a:t>
            </a:r>
            <a:endParaRPr lang="en-US" sz="4374" dirty="0"/>
          </a:p>
        </p:txBody>
      </p:sp>
      <p:sp>
        <p:nvSpPr>
          <p:cNvPr id="5" name="Shape 2"/>
          <p:cNvSpPr/>
          <p:nvPr/>
        </p:nvSpPr>
        <p:spPr>
          <a:xfrm>
            <a:off x="4490799" y="3330535"/>
            <a:ext cx="499943" cy="499943"/>
          </a:xfrm>
          <a:prstGeom prst="roundRect">
            <a:avLst>
              <a:gd name="adj" fmla="val 80001"/>
            </a:avLst>
          </a:prstGeom>
          <a:solidFill>
            <a:srgbClr val="00002E"/>
          </a:solidFill>
          <a:ln w="27742">
            <a:solidFill>
              <a:srgbClr val="F2B42D"/>
            </a:solidFill>
            <a:prstDash val="solid"/>
          </a:ln>
        </p:spPr>
        <p:txBody>
          <a:bodyPr/>
          <a:lstStyle/>
          <a:p>
            <a:endParaRPr lang="uk-UA"/>
          </a:p>
        </p:txBody>
      </p:sp>
      <p:sp>
        <p:nvSpPr>
          <p:cNvPr id="6" name="Text 3"/>
          <p:cNvSpPr/>
          <p:nvPr/>
        </p:nvSpPr>
        <p:spPr>
          <a:xfrm>
            <a:off x="4641652" y="3372207"/>
            <a:ext cx="198120" cy="41648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3281"/>
              </a:lnSpc>
              <a:buNone/>
            </a:pPr>
            <a:r>
              <a:rPr lang="en-US" sz="2624" b="1" dirty="0">
                <a:solidFill>
                  <a:srgbClr val="F2B42D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1</a:t>
            </a:r>
            <a:endParaRPr lang="en-US" sz="2624" dirty="0"/>
          </a:p>
        </p:txBody>
      </p:sp>
      <p:sp>
        <p:nvSpPr>
          <p:cNvPr id="7" name="Text 4"/>
          <p:cNvSpPr/>
          <p:nvPr/>
        </p:nvSpPr>
        <p:spPr>
          <a:xfrm>
            <a:off x="5212913" y="3406854"/>
            <a:ext cx="2476500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734"/>
              </a:lnSpc>
              <a:buNone/>
            </a:pPr>
            <a:r>
              <a:rPr lang="en-US" sz="2187" b="1" dirty="0">
                <a:solidFill>
                  <a:srgbClr val="F2B42D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Традиційні методи</a:t>
            </a:r>
            <a:endParaRPr lang="en-US" sz="2187" dirty="0"/>
          </a:p>
        </p:txBody>
      </p:sp>
      <p:sp>
        <p:nvSpPr>
          <p:cNvPr id="8" name="Text 5"/>
          <p:cNvSpPr/>
          <p:nvPr/>
        </p:nvSpPr>
        <p:spPr>
          <a:xfrm>
            <a:off x="5212913" y="3976211"/>
            <a:ext cx="3820001" cy="71080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799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Заняття з фізичними вправами, тренувальні заняття та спортивні ігри.</a:t>
            </a:r>
            <a:endParaRPr lang="en-US" sz="1750" dirty="0"/>
          </a:p>
        </p:txBody>
      </p:sp>
      <p:sp>
        <p:nvSpPr>
          <p:cNvPr id="9" name="Shape 6"/>
          <p:cNvSpPr/>
          <p:nvPr/>
        </p:nvSpPr>
        <p:spPr>
          <a:xfrm>
            <a:off x="9255085" y="3330535"/>
            <a:ext cx="499943" cy="499943"/>
          </a:xfrm>
          <a:prstGeom prst="roundRect">
            <a:avLst>
              <a:gd name="adj" fmla="val 80001"/>
            </a:avLst>
          </a:prstGeom>
          <a:solidFill>
            <a:srgbClr val="00002E"/>
          </a:solidFill>
          <a:ln w="27742">
            <a:solidFill>
              <a:srgbClr val="D7425E"/>
            </a:solidFill>
            <a:prstDash val="solid"/>
          </a:ln>
        </p:spPr>
        <p:txBody>
          <a:bodyPr/>
          <a:lstStyle/>
          <a:p>
            <a:endParaRPr lang="uk-UA"/>
          </a:p>
        </p:txBody>
      </p:sp>
      <p:sp>
        <p:nvSpPr>
          <p:cNvPr id="10" name="Text 7"/>
          <p:cNvSpPr/>
          <p:nvPr/>
        </p:nvSpPr>
        <p:spPr>
          <a:xfrm>
            <a:off x="9405937" y="3372207"/>
            <a:ext cx="198120" cy="41648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3281"/>
              </a:lnSpc>
              <a:buNone/>
            </a:pPr>
            <a:r>
              <a:rPr lang="en-US" sz="2624" b="1" dirty="0">
                <a:solidFill>
                  <a:srgbClr val="D7425E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2</a:t>
            </a:r>
            <a:endParaRPr lang="en-US" sz="2624" dirty="0"/>
          </a:p>
        </p:txBody>
      </p:sp>
      <p:sp>
        <p:nvSpPr>
          <p:cNvPr id="11" name="Text 8"/>
          <p:cNvSpPr/>
          <p:nvPr/>
        </p:nvSpPr>
        <p:spPr>
          <a:xfrm>
            <a:off x="9977199" y="3406854"/>
            <a:ext cx="2221944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734"/>
              </a:lnSpc>
              <a:buNone/>
            </a:pPr>
            <a:r>
              <a:rPr lang="en-US" sz="2187" b="1" dirty="0">
                <a:solidFill>
                  <a:srgbClr val="D7425E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Сучасні методи</a:t>
            </a:r>
            <a:endParaRPr lang="en-US" sz="2187" dirty="0"/>
          </a:p>
        </p:txBody>
      </p:sp>
      <p:sp>
        <p:nvSpPr>
          <p:cNvPr id="12" name="Text 9"/>
          <p:cNvSpPr/>
          <p:nvPr/>
        </p:nvSpPr>
        <p:spPr>
          <a:xfrm>
            <a:off x="9977199" y="3976211"/>
            <a:ext cx="3820001" cy="106620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799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Використання технологій, інтерактивних ігор та групових вправ для активізації учня.</a:t>
            </a:r>
            <a:endParaRPr lang="en-US" sz="1750" dirty="0"/>
          </a:p>
        </p:txBody>
      </p:sp>
      <p:sp>
        <p:nvSpPr>
          <p:cNvPr id="13" name="Shape 10"/>
          <p:cNvSpPr/>
          <p:nvPr/>
        </p:nvSpPr>
        <p:spPr>
          <a:xfrm>
            <a:off x="4490799" y="5438180"/>
            <a:ext cx="499943" cy="499943"/>
          </a:xfrm>
          <a:prstGeom prst="roundRect">
            <a:avLst>
              <a:gd name="adj" fmla="val 80001"/>
            </a:avLst>
          </a:prstGeom>
          <a:solidFill>
            <a:srgbClr val="00002E"/>
          </a:solidFill>
          <a:ln w="27742">
            <a:solidFill>
              <a:srgbClr val="DD785E"/>
            </a:solidFill>
            <a:prstDash val="solid"/>
          </a:ln>
        </p:spPr>
        <p:txBody>
          <a:bodyPr/>
          <a:lstStyle/>
          <a:p>
            <a:endParaRPr lang="uk-UA"/>
          </a:p>
        </p:txBody>
      </p:sp>
      <p:sp>
        <p:nvSpPr>
          <p:cNvPr id="14" name="Text 11"/>
          <p:cNvSpPr/>
          <p:nvPr/>
        </p:nvSpPr>
        <p:spPr>
          <a:xfrm>
            <a:off x="4641652" y="5479852"/>
            <a:ext cx="198120" cy="41648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3281"/>
              </a:lnSpc>
              <a:buNone/>
            </a:pPr>
            <a:r>
              <a:rPr lang="en-US" sz="2624" b="1" dirty="0">
                <a:solidFill>
                  <a:srgbClr val="DD785E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3</a:t>
            </a:r>
            <a:endParaRPr lang="en-US" sz="2624" dirty="0"/>
          </a:p>
        </p:txBody>
      </p:sp>
      <p:sp>
        <p:nvSpPr>
          <p:cNvPr id="15" name="Text 12"/>
          <p:cNvSpPr/>
          <p:nvPr/>
        </p:nvSpPr>
        <p:spPr>
          <a:xfrm>
            <a:off x="5212913" y="5514499"/>
            <a:ext cx="2644140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734"/>
              </a:lnSpc>
              <a:buNone/>
            </a:pPr>
            <a:r>
              <a:rPr lang="en-US" sz="2187" b="1" dirty="0">
                <a:solidFill>
                  <a:srgbClr val="DD785E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Інноваційні підходи</a:t>
            </a:r>
            <a:endParaRPr lang="en-US" sz="2187" dirty="0"/>
          </a:p>
        </p:txBody>
      </p:sp>
      <p:sp>
        <p:nvSpPr>
          <p:cNvPr id="16" name="Text 13"/>
          <p:cNvSpPr/>
          <p:nvPr/>
        </p:nvSpPr>
        <p:spPr>
          <a:xfrm>
            <a:off x="5212913" y="6083856"/>
            <a:ext cx="8584287" cy="71080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799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Використовуються нові методи і методики, які поєднують фізичну активність з іншими предметами.</a:t>
            </a:r>
            <a:endParaRPr lang="en-US" sz="1750" dirty="0"/>
          </a:p>
        </p:txBody>
      </p:sp>
      <p:pic>
        <p:nvPicPr>
          <p:cNvPr id="17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3657600" cy="822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0002E">
              <a:alpha val="75000"/>
            </a:srgbClr>
          </a:solidFill>
          <a:ln w="55483">
            <a:solidFill>
              <a:srgbClr val="262654"/>
            </a:solidFill>
            <a:prstDash val="solid"/>
          </a:ln>
        </p:spPr>
        <p:txBody>
          <a:bodyPr/>
          <a:lstStyle/>
          <a:p>
            <a:endParaRPr lang="uk-UA"/>
          </a:p>
        </p:txBody>
      </p:sp>
      <p:sp>
        <p:nvSpPr>
          <p:cNvPr id="4" name="Text 1"/>
          <p:cNvSpPr/>
          <p:nvPr/>
        </p:nvSpPr>
        <p:spPr>
          <a:xfrm>
            <a:off x="2348389" y="758071"/>
            <a:ext cx="9933503" cy="138874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5468"/>
              </a:lnSpc>
              <a:buNone/>
            </a:pPr>
            <a:r>
              <a:rPr lang="en-US" sz="4374" b="1" dirty="0">
                <a:solidFill>
                  <a:srgbClr val="FFFFFF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Організація фізичного виховання в реабілітації</a:t>
            </a:r>
            <a:endParaRPr lang="en-US" sz="4374" dirty="0"/>
          </a:p>
        </p:txBody>
      </p:sp>
      <p:sp>
        <p:nvSpPr>
          <p:cNvPr id="5" name="Shape 2"/>
          <p:cNvSpPr/>
          <p:nvPr/>
        </p:nvSpPr>
        <p:spPr>
          <a:xfrm>
            <a:off x="2348389" y="2591157"/>
            <a:ext cx="3088958" cy="1909048"/>
          </a:xfrm>
          <a:prstGeom prst="roundRect">
            <a:avLst>
              <a:gd name="adj" fmla="val 20951"/>
            </a:avLst>
          </a:prstGeom>
          <a:noFill/>
          <a:ln w="27742">
            <a:solidFill>
              <a:srgbClr val="F2B42D"/>
            </a:solidFill>
            <a:prstDash val="solid"/>
          </a:ln>
        </p:spPr>
        <p:txBody>
          <a:bodyPr/>
          <a:lstStyle/>
          <a:p>
            <a:endParaRPr lang="uk-UA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6130" y="2618899"/>
            <a:ext cx="3033474" cy="1853565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2348389" y="4777859"/>
            <a:ext cx="2221944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l">
              <a:lnSpc>
                <a:spcPts val="2734"/>
              </a:lnSpc>
              <a:buNone/>
            </a:pPr>
            <a:r>
              <a:rPr lang="en-US" sz="2187" b="1" dirty="0">
                <a:solidFill>
                  <a:srgbClr val="F2B42D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Фізіотерапія</a:t>
            </a:r>
            <a:endParaRPr lang="en-US" sz="2187" dirty="0"/>
          </a:p>
        </p:txBody>
      </p:sp>
      <p:sp>
        <p:nvSpPr>
          <p:cNvPr id="8" name="Text 4"/>
          <p:cNvSpPr/>
          <p:nvPr/>
        </p:nvSpPr>
        <p:spPr>
          <a:xfrm>
            <a:off x="2348389" y="5347216"/>
            <a:ext cx="3088958" cy="142160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ts val="2799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Застосування фізичних вправ та процедур для відновлення функцій органів та систем організму.</a:t>
            </a:r>
            <a:endParaRPr lang="en-US" sz="1750" dirty="0"/>
          </a:p>
        </p:txBody>
      </p:sp>
      <p:sp>
        <p:nvSpPr>
          <p:cNvPr id="9" name="Shape 5"/>
          <p:cNvSpPr/>
          <p:nvPr/>
        </p:nvSpPr>
        <p:spPr>
          <a:xfrm>
            <a:off x="5770602" y="2591157"/>
            <a:ext cx="3088958" cy="1909048"/>
          </a:xfrm>
          <a:prstGeom prst="roundRect">
            <a:avLst>
              <a:gd name="adj" fmla="val 20951"/>
            </a:avLst>
          </a:prstGeom>
          <a:noFill/>
          <a:ln w="27742">
            <a:solidFill>
              <a:srgbClr val="D7425E"/>
            </a:solidFill>
            <a:prstDash val="solid"/>
          </a:ln>
        </p:spPr>
        <p:txBody>
          <a:bodyPr/>
          <a:lstStyle/>
          <a:p>
            <a:endParaRPr lang="uk-UA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98344" y="2618899"/>
            <a:ext cx="3033474" cy="1853565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5770602" y="4777859"/>
            <a:ext cx="3088958" cy="69437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ts val="2734"/>
              </a:lnSpc>
              <a:buNone/>
            </a:pPr>
            <a:r>
              <a:rPr lang="en-US" sz="2187" b="1" dirty="0">
                <a:solidFill>
                  <a:srgbClr val="D7425E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Спортивні центри реабілітації</a:t>
            </a:r>
            <a:endParaRPr lang="en-US" sz="2187" dirty="0"/>
          </a:p>
        </p:txBody>
      </p:sp>
      <p:sp>
        <p:nvSpPr>
          <p:cNvPr id="12" name="Text 7"/>
          <p:cNvSpPr/>
          <p:nvPr/>
        </p:nvSpPr>
        <p:spPr>
          <a:xfrm>
            <a:off x="5770602" y="5694402"/>
            <a:ext cx="3088958" cy="177700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ts val="2799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Використання спеціалізованих спортивних об'єктів для відновлення фізичної форми та самопочуття після травм та хвороб.</a:t>
            </a:r>
            <a:endParaRPr lang="en-US" sz="1750" dirty="0"/>
          </a:p>
        </p:txBody>
      </p:sp>
      <p:sp>
        <p:nvSpPr>
          <p:cNvPr id="13" name="Shape 8"/>
          <p:cNvSpPr/>
          <p:nvPr/>
        </p:nvSpPr>
        <p:spPr>
          <a:xfrm>
            <a:off x="9192816" y="2591157"/>
            <a:ext cx="3089077" cy="1909167"/>
          </a:xfrm>
          <a:prstGeom prst="roundRect">
            <a:avLst>
              <a:gd name="adj" fmla="val 20949"/>
            </a:avLst>
          </a:prstGeom>
          <a:noFill/>
          <a:ln w="27742">
            <a:solidFill>
              <a:srgbClr val="DD785E"/>
            </a:solidFill>
            <a:prstDash val="solid"/>
          </a:ln>
        </p:spPr>
        <p:txBody>
          <a:bodyPr/>
          <a:lstStyle/>
          <a:p>
            <a:endParaRPr lang="uk-UA"/>
          </a:p>
        </p:txBody>
      </p:sp>
      <p:pic>
        <p:nvPicPr>
          <p:cNvPr id="14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20557" y="2618899"/>
            <a:ext cx="3033593" cy="1853684"/>
          </a:xfrm>
          <a:prstGeom prst="rect">
            <a:avLst/>
          </a:prstGeom>
        </p:spPr>
      </p:pic>
      <p:sp>
        <p:nvSpPr>
          <p:cNvPr id="15" name="Text 9"/>
          <p:cNvSpPr/>
          <p:nvPr/>
        </p:nvSpPr>
        <p:spPr>
          <a:xfrm>
            <a:off x="9192816" y="4777978"/>
            <a:ext cx="2750820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l">
              <a:lnSpc>
                <a:spcPts val="2734"/>
              </a:lnSpc>
              <a:buNone/>
            </a:pPr>
            <a:r>
              <a:rPr lang="en-US" sz="2187" b="1" dirty="0">
                <a:solidFill>
                  <a:srgbClr val="DD785E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Групова реабілітація</a:t>
            </a:r>
            <a:endParaRPr lang="en-US" sz="2187" dirty="0"/>
          </a:p>
        </p:txBody>
      </p:sp>
      <p:sp>
        <p:nvSpPr>
          <p:cNvPr id="16" name="Text 10"/>
          <p:cNvSpPr/>
          <p:nvPr/>
        </p:nvSpPr>
        <p:spPr>
          <a:xfrm>
            <a:off x="9192816" y="5347335"/>
            <a:ext cx="3089077" cy="142160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ts val="2799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Проведення спільних занять та тренувань для покращення фізичного стану та соціальної адаптації пацієнтів.</a:t>
            </a:r>
            <a:endParaRPr lang="en-US" sz="175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0002E">
              <a:alpha val="75000"/>
            </a:srgbClr>
          </a:solidFill>
          <a:ln w="55364">
            <a:solidFill>
              <a:srgbClr val="262654"/>
            </a:solidFill>
            <a:prstDash val="solid"/>
          </a:ln>
        </p:spPr>
        <p:txBody>
          <a:bodyPr/>
          <a:lstStyle/>
          <a:p>
            <a:endParaRPr lang="uk-UA"/>
          </a:p>
        </p:txBody>
      </p:sp>
      <p:sp>
        <p:nvSpPr>
          <p:cNvPr id="4" name="Text 1"/>
          <p:cNvSpPr/>
          <p:nvPr/>
        </p:nvSpPr>
        <p:spPr>
          <a:xfrm>
            <a:off x="2362200" y="610195"/>
            <a:ext cx="9906000" cy="138493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5452"/>
              </a:lnSpc>
              <a:buNone/>
            </a:pPr>
            <a:r>
              <a:rPr lang="en-US" sz="4362" b="1" dirty="0">
                <a:solidFill>
                  <a:srgbClr val="FFFFFF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Проблеми та перспективи фізичного виховання</a:t>
            </a:r>
            <a:endParaRPr lang="en-US" sz="4362" dirty="0"/>
          </a:p>
        </p:txBody>
      </p:sp>
      <p:sp>
        <p:nvSpPr>
          <p:cNvPr id="5" name="Shape 2"/>
          <p:cNvSpPr/>
          <p:nvPr/>
        </p:nvSpPr>
        <p:spPr>
          <a:xfrm>
            <a:off x="2362200" y="2438281"/>
            <a:ext cx="4842272" cy="2475548"/>
          </a:xfrm>
          <a:prstGeom prst="roundRect">
            <a:avLst>
              <a:gd name="adj" fmla="val 16112"/>
            </a:avLst>
          </a:prstGeom>
          <a:solidFill>
            <a:srgbClr val="00002E"/>
          </a:solidFill>
          <a:ln w="27622">
            <a:solidFill>
              <a:srgbClr val="F2B42D"/>
            </a:solidFill>
            <a:prstDash val="solid"/>
          </a:ln>
        </p:spPr>
        <p:txBody>
          <a:bodyPr/>
          <a:lstStyle/>
          <a:p>
            <a:endParaRPr lang="uk-UA"/>
          </a:p>
        </p:txBody>
      </p:sp>
      <p:sp>
        <p:nvSpPr>
          <p:cNvPr id="6" name="Text 3"/>
          <p:cNvSpPr/>
          <p:nvPr/>
        </p:nvSpPr>
        <p:spPr>
          <a:xfrm>
            <a:off x="2611398" y="2687479"/>
            <a:ext cx="2933700" cy="34611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726"/>
              </a:lnSpc>
              <a:buNone/>
            </a:pPr>
            <a:r>
              <a:rPr lang="en-US" sz="2181" b="1" dirty="0">
                <a:solidFill>
                  <a:srgbClr val="F2B42D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Сидячий спосіб життя</a:t>
            </a:r>
            <a:endParaRPr lang="en-US" sz="2181" dirty="0"/>
          </a:p>
        </p:txBody>
      </p:sp>
      <p:sp>
        <p:nvSpPr>
          <p:cNvPr id="7" name="Text 4"/>
          <p:cNvSpPr/>
          <p:nvPr/>
        </p:nvSpPr>
        <p:spPr>
          <a:xfrm>
            <a:off x="2611398" y="3255169"/>
            <a:ext cx="4343876" cy="70889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792"/>
              </a:lnSpc>
              <a:buNone/>
            </a:pPr>
            <a:r>
              <a:rPr lang="en-US" sz="1745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Вплив сучасного стилю життя на здоров'я та фізичну активність учнів.</a:t>
            </a:r>
            <a:endParaRPr lang="en-US" sz="1745" dirty="0"/>
          </a:p>
        </p:txBody>
      </p:sp>
      <p:sp>
        <p:nvSpPr>
          <p:cNvPr id="8" name="Shape 5"/>
          <p:cNvSpPr/>
          <p:nvPr/>
        </p:nvSpPr>
        <p:spPr>
          <a:xfrm>
            <a:off x="7426047" y="2438281"/>
            <a:ext cx="4842272" cy="2475548"/>
          </a:xfrm>
          <a:prstGeom prst="roundRect">
            <a:avLst>
              <a:gd name="adj" fmla="val 16112"/>
            </a:avLst>
          </a:prstGeom>
          <a:solidFill>
            <a:srgbClr val="00002E"/>
          </a:solidFill>
          <a:ln w="27622">
            <a:solidFill>
              <a:srgbClr val="D7425E"/>
            </a:solidFill>
            <a:prstDash val="solid"/>
          </a:ln>
        </p:spPr>
        <p:txBody>
          <a:bodyPr/>
          <a:lstStyle/>
          <a:p>
            <a:endParaRPr lang="uk-UA"/>
          </a:p>
        </p:txBody>
      </p:sp>
      <p:sp>
        <p:nvSpPr>
          <p:cNvPr id="9" name="Text 6"/>
          <p:cNvSpPr/>
          <p:nvPr/>
        </p:nvSpPr>
        <p:spPr>
          <a:xfrm>
            <a:off x="7675245" y="2687479"/>
            <a:ext cx="4343876" cy="692229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726"/>
              </a:lnSpc>
              <a:buNone/>
            </a:pPr>
            <a:r>
              <a:rPr lang="en-US" sz="2181" b="1" dirty="0">
                <a:solidFill>
                  <a:srgbClr val="D7425E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Недостатня функціональна грамотність</a:t>
            </a:r>
            <a:endParaRPr lang="en-US" sz="2181" dirty="0"/>
          </a:p>
        </p:txBody>
      </p:sp>
      <p:sp>
        <p:nvSpPr>
          <p:cNvPr id="10" name="Text 7"/>
          <p:cNvSpPr/>
          <p:nvPr/>
        </p:nvSpPr>
        <p:spPr>
          <a:xfrm>
            <a:off x="7675245" y="3601283"/>
            <a:ext cx="4343876" cy="1063347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792"/>
              </a:lnSpc>
              <a:buNone/>
            </a:pPr>
            <a:r>
              <a:rPr lang="en-US" sz="1745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Відсутність необхідних навичок та знань для здійснення регулярних фізичних занять.</a:t>
            </a:r>
            <a:endParaRPr lang="en-US" sz="1745" dirty="0"/>
          </a:p>
        </p:txBody>
      </p:sp>
      <p:sp>
        <p:nvSpPr>
          <p:cNvPr id="11" name="Shape 8"/>
          <p:cNvSpPr/>
          <p:nvPr/>
        </p:nvSpPr>
        <p:spPr>
          <a:xfrm>
            <a:off x="2362200" y="5135404"/>
            <a:ext cx="4842272" cy="2483882"/>
          </a:xfrm>
          <a:prstGeom prst="roundRect">
            <a:avLst>
              <a:gd name="adj" fmla="val 16058"/>
            </a:avLst>
          </a:prstGeom>
          <a:solidFill>
            <a:srgbClr val="00002E"/>
          </a:solidFill>
          <a:ln w="27622">
            <a:solidFill>
              <a:srgbClr val="DD785E"/>
            </a:solidFill>
            <a:prstDash val="solid"/>
          </a:ln>
        </p:spPr>
        <p:txBody>
          <a:bodyPr/>
          <a:lstStyle/>
          <a:p>
            <a:endParaRPr lang="uk-UA"/>
          </a:p>
        </p:txBody>
      </p:sp>
      <p:sp>
        <p:nvSpPr>
          <p:cNvPr id="12" name="Text 9"/>
          <p:cNvSpPr/>
          <p:nvPr/>
        </p:nvSpPr>
        <p:spPr>
          <a:xfrm>
            <a:off x="2611398" y="5384602"/>
            <a:ext cx="3733800" cy="34611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726"/>
              </a:lnSpc>
              <a:buNone/>
            </a:pPr>
            <a:r>
              <a:rPr lang="en-US" sz="2181" b="1" dirty="0">
                <a:solidFill>
                  <a:srgbClr val="DD785E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Розвиток фізичної культури</a:t>
            </a:r>
            <a:endParaRPr lang="en-US" sz="2181" dirty="0"/>
          </a:p>
        </p:txBody>
      </p:sp>
      <p:sp>
        <p:nvSpPr>
          <p:cNvPr id="13" name="Text 10"/>
          <p:cNvSpPr/>
          <p:nvPr/>
        </p:nvSpPr>
        <p:spPr>
          <a:xfrm>
            <a:off x="2611398" y="5952292"/>
            <a:ext cx="4343876" cy="14177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792"/>
              </a:lnSpc>
              <a:buNone/>
            </a:pPr>
            <a:r>
              <a:rPr lang="en-US" sz="1745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Покращення умов проведення фізкультурних занять та підвищення зацікавленості учнів у фізичних активностях.</a:t>
            </a:r>
            <a:endParaRPr lang="en-US" sz="1745" dirty="0"/>
          </a:p>
        </p:txBody>
      </p:sp>
      <p:sp>
        <p:nvSpPr>
          <p:cNvPr id="14" name="Shape 11"/>
          <p:cNvSpPr/>
          <p:nvPr/>
        </p:nvSpPr>
        <p:spPr>
          <a:xfrm>
            <a:off x="7426047" y="5135404"/>
            <a:ext cx="4842272" cy="2483882"/>
          </a:xfrm>
          <a:prstGeom prst="roundRect">
            <a:avLst>
              <a:gd name="adj" fmla="val 16058"/>
            </a:avLst>
          </a:prstGeom>
          <a:solidFill>
            <a:srgbClr val="00002E"/>
          </a:solidFill>
          <a:ln w="27622">
            <a:solidFill>
              <a:srgbClr val="48A8E2"/>
            </a:solidFill>
            <a:prstDash val="solid"/>
          </a:ln>
        </p:spPr>
        <p:txBody>
          <a:bodyPr/>
          <a:lstStyle/>
          <a:p>
            <a:endParaRPr lang="uk-UA"/>
          </a:p>
        </p:txBody>
      </p:sp>
      <p:sp>
        <p:nvSpPr>
          <p:cNvPr id="15" name="Text 12"/>
          <p:cNvSpPr/>
          <p:nvPr/>
        </p:nvSpPr>
        <p:spPr>
          <a:xfrm>
            <a:off x="7675245" y="5384602"/>
            <a:ext cx="4206240" cy="34611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726"/>
              </a:lnSpc>
              <a:buNone/>
            </a:pPr>
            <a:r>
              <a:rPr lang="en-US" sz="2181" b="1" dirty="0">
                <a:solidFill>
                  <a:srgbClr val="48A8E2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Інклюзивне фізичне виховання</a:t>
            </a:r>
            <a:endParaRPr lang="en-US" sz="2181" dirty="0"/>
          </a:p>
        </p:txBody>
      </p:sp>
      <p:sp>
        <p:nvSpPr>
          <p:cNvPr id="16" name="Text 13"/>
          <p:cNvSpPr/>
          <p:nvPr/>
        </p:nvSpPr>
        <p:spPr>
          <a:xfrm>
            <a:off x="7675245" y="5952292"/>
            <a:ext cx="4343876" cy="1063347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792"/>
              </a:lnSpc>
              <a:buNone/>
            </a:pPr>
            <a:r>
              <a:rPr lang="en-US" sz="1745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Забезпечення доступу до фізичного виховання для усіх учнів, включаючи дітей з обмеженими можливостями.</a:t>
            </a:r>
            <a:endParaRPr lang="en-US" sz="1745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640</Words>
  <Application>Microsoft Office PowerPoint</Application>
  <PresentationFormat>Произвольный</PresentationFormat>
  <Paragraphs>91</Paragraphs>
  <Slides>9</Slides>
  <Notes>9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Office Theme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Company>PptxGenJS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fizkult2</cp:lastModifiedBy>
  <cp:revision>11</cp:revision>
  <dcterms:created xsi:type="dcterms:W3CDTF">2023-10-23T05:37:27Z</dcterms:created>
  <dcterms:modified xsi:type="dcterms:W3CDTF">2023-11-24T11:24:37Z</dcterms:modified>
</cp:coreProperties>
</file>