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7" r:id="rId2"/>
    <p:sldId id="256" r:id="rId3"/>
    <p:sldId id="259" r:id="rId4"/>
    <p:sldId id="258" r:id="rId5"/>
    <p:sldId id="260" r:id="rId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и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uk-UA"/>
              <a:t>Клацніть, щоб редагувати стиль зразка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uk-UA"/>
              <a:t>Клацніть, щоб редагувати стиль зразка підзаголовка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24.05.2022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xmlns="" val="41556801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Назва та вмі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Content Placeholder 2"/>
          <p:cNvSpPr>
            <a:spLocks noGrp="1"/>
          </p:cNvSpPr>
          <p:nvPr>
            <p:ph idx="1"/>
          </p:nvPr>
        </p:nvSpPr>
        <p:spPr/>
        <p:txBody>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24.05.2022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xmlns="" val="1633897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Назва розділу">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Відредагуйте стиль зразка тексту</a:t>
            </a:r>
          </a:p>
        </p:txBody>
      </p:sp>
      <p:sp>
        <p:nvSpPr>
          <p:cNvPr id="4" name="Date Placeholder 3"/>
          <p:cNvSpPr>
            <a:spLocks noGrp="1"/>
          </p:cNvSpPr>
          <p:nvPr>
            <p:ph type="dt" sz="half" idx="10"/>
          </p:nvPr>
        </p:nvSpPr>
        <p:spPr/>
        <p:txBody>
          <a:bodyPr/>
          <a:lstStyle/>
          <a:p>
            <a:fld id="{B4C71EC6-210F-42DE-9C53-41977AD35B3D}" type="datetimeFigureOut">
              <a:rPr lang="ru-RU" smtClean="0"/>
              <a:pPr/>
              <a:t>24.05.2022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xmlns="" val="6654898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uk-UA"/>
              <a:t>Клацніть, щоб редагувати стиль зразка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pPr/>
              <a:t>24.05.2022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xmlns="" val="1914433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Відредагуйте стиль зразка тексту</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Відредагуйте стиль зразка тексту</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pPr/>
              <a:t>24.05.2022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xmlns="" val="2747719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uk-UA"/>
              <a:t>Клацніть, щоб редагувати стиль зразка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pPr/>
              <a:t>24.05.2022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xmlns="" val="1556089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pPr/>
              <a:t>24.05.2022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xmlns="" val="883931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uk-UA"/>
              <a:t>Клацніть, щоб редагувати стиль зразка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uk-UA"/>
              <a:t>Відредагуйте стиль зразка тексту</a:t>
            </a:r>
          </a:p>
        </p:txBody>
      </p:sp>
      <p:sp>
        <p:nvSpPr>
          <p:cNvPr id="5" name="Date Placeholder 4"/>
          <p:cNvSpPr>
            <a:spLocks noGrp="1"/>
          </p:cNvSpPr>
          <p:nvPr>
            <p:ph type="dt" sz="half" idx="10"/>
          </p:nvPr>
        </p:nvSpPr>
        <p:spPr/>
        <p:txBody>
          <a:bodyPr/>
          <a:lstStyle/>
          <a:p>
            <a:fld id="{B4C71EC6-210F-42DE-9C53-41977AD35B3D}" type="datetimeFigureOut">
              <a:rPr lang="ru-RU" smtClean="0"/>
              <a:pPr/>
              <a:t>24.05.2022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xmlns="" val="42509401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і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uk-UA"/>
              <a:t>Клацніть, щоб редагувати стиль зразка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a:t>Клацніть піктограму, щоб додати зображення</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Відредагуйте стиль зразка тексту</a:t>
            </a:r>
          </a:p>
        </p:txBody>
      </p:sp>
      <p:sp>
        <p:nvSpPr>
          <p:cNvPr id="5" name="Date Placeholder 4"/>
          <p:cNvSpPr>
            <a:spLocks noGrp="1"/>
          </p:cNvSpPr>
          <p:nvPr>
            <p:ph type="dt" sz="half" idx="10"/>
          </p:nvPr>
        </p:nvSpPr>
        <p:spPr/>
        <p:txBody>
          <a:bodyPr/>
          <a:lstStyle/>
          <a:p>
            <a:fld id="{B4C71EC6-210F-42DE-9C53-41977AD35B3D}" type="datetimeFigureOut">
              <a:rPr lang="ru-RU" smtClean="0"/>
              <a:pPr/>
              <a:t>24.05.2022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xmlns="" val="3628588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Назва та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Відредагуйте стиль зразка тексту</a:t>
            </a:r>
          </a:p>
        </p:txBody>
      </p:sp>
      <p:sp>
        <p:nvSpPr>
          <p:cNvPr id="4" name="Date Placeholder 3"/>
          <p:cNvSpPr>
            <a:spLocks noGrp="1"/>
          </p:cNvSpPr>
          <p:nvPr>
            <p:ph type="dt" sz="half" idx="10"/>
          </p:nvPr>
        </p:nvSpPr>
        <p:spPr/>
        <p:txBody>
          <a:bodyPr/>
          <a:lstStyle/>
          <a:p>
            <a:fld id="{B4C71EC6-210F-42DE-9C53-41977AD35B3D}" type="datetimeFigureOut">
              <a:rPr lang="ru-RU" smtClean="0"/>
              <a:pPr/>
              <a:t>24.05.2022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xmlns="" val="17816609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uk-UA"/>
              <a:t>Клацніть, щоб редагувати стиль зразка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a:t>Відредагуйте стиль зразка тексту</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Відредагуйте стиль зразка тексту</a:t>
            </a:r>
          </a:p>
        </p:txBody>
      </p:sp>
      <p:sp>
        <p:nvSpPr>
          <p:cNvPr id="4" name="Date Placeholder 3"/>
          <p:cNvSpPr>
            <a:spLocks noGrp="1"/>
          </p:cNvSpPr>
          <p:nvPr>
            <p:ph type="dt" sz="half" idx="10"/>
          </p:nvPr>
        </p:nvSpPr>
        <p:spPr/>
        <p:txBody>
          <a:bodyPr/>
          <a:lstStyle/>
          <a:p>
            <a:fld id="{B4C71EC6-210F-42DE-9C53-41977AD35B3D}" type="datetimeFigureOut">
              <a:rPr lang="ru-RU" smtClean="0"/>
              <a:pPr/>
              <a:t>24.05.2022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12124030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ка назв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Відредагуйте стиль зразка тексту</a:t>
            </a:r>
          </a:p>
        </p:txBody>
      </p:sp>
      <p:sp>
        <p:nvSpPr>
          <p:cNvPr id="4" name="Date Placeholder 3"/>
          <p:cNvSpPr>
            <a:spLocks noGrp="1"/>
          </p:cNvSpPr>
          <p:nvPr>
            <p:ph type="dt" sz="half" idx="10"/>
          </p:nvPr>
        </p:nvSpPr>
        <p:spPr/>
        <p:txBody>
          <a:bodyPr/>
          <a:lstStyle/>
          <a:p>
            <a:fld id="{B4C71EC6-210F-42DE-9C53-41977AD35B3D}" type="datetimeFigureOut">
              <a:rPr lang="ru-RU" smtClean="0"/>
              <a:pPr/>
              <a:t>24.05.2022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xmlns="" val="13116589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ка назви цитат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uk-UA"/>
              <a:t>Клацніть, щоб редагувати стиль зразка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a:t>Відредагуйте стиль зразка тексту</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Відредагуйте стиль зразка тексту</a:t>
            </a:r>
          </a:p>
        </p:txBody>
      </p:sp>
      <p:sp>
        <p:nvSpPr>
          <p:cNvPr id="4" name="Date Placeholder 3"/>
          <p:cNvSpPr>
            <a:spLocks noGrp="1"/>
          </p:cNvSpPr>
          <p:nvPr>
            <p:ph type="dt" sz="half" idx="10"/>
          </p:nvPr>
        </p:nvSpPr>
        <p:spPr/>
        <p:txBody>
          <a:bodyPr/>
          <a:lstStyle/>
          <a:p>
            <a:fld id="{B4C71EC6-210F-42DE-9C53-41977AD35B3D}" type="datetimeFigureOut">
              <a:rPr lang="ru-RU" smtClean="0"/>
              <a:pPr/>
              <a:t>24.05.2022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2179494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Істина/хибніст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uk-UA"/>
              <a:t>Клацніть, щоб редагувати стиль зразка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a:t>Відредагуйте стиль зразка тексту</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Відредагуйте стиль зразка тексту</a:t>
            </a:r>
          </a:p>
        </p:txBody>
      </p:sp>
      <p:sp>
        <p:nvSpPr>
          <p:cNvPr id="4" name="Date Placeholder 3"/>
          <p:cNvSpPr>
            <a:spLocks noGrp="1"/>
          </p:cNvSpPr>
          <p:nvPr>
            <p:ph type="dt" sz="half" idx="10"/>
          </p:nvPr>
        </p:nvSpPr>
        <p:spPr/>
        <p:txBody>
          <a:bodyPr/>
          <a:lstStyle/>
          <a:p>
            <a:fld id="{B4C71EC6-210F-42DE-9C53-41977AD35B3D}" type="datetimeFigureOut">
              <a:rPr lang="ru-RU" smtClean="0"/>
              <a:pPr/>
              <a:t>24.05.2022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xmlns="" val="39923296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Vertical Text Placeholder 2"/>
          <p:cNvSpPr>
            <a:spLocks noGrp="1"/>
          </p:cNvSpPr>
          <p:nvPr>
            <p:ph type="body" orient="vert" idx="1"/>
          </p:nvPr>
        </p:nvSpPr>
        <p:spPr/>
        <p:txBody>
          <a:bodyPr vert="eaVert"/>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24.05.2022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xmlns="" val="5703838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uk-UA"/>
              <a:t>Клацніть, щоб редагувати стиль зразка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24.05.2022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extLst>
      <p:ext uri="{BB962C8B-B14F-4D97-AF65-F5344CB8AC3E}">
        <p14:creationId xmlns:p14="http://schemas.microsoft.com/office/powerpoint/2010/main" xmlns="" val="1272650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4C71EC6-210F-42DE-9C53-41977AD35B3D}" type="datetimeFigureOut">
              <a:rPr lang="ru-RU" smtClean="0"/>
              <a:pPr/>
              <a:t>24.05.2022</a:t>
            </a:fld>
            <a:endParaRPr lang="ru-RU"/>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B19B0651-EE4F-4900-A07F-96A6BFA9D0F0}" type="slidenum">
              <a:rPr lang="ru-RU" smtClean="0"/>
              <a:pPr/>
              <a:t>‹#›</a:t>
            </a:fld>
            <a:endParaRPr lang="ru-RU"/>
          </a:p>
        </p:txBody>
      </p:sp>
    </p:spTree>
    <p:extLst>
      <p:ext uri="{BB962C8B-B14F-4D97-AF65-F5344CB8AC3E}">
        <p14:creationId xmlns:p14="http://schemas.microsoft.com/office/powerpoint/2010/main" xmlns="" val="218061404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1052736"/>
            <a:ext cx="8229600" cy="1143000"/>
          </a:xfrm>
        </p:spPr>
        <p:txBody>
          <a:bodyPr>
            <a:normAutofit/>
          </a:bodyPr>
          <a:lstStyle/>
          <a:p>
            <a:r>
              <a:rPr lang="en-US" dirty="0"/>
              <a:t>Phantom course in tooth modeling</a:t>
            </a:r>
            <a:endParaRPr lang="uk-UA" sz="3600" dirty="0"/>
          </a:p>
        </p:txBody>
      </p:sp>
      <p:sp>
        <p:nvSpPr>
          <p:cNvPr id="3" name="Объект 2"/>
          <p:cNvSpPr>
            <a:spLocks noGrp="1"/>
          </p:cNvSpPr>
          <p:nvPr>
            <p:ph idx="1"/>
          </p:nvPr>
        </p:nvSpPr>
        <p:spPr>
          <a:xfrm>
            <a:off x="3059832" y="2924944"/>
            <a:ext cx="5709320" cy="2088232"/>
          </a:xfrm>
        </p:spPr>
        <p:txBody>
          <a:bodyPr>
            <a:normAutofit fontScale="92500" lnSpcReduction="20000"/>
          </a:bodyPr>
          <a:lstStyle/>
          <a:p>
            <a:pPr algn="ctr">
              <a:tabLst>
                <a:tab pos="5940425" algn="r"/>
              </a:tabLst>
            </a:pPr>
            <a:r>
              <a:rPr lang="en-US" sz="2400" dirty="0">
                <a:solidFill>
                  <a:schemeClr val="tx1"/>
                </a:solidFill>
                <a:latin typeface="Arial Rounded MT Bold" panose="020F0704030504030204" pitchFamily="34" charset="0"/>
              </a:rPr>
              <a:t>Department of Orthopedic Dentistry</a:t>
            </a:r>
            <a:endParaRPr lang="uk-UA" sz="2400" b="1" dirty="0">
              <a:solidFill>
                <a:schemeClr val="tx1"/>
              </a:solidFill>
              <a:latin typeface="Arial" panose="020B0604020202020204" pitchFamily="34" charset="0"/>
              <a:ea typeface="Times New Roman"/>
              <a:cs typeface="Arial" panose="020B0604020202020204" pitchFamily="34" charset="0"/>
            </a:endParaRPr>
          </a:p>
          <a:p>
            <a:pPr algn="ctr"/>
            <a:r>
              <a:rPr lang="en-US" sz="2400" dirty="0">
                <a:solidFill>
                  <a:schemeClr val="tx1"/>
                </a:solidFill>
                <a:latin typeface="Arial Rounded MT Bold" panose="020F0704030504030204" pitchFamily="34" charset="0"/>
              </a:rPr>
              <a:t>The course of the choice</a:t>
            </a:r>
            <a:r>
              <a:rPr lang="uk-UA" sz="2400" dirty="0">
                <a:solidFill>
                  <a:schemeClr val="tx1"/>
                </a:solidFill>
              </a:rPr>
              <a:t> </a:t>
            </a:r>
            <a:r>
              <a:rPr lang="en-US" sz="2400" dirty="0">
                <a:solidFill>
                  <a:schemeClr val="tx1"/>
                </a:solidFill>
                <a:latin typeface="Arial Rounded MT Bold" panose="020F0704030504030204" pitchFamily="34" charset="0"/>
              </a:rPr>
              <a:t>for the training of students (specialists of the second (master's) level of higher education) </a:t>
            </a:r>
            <a:r>
              <a:rPr lang="en-US" sz="2400" dirty="0" smtClean="0">
                <a:solidFill>
                  <a:schemeClr val="tx1"/>
                </a:solidFill>
                <a:latin typeface="Arial Rounded MT Bold" panose="020F0704030504030204" pitchFamily="34" charset="0"/>
              </a:rPr>
              <a:t>2</a:t>
            </a:r>
            <a:r>
              <a:rPr lang="uk-UA" sz="2400" dirty="0" smtClean="0">
                <a:solidFill>
                  <a:schemeClr val="tx1"/>
                </a:solidFill>
              </a:rPr>
              <a:t> </a:t>
            </a:r>
            <a:r>
              <a:rPr lang="en-US" sz="2400" dirty="0" smtClean="0">
                <a:solidFill>
                  <a:schemeClr val="tx1"/>
                </a:solidFill>
                <a:latin typeface="Arial Rounded MT Bold" panose="020F0704030504030204" pitchFamily="34" charset="0"/>
              </a:rPr>
              <a:t>course</a:t>
            </a:r>
            <a:endParaRPr lang="en-US" sz="2400" dirty="0">
              <a:solidFill>
                <a:schemeClr val="tx1"/>
              </a:solidFill>
              <a:latin typeface="Arial Rounded MT Bold" panose="020F0704030504030204" pitchFamily="34" charset="0"/>
            </a:endParaRPr>
          </a:p>
          <a:p>
            <a:pPr algn="ctr"/>
            <a:r>
              <a:rPr lang="en-US" sz="2400" dirty="0">
                <a:solidFill>
                  <a:schemeClr val="tx1"/>
                </a:solidFill>
                <a:latin typeface="Arial Rounded MT Bold" panose="020F0704030504030204" pitchFamily="34" charset="0"/>
              </a:rPr>
              <a:t>specialty 221 “Dentistry"</a:t>
            </a:r>
            <a:endParaRPr lang="uk-UA" sz="2400" dirty="0">
              <a:solidFill>
                <a:schemeClr val="tx1"/>
              </a:solidFill>
            </a:endParaRPr>
          </a:p>
          <a:p>
            <a:endParaRPr lang="uk-UA" dirty="0"/>
          </a:p>
        </p:txBody>
      </p:sp>
      <p:pic>
        <p:nvPicPr>
          <p:cNvPr id="1026" name="Picture 2" descr="МОЛЯРЫ | МОДЕЛИРОВАНИЕ ЗУБОВ | ПРАКТИКА - YouTube">
            <a:extLst>
              <a:ext uri="{FF2B5EF4-FFF2-40B4-BE49-F238E27FC236}">
                <a16:creationId xmlns:a16="http://schemas.microsoft.com/office/drawing/2014/main" xmlns="" id="{DCE5E140-D7C6-4058-8A2F-88A777D23F9E}"/>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9552" y="4662265"/>
            <a:ext cx="3048000" cy="17145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4987765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31640" y="332656"/>
            <a:ext cx="5832648" cy="922114"/>
          </a:xfrm>
        </p:spPr>
        <p:txBody>
          <a:bodyPr>
            <a:normAutofit fontScale="90000"/>
          </a:bodyPr>
          <a:lstStyle/>
          <a:p>
            <a:r>
              <a:rPr lang="en-US" b="1" u="sng" dirty="0"/>
              <a:t/>
            </a:r>
            <a:br>
              <a:rPr lang="en-US" b="1" u="sng" dirty="0"/>
            </a:br>
            <a:r>
              <a:rPr lang="en-US" b="1" u="sng" dirty="0"/>
              <a:t>Relevance </a:t>
            </a:r>
            <a:r>
              <a:rPr lang="uk-UA" b="1" u="sng" dirty="0" smtClean="0"/>
              <a:t>:</a:t>
            </a:r>
            <a:r>
              <a:rPr lang="uk-UA" b="1" u="sng" dirty="0"/>
              <a:t/>
            </a:r>
            <a:br>
              <a:rPr lang="uk-UA" b="1" u="sng" dirty="0"/>
            </a:br>
            <a:endParaRPr lang="uk-UA" dirty="0"/>
          </a:p>
        </p:txBody>
      </p:sp>
      <p:sp>
        <p:nvSpPr>
          <p:cNvPr id="3" name="Объект 2"/>
          <p:cNvSpPr>
            <a:spLocks noGrp="1"/>
          </p:cNvSpPr>
          <p:nvPr>
            <p:ph idx="1"/>
          </p:nvPr>
        </p:nvSpPr>
        <p:spPr>
          <a:xfrm>
            <a:off x="611560" y="1412776"/>
            <a:ext cx="7643192" cy="3672408"/>
          </a:xfrm>
        </p:spPr>
        <p:txBody>
          <a:bodyPr>
            <a:normAutofit/>
          </a:bodyPr>
          <a:lstStyle/>
          <a:p>
            <a:r>
              <a:rPr lang="en-US" dirty="0"/>
              <a:t>Knowledge of anatomical and topographic features of the structure of permanent teeth at different stages of their formation is necessary for the </a:t>
            </a:r>
            <a:r>
              <a:rPr lang="en-US" dirty="0" smtClean="0"/>
              <a:t>making of high-quality </a:t>
            </a:r>
            <a:r>
              <a:rPr lang="en-US" dirty="0"/>
              <a:t>restoration of the destroyed crown of the </a:t>
            </a:r>
            <a:r>
              <a:rPr lang="en-US" dirty="0" smtClean="0"/>
              <a:t>tooth and </a:t>
            </a:r>
            <a:r>
              <a:rPr lang="en-US" dirty="0"/>
              <a:t>preventive measures.</a:t>
            </a:r>
            <a:endParaRPr lang="uk-UA" dirty="0"/>
          </a:p>
          <a:p>
            <a:endParaRPr lang="uk-UA" dirty="0"/>
          </a:p>
          <a:p>
            <a:endParaRPr lang="uk-UA" dirty="0"/>
          </a:p>
        </p:txBody>
      </p:sp>
    </p:spTree>
    <p:extLst>
      <p:ext uri="{BB962C8B-B14F-4D97-AF65-F5344CB8AC3E}">
        <p14:creationId xmlns:p14="http://schemas.microsoft.com/office/powerpoint/2010/main" xmlns="" val="20268708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35CBA98-6590-49AB-A741-D33713F343AB}"/>
              </a:ext>
            </a:extLst>
          </p:cNvPr>
          <p:cNvSpPr>
            <a:spLocks noGrp="1"/>
          </p:cNvSpPr>
          <p:nvPr>
            <p:ph type="title"/>
          </p:nvPr>
        </p:nvSpPr>
        <p:spPr>
          <a:xfrm>
            <a:off x="611560" y="260648"/>
            <a:ext cx="2098576" cy="1143000"/>
          </a:xfrm>
        </p:spPr>
        <p:txBody>
          <a:bodyPr/>
          <a:lstStyle/>
          <a:p>
            <a:r>
              <a:rPr lang="en-US" dirty="0" smtClean="0"/>
              <a:t>AIM</a:t>
            </a:r>
            <a:r>
              <a:rPr lang="uk-UA" dirty="0" smtClean="0"/>
              <a:t>:</a:t>
            </a:r>
            <a:endParaRPr lang="uk-UA" dirty="0"/>
          </a:p>
        </p:txBody>
      </p:sp>
      <p:sp>
        <p:nvSpPr>
          <p:cNvPr id="3" name="Місце для вмісту 2">
            <a:extLst>
              <a:ext uri="{FF2B5EF4-FFF2-40B4-BE49-F238E27FC236}">
                <a16:creationId xmlns:a16="http://schemas.microsoft.com/office/drawing/2014/main" xmlns="" id="{03CE4009-8586-4EEA-BA87-073677C53D0F}"/>
              </a:ext>
            </a:extLst>
          </p:cNvPr>
          <p:cNvSpPr>
            <a:spLocks noGrp="1"/>
          </p:cNvSpPr>
          <p:nvPr>
            <p:ph idx="1"/>
          </p:nvPr>
        </p:nvSpPr>
        <p:spPr>
          <a:xfrm>
            <a:off x="470018" y="1268760"/>
            <a:ext cx="8229600" cy="4525963"/>
          </a:xfrm>
        </p:spPr>
        <p:txBody>
          <a:bodyPr>
            <a:normAutofit/>
          </a:bodyPr>
          <a:lstStyle/>
          <a:p>
            <a:pPr marL="0" indent="0">
              <a:buNone/>
            </a:pPr>
            <a:r>
              <a:rPr lang="uk-UA" dirty="0"/>
              <a:t>	</a:t>
            </a:r>
            <a:r>
              <a:rPr lang="en-US" dirty="0"/>
              <a:t>Study of the structure of the dentition of the upper and lower jaw, the anatomical shape of the crown of different groups of teeth, the number and location of their roots, the mutual placement of teeth relative to each other in the dentition, skills of reproducing the anatomical shape of individual teeth and dentitions with different materials. This provides </a:t>
            </a:r>
            <a:r>
              <a:rPr lang="en-US" dirty="0" smtClean="0"/>
              <a:t>for the </a:t>
            </a:r>
            <a:r>
              <a:rPr lang="en-US" dirty="0"/>
              <a:t>future specialist </a:t>
            </a:r>
            <a:r>
              <a:rPr lang="en-US" dirty="0" smtClean="0"/>
              <a:t>the </a:t>
            </a:r>
            <a:r>
              <a:rPr lang="en-US" dirty="0"/>
              <a:t>ability to restore the shape of teeth and dentition.</a:t>
            </a:r>
            <a:endParaRPr lang="uk-UA" dirty="0"/>
          </a:p>
        </p:txBody>
      </p:sp>
    </p:spTree>
    <p:extLst>
      <p:ext uri="{BB962C8B-B14F-4D97-AF65-F5344CB8AC3E}">
        <p14:creationId xmlns:p14="http://schemas.microsoft.com/office/powerpoint/2010/main" xmlns="" val="20553502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0"/>
            <a:ext cx="4968552" cy="1083370"/>
          </a:xfrm>
        </p:spPr>
        <p:txBody>
          <a:bodyPr>
            <a:normAutofit fontScale="90000"/>
          </a:bodyPr>
          <a:lstStyle/>
          <a:p>
            <a:r>
              <a:rPr lang="uk-UA" b="1" u="sng" dirty="0"/>
              <a:t/>
            </a:r>
            <a:br>
              <a:rPr lang="uk-UA" b="1" u="sng" dirty="0"/>
            </a:br>
            <a:r>
              <a:rPr lang="en-US" b="1" dirty="0"/>
              <a:t>Learning objectives </a:t>
            </a:r>
            <a:r>
              <a:rPr lang="uk-UA" b="1" dirty="0" smtClean="0"/>
              <a:t>:</a:t>
            </a:r>
            <a:r>
              <a:rPr lang="uk-UA" b="1" u="sng" dirty="0"/>
              <a:t/>
            </a:r>
            <a:br>
              <a:rPr lang="uk-UA" b="1" u="sng" dirty="0"/>
            </a:br>
            <a:endParaRPr lang="uk-UA" dirty="0"/>
          </a:p>
        </p:txBody>
      </p:sp>
      <p:sp>
        <p:nvSpPr>
          <p:cNvPr id="3" name="Объект 2"/>
          <p:cNvSpPr>
            <a:spLocks noGrp="1"/>
          </p:cNvSpPr>
          <p:nvPr>
            <p:ph idx="1"/>
          </p:nvPr>
        </p:nvSpPr>
        <p:spPr>
          <a:xfrm>
            <a:off x="457200" y="980728"/>
            <a:ext cx="8229600" cy="5688632"/>
          </a:xfrm>
        </p:spPr>
        <p:txBody>
          <a:bodyPr>
            <a:normAutofit/>
          </a:bodyPr>
          <a:lstStyle/>
          <a:p>
            <a:pPr marL="0" indent="0">
              <a:buNone/>
            </a:pPr>
            <a:r>
              <a:rPr lang="en-US" sz="3000" u="sng" dirty="0"/>
              <a:t>Know </a:t>
            </a:r>
            <a:r>
              <a:rPr lang="uk-UA" sz="3000" u="sng" dirty="0" smtClean="0"/>
              <a:t>:</a:t>
            </a:r>
            <a:endParaRPr lang="uk-UA" sz="3000" u="sng" dirty="0"/>
          </a:p>
          <a:p>
            <a:r>
              <a:rPr lang="en-US" dirty="0"/>
              <a:t>anatomical structure of the dentition of the upper and lower jaw</a:t>
            </a:r>
            <a:r>
              <a:rPr lang="en-US" dirty="0" smtClean="0"/>
              <a:t>;</a:t>
            </a:r>
          </a:p>
          <a:p>
            <a:r>
              <a:rPr lang="en-US" dirty="0" smtClean="0"/>
              <a:t>the </a:t>
            </a:r>
            <a:r>
              <a:rPr lang="en-US" dirty="0"/>
              <a:t>concept of contact points and contact surfaces of teeth</a:t>
            </a:r>
            <a:r>
              <a:rPr lang="en-US" dirty="0" smtClean="0"/>
              <a:t>;</a:t>
            </a:r>
          </a:p>
          <a:p>
            <a:r>
              <a:rPr lang="en-US" dirty="0" smtClean="0"/>
              <a:t>the </a:t>
            </a:r>
            <a:r>
              <a:rPr lang="en-US" dirty="0"/>
              <a:t>concept of dental, </a:t>
            </a:r>
            <a:r>
              <a:rPr lang="en-US" dirty="0" smtClean="0"/>
              <a:t>alveolar, </a:t>
            </a:r>
            <a:r>
              <a:rPr lang="en-US" dirty="0"/>
              <a:t>basal arch on the upper and lower jaw</a:t>
            </a:r>
            <a:r>
              <a:rPr lang="en-US" dirty="0" smtClean="0"/>
              <a:t>;</a:t>
            </a:r>
          </a:p>
          <a:p>
            <a:r>
              <a:rPr lang="en-US" dirty="0" smtClean="0"/>
              <a:t>the </a:t>
            </a:r>
            <a:r>
              <a:rPr lang="en-US" dirty="0"/>
              <a:t>shape of the dentition of the upper and lower jaw</a:t>
            </a:r>
            <a:r>
              <a:rPr lang="en-US" dirty="0" smtClean="0"/>
              <a:t>;</a:t>
            </a:r>
          </a:p>
          <a:p>
            <a:r>
              <a:rPr lang="en-US" dirty="0" smtClean="0"/>
              <a:t>groups </a:t>
            </a:r>
            <a:r>
              <a:rPr lang="en-US" dirty="0"/>
              <a:t>of teeth, their function</a:t>
            </a:r>
            <a:r>
              <a:rPr lang="en-US" dirty="0" smtClean="0"/>
              <a:t>;</a:t>
            </a:r>
          </a:p>
          <a:p>
            <a:r>
              <a:rPr lang="en-US" dirty="0" smtClean="0"/>
              <a:t>tooth </a:t>
            </a:r>
            <a:r>
              <a:rPr lang="en-US" dirty="0"/>
              <a:t>surface</a:t>
            </a:r>
            <a:r>
              <a:rPr lang="en-US" dirty="0" smtClean="0"/>
              <a:t>;</a:t>
            </a:r>
          </a:p>
          <a:p>
            <a:r>
              <a:rPr lang="en-US" dirty="0"/>
              <a:t>m</a:t>
            </a:r>
            <a:r>
              <a:rPr lang="en-US" dirty="0" smtClean="0"/>
              <a:t>arking of  </a:t>
            </a:r>
            <a:r>
              <a:rPr lang="en-US" dirty="0"/>
              <a:t>permanent and temporary teeth </a:t>
            </a:r>
            <a:r>
              <a:rPr lang="en-US" dirty="0" smtClean="0"/>
              <a:t>using </a:t>
            </a:r>
            <a:r>
              <a:rPr lang="en-US" dirty="0"/>
              <a:t>a dental formula</a:t>
            </a:r>
            <a:r>
              <a:rPr lang="en-US" dirty="0" smtClean="0"/>
              <a:t>;</a:t>
            </a:r>
          </a:p>
          <a:p>
            <a:r>
              <a:rPr lang="en-US" dirty="0" smtClean="0"/>
              <a:t>anatomical </a:t>
            </a:r>
            <a:r>
              <a:rPr lang="en-US" dirty="0"/>
              <a:t>structure of the tooth</a:t>
            </a:r>
            <a:r>
              <a:rPr lang="en-US" dirty="0" smtClean="0"/>
              <a:t>;</a:t>
            </a:r>
          </a:p>
          <a:p>
            <a:r>
              <a:rPr lang="en-US" dirty="0" smtClean="0"/>
              <a:t>the </a:t>
            </a:r>
            <a:r>
              <a:rPr lang="en-US" dirty="0"/>
              <a:t>equator of the tooth, its location on different surfaces of the teeth</a:t>
            </a:r>
            <a:r>
              <a:rPr lang="en-US" dirty="0" smtClean="0"/>
              <a:t>;</a:t>
            </a:r>
          </a:p>
          <a:p>
            <a:r>
              <a:rPr lang="en-US" dirty="0" smtClean="0"/>
              <a:t>the </a:t>
            </a:r>
            <a:r>
              <a:rPr lang="en-US" dirty="0"/>
              <a:t>concept of clinical and anatomical neck of the tooth</a:t>
            </a:r>
            <a:r>
              <a:rPr lang="en-US" dirty="0" smtClean="0"/>
              <a:t>;</a:t>
            </a:r>
          </a:p>
          <a:p>
            <a:r>
              <a:rPr lang="en-US" dirty="0" smtClean="0"/>
              <a:t>anatomical </a:t>
            </a:r>
            <a:r>
              <a:rPr lang="en-US" dirty="0"/>
              <a:t>structure of the crown of the teeth of the upper and lower jaw, the number and shape of the roots</a:t>
            </a:r>
            <a:r>
              <a:rPr lang="en-US" dirty="0" smtClean="0"/>
              <a:t>;</a:t>
            </a:r>
          </a:p>
          <a:p>
            <a:r>
              <a:rPr lang="en-US" dirty="0" smtClean="0"/>
              <a:t>signs </a:t>
            </a:r>
            <a:r>
              <a:rPr lang="en-US" dirty="0"/>
              <a:t>of teeth belonging to the upper and lower jaw, left and right sides.</a:t>
            </a:r>
            <a:endParaRPr lang="uk-UA" dirty="0"/>
          </a:p>
        </p:txBody>
      </p:sp>
    </p:spTree>
    <p:extLst>
      <p:ext uri="{BB962C8B-B14F-4D97-AF65-F5344CB8AC3E}">
        <p14:creationId xmlns:p14="http://schemas.microsoft.com/office/powerpoint/2010/main" xmlns="" val="2401782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5642FC47-CF49-47C5-9883-18067DDE02F2}"/>
              </a:ext>
            </a:extLst>
          </p:cNvPr>
          <p:cNvSpPr>
            <a:spLocks noGrp="1"/>
          </p:cNvSpPr>
          <p:nvPr>
            <p:ph type="title"/>
          </p:nvPr>
        </p:nvSpPr>
        <p:spPr>
          <a:xfrm>
            <a:off x="457200" y="274638"/>
            <a:ext cx="2746648" cy="562074"/>
          </a:xfrm>
        </p:spPr>
        <p:txBody>
          <a:bodyPr>
            <a:normAutofit fontScale="90000"/>
          </a:bodyPr>
          <a:lstStyle/>
          <a:p>
            <a:r>
              <a:rPr lang="en-US" u="sng" dirty="0" smtClean="0"/>
              <a:t>BE ABLE TO </a:t>
            </a:r>
            <a:r>
              <a:rPr lang="uk-UA" u="sng" dirty="0" smtClean="0"/>
              <a:t>:</a:t>
            </a:r>
            <a:endParaRPr lang="uk-UA" u="sng" dirty="0"/>
          </a:p>
        </p:txBody>
      </p:sp>
      <p:sp>
        <p:nvSpPr>
          <p:cNvPr id="3" name="Місце для вмісту 2">
            <a:extLst>
              <a:ext uri="{FF2B5EF4-FFF2-40B4-BE49-F238E27FC236}">
                <a16:creationId xmlns:a16="http://schemas.microsoft.com/office/drawing/2014/main" xmlns="" id="{51032AAC-2501-4C6F-8C2C-B3B0EE619450}"/>
              </a:ext>
            </a:extLst>
          </p:cNvPr>
          <p:cNvSpPr>
            <a:spLocks noGrp="1"/>
          </p:cNvSpPr>
          <p:nvPr>
            <p:ph idx="1"/>
          </p:nvPr>
        </p:nvSpPr>
        <p:spPr>
          <a:xfrm>
            <a:off x="457200" y="1014693"/>
            <a:ext cx="8229600" cy="4525963"/>
          </a:xfrm>
        </p:spPr>
        <p:txBody>
          <a:bodyPr>
            <a:normAutofit/>
          </a:bodyPr>
          <a:lstStyle/>
          <a:p>
            <a:r>
              <a:rPr lang="en-US" dirty="0"/>
              <a:t>model the teeth of the upper and lower jaw according to certain features</a:t>
            </a:r>
            <a:r>
              <a:rPr lang="en-US" dirty="0" smtClean="0"/>
              <a:t>;</a:t>
            </a:r>
          </a:p>
          <a:p>
            <a:r>
              <a:rPr lang="en-US" dirty="0" smtClean="0"/>
              <a:t>model </a:t>
            </a:r>
            <a:r>
              <a:rPr lang="en-US" dirty="0"/>
              <a:t>the </a:t>
            </a:r>
            <a:r>
              <a:rPr lang="en-US" dirty="0" smtClean="0"/>
              <a:t>crowns </a:t>
            </a:r>
            <a:r>
              <a:rPr lang="en-US" dirty="0"/>
              <a:t>of the teeth </a:t>
            </a:r>
            <a:r>
              <a:rPr lang="en-US" dirty="0" smtClean="0"/>
              <a:t>on </a:t>
            </a:r>
            <a:r>
              <a:rPr lang="en-US" dirty="0"/>
              <a:t>the upper and lower jaw</a:t>
            </a:r>
            <a:r>
              <a:rPr lang="en-US" dirty="0" smtClean="0"/>
              <a:t>;</a:t>
            </a:r>
          </a:p>
          <a:p>
            <a:r>
              <a:rPr lang="en-US" dirty="0" smtClean="0"/>
              <a:t>model </a:t>
            </a:r>
            <a:r>
              <a:rPr lang="en-US" dirty="0"/>
              <a:t>the semicircle of the frontal and lateral part of the teeth of the upper and lower jaw</a:t>
            </a:r>
            <a:r>
              <a:rPr lang="en-US" dirty="0" smtClean="0"/>
              <a:t>;</a:t>
            </a:r>
          </a:p>
          <a:p>
            <a:r>
              <a:rPr lang="en-US" dirty="0" smtClean="0"/>
              <a:t>reproduce </a:t>
            </a:r>
            <a:r>
              <a:rPr lang="en-US" dirty="0"/>
              <a:t>the anatomical structure of the teeth</a:t>
            </a:r>
            <a:r>
              <a:rPr lang="en-US" dirty="0" smtClean="0"/>
              <a:t>;</a:t>
            </a:r>
          </a:p>
          <a:p>
            <a:r>
              <a:rPr lang="en-US" dirty="0" smtClean="0"/>
              <a:t>reflect </a:t>
            </a:r>
            <a:r>
              <a:rPr lang="en-US" dirty="0"/>
              <a:t>the anatomical shape of the teeth and its individual surfaces in the picture.</a:t>
            </a:r>
            <a:endParaRPr lang="uk-UA" dirty="0"/>
          </a:p>
        </p:txBody>
      </p:sp>
    </p:spTree>
    <p:extLst>
      <p:ext uri="{BB962C8B-B14F-4D97-AF65-F5344CB8AC3E}">
        <p14:creationId xmlns:p14="http://schemas.microsoft.com/office/powerpoint/2010/main" xmlns="" val="1118340262"/>
      </p:ext>
    </p:extLst>
  </p:cSld>
  <p:clrMapOvr>
    <a:masterClrMapping/>
  </p:clrMapOvr>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458</TotalTime>
  <Words>296</Words>
  <Application>Microsoft Office PowerPoint</Application>
  <PresentationFormat>Экран (4:3)</PresentationFormat>
  <Paragraphs>28</Paragraphs>
  <Slides>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5</vt:i4>
      </vt:variant>
    </vt:vector>
  </HeadingPairs>
  <TitlesOfParts>
    <vt:vector size="6" baseType="lpstr">
      <vt:lpstr>Грань</vt:lpstr>
      <vt:lpstr>Phantom course in tooth modeling</vt:lpstr>
      <vt:lpstr> Relevance : </vt:lpstr>
      <vt:lpstr>AIM:</vt:lpstr>
      <vt:lpstr> Learning objectives : </vt:lpstr>
      <vt:lpstr>BE ABLE TO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Фантомний курс з моделювання зубів</dc:title>
  <dc:creator>Альона Глушак</dc:creator>
  <cp:lastModifiedBy>user</cp:lastModifiedBy>
  <cp:revision>11</cp:revision>
  <dcterms:created xsi:type="dcterms:W3CDTF">2020-12-18T11:22:00Z</dcterms:created>
  <dcterms:modified xsi:type="dcterms:W3CDTF">2022-05-24T20:26:41Z</dcterms:modified>
</cp:coreProperties>
</file>