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9956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417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7027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6029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4205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905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3659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8935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5149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068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48646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25618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005442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5794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0180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3650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4731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0544" y="332657"/>
            <a:ext cx="8062912" cy="1512168"/>
          </a:xfrm>
        </p:spPr>
        <p:txBody>
          <a:bodyPr>
            <a:normAutofit/>
          </a:bodyPr>
          <a:lstStyle/>
          <a:p>
            <a:pPr algn="ctr"/>
            <a:r>
              <a:rPr lang="uk-UA" sz="2800" b="1" u="sng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"Матеріалознавство та стоматологічне обладнання" </a:t>
            </a:r>
            <a: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/>
            </a:r>
            <a:b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</a:b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3861048"/>
            <a:ext cx="8062912" cy="1752600"/>
          </a:xfrm>
        </p:spPr>
        <p:txBody>
          <a:bodyPr>
            <a:normAutofit fontScale="62500" lnSpcReduction="20000"/>
          </a:bodyPr>
          <a:lstStyle/>
          <a:p>
            <a:pPr algn="ctr">
              <a:spcAft>
                <a:spcPts val="0"/>
              </a:spcAft>
              <a:tabLst>
                <a:tab pos="5940425" algn="r"/>
              </a:tabLst>
            </a:pPr>
            <a:endParaRPr lang="en-US" sz="2300" b="1" dirty="0">
              <a:solidFill>
                <a:schemeClr val="bg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  <a:tabLst>
                <a:tab pos="5940425" algn="r"/>
              </a:tabLst>
            </a:pPr>
            <a:endParaRPr lang="uk-UA" sz="2300" b="1" dirty="0">
              <a:solidFill>
                <a:schemeClr val="bg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  <a:tabLst>
                <a:tab pos="5940425" algn="r"/>
              </a:tabLst>
            </a:pPr>
            <a:r>
              <a:rPr lang="ru-RU" sz="2400" b="1" dirty="0">
                <a:solidFill>
                  <a:schemeClr val="tx1"/>
                </a:solidFill>
              </a:rPr>
              <a:t>Кафедра  </a:t>
            </a:r>
            <a:r>
              <a:rPr lang="uk-UA" sz="2400" b="1" dirty="0">
                <a:solidFill>
                  <a:schemeClr val="tx1"/>
                </a:solidFill>
              </a:rPr>
              <a:t>ортопедичної</a:t>
            </a:r>
            <a:r>
              <a:rPr lang="ru-RU" sz="2400" b="1" dirty="0">
                <a:solidFill>
                  <a:schemeClr val="tx1"/>
                </a:solidFill>
              </a:rPr>
              <a:t>  </a:t>
            </a:r>
            <a:r>
              <a:rPr lang="ru-RU" sz="2400" b="1" dirty="0" err="1">
                <a:solidFill>
                  <a:schemeClr val="tx1"/>
                </a:solidFill>
              </a:rPr>
              <a:t>стоматології</a:t>
            </a:r>
            <a:endParaRPr lang="en-US" sz="2400" b="1" dirty="0">
              <a:solidFill>
                <a:schemeClr val="tx1"/>
              </a:solidFill>
            </a:endParaRPr>
          </a:p>
          <a:p>
            <a:pPr algn="ctr">
              <a:spcAft>
                <a:spcPts val="0"/>
              </a:spcAft>
              <a:tabLst>
                <a:tab pos="5940425" algn="r"/>
              </a:tabLst>
            </a:pPr>
            <a:endParaRPr lang="uk-UA" sz="2300" b="1" dirty="0">
              <a:solidFill>
                <a:schemeClr val="bg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uk-UA" sz="2800" dirty="0">
                <a:solidFill>
                  <a:schemeClr val="tx1"/>
                </a:solidFill>
              </a:rPr>
              <a:t>Вибіркова дисципліна для підготовки здобувачів освіти </a:t>
            </a:r>
            <a:r>
              <a:rPr lang="uk-UA" sz="2800" dirty="0" smtClean="0">
                <a:solidFill>
                  <a:schemeClr val="tx1"/>
                </a:solidFill>
              </a:rPr>
              <a:t>2 </a:t>
            </a:r>
            <a:r>
              <a:rPr lang="uk-UA" sz="2800" dirty="0">
                <a:solidFill>
                  <a:schemeClr val="tx1"/>
                </a:solidFill>
              </a:rPr>
              <a:t>курсу </a:t>
            </a:r>
            <a:r>
              <a:rPr lang="uk-UA" sz="2800" dirty="0" smtClean="0">
                <a:solidFill>
                  <a:schemeClr val="tx1"/>
                </a:solidFill>
              </a:rPr>
              <a:t>спеціальності </a:t>
            </a:r>
            <a:r>
              <a:rPr lang="uk-UA" sz="2800" dirty="0">
                <a:solidFill>
                  <a:schemeClr val="tx1"/>
                </a:solidFill>
              </a:rPr>
              <a:t>221 «Стоматологія»</a:t>
            </a:r>
          </a:p>
        </p:txBody>
      </p:sp>
    </p:spTree>
    <p:extLst>
      <p:ext uri="{BB962C8B-B14F-4D97-AF65-F5344CB8AC3E}">
        <p14:creationId xmlns:p14="http://schemas.microsoft.com/office/powerpoint/2010/main" xmlns="" val="605406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>
                <a:solidFill>
                  <a:srgbClr val="000000"/>
                </a:solidFill>
                <a:latin typeface="Times New Roman"/>
                <a:ea typeface="Times New Roman"/>
              </a:rPr>
              <a:t>Матеріалознавство- це розділ ортопедичної стоматології , який вивчає склад, властивості й технології застосування різних матеріалів, що використовуються для виготовлення ортопедичних конструкцій.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63712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980728"/>
            <a:ext cx="7200800" cy="5112568"/>
          </a:xfrm>
        </p:spPr>
        <p:txBody>
          <a:bodyPr>
            <a:normAutofit fontScale="92500" lnSpcReduction="20000"/>
          </a:bodyPr>
          <a:lstStyle/>
          <a:p>
            <a:pPr marR="8890" algn="just">
              <a:spcAft>
                <a:spcPts val="0"/>
              </a:spcAft>
            </a:pPr>
            <a:r>
              <a:rPr lang="uk-UA" sz="3200" b="1" dirty="0">
                <a:latin typeface="Times New Roman"/>
                <a:ea typeface="Times New Roman"/>
              </a:rPr>
              <a:t>Мета курсу:</a:t>
            </a:r>
            <a:r>
              <a:rPr lang="uk-UA" sz="3200" b="1" i="1" spc="2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3200" spc="-5" dirty="0">
                <a:solidFill>
                  <a:srgbClr val="000000"/>
                </a:solidFill>
                <a:latin typeface="Times New Roman"/>
                <a:ea typeface="Times New Roman"/>
              </a:rPr>
              <a:t>є поглиблення знань студентів стосовно сучасного обладнання, матеріалів та технологій, що застосовуються в стоматології.</a:t>
            </a:r>
          </a:p>
          <a:p>
            <a:pPr marR="8890" algn="just">
              <a:spcAft>
                <a:spcPts val="0"/>
              </a:spcAft>
            </a:pPr>
            <a:endParaRPr lang="ru-RU" sz="2800" dirty="0">
              <a:latin typeface="Times New Roman"/>
              <a:ea typeface="Times New Roman"/>
            </a:endParaRPr>
          </a:p>
          <a:p>
            <a:r>
              <a:rPr lang="uk-UA" sz="3200" dirty="0">
                <a:latin typeface="Times New Roman"/>
                <a:ea typeface="Times New Roman"/>
              </a:rPr>
              <a:t>Цей предмет є основою вивчення студентами теоретичних знань, що передбачає інтеграцію викладання дисципліни з хірургічною стоматологією, терапевтичною стоматологією, та застосовувати свої знання у професійній діяльності.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97544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6589199" cy="936104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Основними завданнями є: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556792"/>
            <a:ext cx="7704856" cy="4464496"/>
          </a:xfrm>
        </p:spPr>
        <p:txBody>
          <a:bodyPr>
            <a:normAutofit lnSpcReduction="10000"/>
          </a:bodyPr>
          <a:lstStyle/>
          <a:p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навчити студента принципам організації роботи стоматологічного кабінету та </a:t>
            </a:r>
            <a:r>
              <a:rPr lang="uk-UA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зуботехнічної</a:t>
            </a:r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лабораторії;</a:t>
            </a:r>
          </a:p>
          <a:p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підготовка студентів до роботи в клінічному стоматологічному кабінеті шляхом вивчення стоматологічного обладнання, стоматологічних інструментів і матеріалів, та </a:t>
            </a:r>
            <a:r>
              <a:rPr lang="uk-UA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зуботехнічної</a:t>
            </a:r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лабораторії;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знань про особливості застосування основних і допоміжних стоматологічних та </a:t>
            </a:r>
            <a:r>
              <a:rPr lang="uk-UA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зуботехнічних</a:t>
            </a:r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матеріалів; </a:t>
            </a:r>
          </a:p>
          <a:p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-опанування знань про особливості застосування основних і допоміжних стоматологічних та </a:t>
            </a:r>
            <a:r>
              <a:rPr lang="uk-UA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зуботехнічних</a:t>
            </a:r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матеріалів;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знань про особливості застосування </a:t>
            </a:r>
            <a:r>
              <a:rPr lang="uk-UA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пломбувальних</a:t>
            </a:r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матеріалів у терапевтичній стоматології;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уміння застосовувати знання з «Матеріалознавство та стоматологічне обладнання» в процесі подальшого навчання і у професійній діяльності.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4008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4721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400" dirty="0">
                <a:latin typeface="Times New Roman"/>
                <a:ea typeface="Times New Roman"/>
                <a:cs typeface="Times New Roman"/>
              </a:rPr>
              <a:t>Кінцеві </a:t>
            </a:r>
            <a:r>
              <a:rPr lang="uk-UA" sz="4400" b="1" dirty="0">
                <a:latin typeface="Times New Roman"/>
                <a:ea typeface="Times New Roman"/>
                <a:cs typeface="Times New Roman"/>
              </a:rPr>
              <a:t>цілі</a:t>
            </a:r>
            <a:r>
              <a:rPr lang="uk-UA" sz="4400" dirty="0">
                <a:latin typeface="Times New Roman"/>
                <a:ea typeface="Times New Roman"/>
                <a:cs typeface="Times New Roman"/>
              </a:rPr>
              <a:t> дисципліни:</a:t>
            </a:r>
            <a:r>
              <a:rPr lang="ru-RU" sz="3600" dirty="0">
                <a:latin typeface="Calibri"/>
                <a:ea typeface="Calibri"/>
                <a:cs typeface="Times New Roman"/>
              </a:rPr>
              <a:t/>
            </a:r>
            <a:br>
              <a:rPr lang="ru-RU" sz="36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700808"/>
            <a:ext cx="7346777" cy="4210414"/>
          </a:xfrm>
        </p:spPr>
        <p:txBody>
          <a:bodyPr>
            <a:normAutofit fontScale="85000" lnSpcReduction="20000"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3200" dirty="0">
                <a:latin typeface="Times New Roman"/>
                <a:ea typeface="Times New Roman"/>
                <a:cs typeface="Times New Roman"/>
              </a:rPr>
              <a:t>ознайомитись з організацією роботи стоматологічного кабінету;</a:t>
            </a:r>
            <a:endParaRPr lang="ru-RU" sz="2400" dirty="0">
              <a:latin typeface="Calibri"/>
              <a:ea typeface="Times New Roman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3200" dirty="0">
                <a:latin typeface="Times New Roman"/>
                <a:ea typeface="Times New Roman"/>
                <a:cs typeface="Times New Roman"/>
              </a:rPr>
              <a:t>ознайомитись устаткуванням та обладнанням стоматологічного кабінету;</a:t>
            </a:r>
            <a:endParaRPr lang="ru-RU" sz="2400" dirty="0">
              <a:latin typeface="Calibri"/>
              <a:ea typeface="Times New Roman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3200" dirty="0">
                <a:latin typeface="Times New Roman"/>
                <a:ea typeface="Times New Roman"/>
                <a:cs typeface="Times New Roman"/>
              </a:rPr>
              <a:t>ознайомитись устаткуванням та обладнанням </a:t>
            </a:r>
            <a:r>
              <a:rPr lang="uk-UA" sz="3200" dirty="0" err="1">
                <a:latin typeface="Times New Roman"/>
                <a:ea typeface="Times New Roman"/>
                <a:cs typeface="Times New Roman"/>
              </a:rPr>
              <a:t>зуботехнічної</a:t>
            </a:r>
            <a:r>
              <a:rPr lang="uk-UA" sz="3200" dirty="0">
                <a:latin typeface="Times New Roman"/>
                <a:ea typeface="Times New Roman"/>
                <a:cs typeface="Times New Roman"/>
              </a:rPr>
              <a:t> лабораторії;</a:t>
            </a:r>
            <a:endParaRPr lang="ru-RU" sz="2400" dirty="0">
              <a:latin typeface="Calibri"/>
              <a:ea typeface="Times New Roman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3200" dirty="0">
                <a:latin typeface="Times New Roman"/>
                <a:ea typeface="Times New Roman"/>
                <a:cs typeface="Times New Roman"/>
              </a:rPr>
              <a:t>визначити особливості застосування різних основних і допоміжних стоматологічних та </a:t>
            </a:r>
            <a:r>
              <a:rPr lang="uk-UA" sz="3200" dirty="0" err="1">
                <a:latin typeface="Times New Roman"/>
                <a:ea typeface="Times New Roman"/>
                <a:cs typeface="Times New Roman"/>
              </a:rPr>
              <a:t>зуботехнічних</a:t>
            </a:r>
            <a:r>
              <a:rPr lang="uk-UA" sz="3200" dirty="0">
                <a:latin typeface="Times New Roman"/>
                <a:ea typeface="Times New Roman"/>
                <a:cs typeface="Times New Roman"/>
              </a:rPr>
              <a:t> матеріалів.</a:t>
            </a:r>
            <a:endParaRPr lang="ru-RU" sz="2400" dirty="0">
              <a:latin typeface="Calibri"/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37149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7136" y="692696"/>
            <a:ext cx="7776864" cy="5074510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оволодіти знаннями правил асептики та антисептики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 фізико-хімічні властивості, показання до застосування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відбиткових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матеріалів.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 сплави металів, застосування в ортопедичній стоматології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ознайомитися з матеріалами які використовуються в терапевтичній і хірургічній стоматології</a:t>
            </a:r>
          </a:p>
          <a:p>
            <a:endParaRPr lang="uk-UA" sz="2800" dirty="0"/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xmlns="" val="1542346639"/>
      </p:ext>
    </p:extLst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404</TotalTime>
  <Words>263</Words>
  <Application>Microsoft Office PowerPoint</Application>
  <PresentationFormat>Экран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Віхоть</vt:lpstr>
      <vt:lpstr>"Матеріалознавство та стоматологічне обладнання"  </vt:lpstr>
      <vt:lpstr>Слайд 2</vt:lpstr>
      <vt:lpstr>Слайд 3</vt:lpstr>
      <vt:lpstr>Основними завданнями є: </vt:lpstr>
      <vt:lpstr>Кінцеві цілі дисципліни: 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ЗДОРОВ`Я УКРАЇНИ ВІННИЦЬКИЙ НАЦІОНАЛЬНИЙ МЕДИЧНИЙ УНІВЕРСИТЕТ ім. М.І. Пирогова</dc:title>
  <dc:creator>SummerTime</dc:creator>
  <cp:lastModifiedBy>user</cp:lastModifiedBy>
  <cp:revision>13</cp:revision>
  <dcterms:created xsi:type="dcterms:W3CDTF">2020-12-17T16:44:11Z</dcterms:created>
  <dcterms:modified xsi:type="dcterms:W3CDTF">2022-05-24T19:28:36Z</dcterms:modified>
</cp:coreProperties>
</file>