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6" d="100"/>
          <a:sy n="86" d="100"/>
        </p:scale>
        <p:origin x="5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045125" y="244611"/>
            <a:ext cx="710746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КЛІНІЧНОЇ ФАРМАЦІЇ ТА КЛІНІЧНОЇ ФАРМАКОЛОГІЇ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228 ПЕДІАТРІЯ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 ОХОРОНА ЗДОРОВ’Я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</a:t>
            </a:r>
            <a:r>
              <a:rPr lang="uk-UA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  <a:r>
              <a:rPr lang="uk-UA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«ПЕДІАТРІЯ</a:t>
            </a:r>
            <a:r>
              <a:rPr lang="uk-UA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  <a:endParaRPr lang="uk-UA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/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4.3. </a:t>
            </a:r>
            <a:r>
              <a:rPr lang="uk-UA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ВЗАЄМОДІЯ ЛІКІВ НА ЕТАПАХ ФАРМАКОКІНЕТИКИ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4241556-5BD8-4DB9-9CA2-BFBC8261A8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452" y="142042"/>
            <a:ext cx="2148396" cy="2148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584138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4.3 «ВЗАЄМОДІЯ ЛІКІВ НА ЕТАПАХ ФАРМАКОКІНЕТИКИ»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6027" y="2148396"/>
            <a:ext cx="10811829" cy="4509855"/>
          </a:xfrm>
        </p:spPr>
        <p:txBody>
          <a:bodyPr>
            <a:noAutofit/>
          </a:bodyPr>
          <a:lstStyle/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228 Педіатрія</a:t>
            </a: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4-й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2,0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англійська</a:t>
            </a:r>
          </a:p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для успішного засвоєння дисципліни студенту необхідні знання, отримані в процесі вивчення наступних дисциплін загальної підготовки: латинська мова, етика, філософія, медична біологія, медична хімія, біологічна та біоорганічна хімія, біофізика, анатомія людини, патологічна анатомія, фізіологія, патологічна фізіологія, мікробіологія, фармакологія</a:t>
            </a:r>
            <a:r>
              <a:rPr lang="uk-UA" sz="2400" i="1" dirty="0"/>
              <a:t> </a:t>
            </a:r>
            <a:endParaRPr sz="2400" i="1" dirty="0"/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1976" y="346956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362394" y="2091265"/>
            <a:ext cx="5355825" cy="1533086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 algn="just">
              <a:buNone/>
            </a:pPr>
            <a:r>
              <a:rPr lang="ru-RU" sz="2400" b="1" dirty="0" err="1">
                <a:solidFill>
                  <a:srgbClr val="0070C0"/>
                </a:solidFill>
              </a:rPr>
              <a:t>здатність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миттєво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розпізнавати</a:t>
            </a:r>
            <a:r>
              <a:rPr lang="ru-RU" sz="2400" b="1" dirty="0">
                <a:solidFill>
                  <a:srgbClr val="0070C0"/>
                </a:solidFill>
              </a:rPr>
              <a:t> «</a:t>
            </a:r>
            <a:r>
              <a:rPr lang="ru-RU" sz="2400" b="1" dirty="0" err="1">
                <a:solidFill>
                  <a:srgbClr val="0070C0"/>
                </a:solidFill>
              </a:rPr>
              <a:t>невидимі</a:t>
            </a:r>
            <a:r>
              <a:rPr lang="ru-RU" sz="2400" b="1" dirty="0">
                <a:solidFill>
                  <a:srgbClr val="0070C0"/>
                </a:solidFill>
              </a:rPr>
              <a:t>» </a:t>
            </a:r>
            <a:r>
              <a:rPr lang="ru-RU" sz="2400" b="1" dirty="0" err="1">
                <a:solidFill>
                  <a:srgbClr val="0070C0"/>
                </a:solidFill>
              </a:rPr>
              <a:t>загрози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→ </a:t>
            </a:r>
            <a:r>
              <a:rPr lang="ru-RU" sz="2400" b="1" dirty="0">
                <a:solidFill>
                  <a:srgbClr val="0070C0"/>
                </a:solidFill>
              </a:rPr>
              <a:t>у </a:t>
            </a:r>
            <a:r>
              <a:rPr lang="ru-RU" sz="2400" b="1" dirty="0" err="1">
                <a:solidFill>
                  <a:srgbClr val="0070C0"/>
                </a:solidFill>
              </a:rPr>
              <a:t>складних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призначеннях</a:t>
            </a:r>
            <a:endParaRPr lang="ru-RU" sz="2400" b="1" dirty="0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329779" y="852256"/>
            <a:ext cx="5637320" cy="5912528"/>
          </a:xfrm>
        </p:spPr>
        <p:txBody>
          <a:bodyPr>
            <a:normAutofit/>
          </a:bodyPr>
          <a:lstStyle/>
          <a:p>
            <a:pPr algn="just"/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Запобігання ускладненням: 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 40% побічних реакцій викликані саме лікарськими взаємодіями. Ви дізнаєтесь, як попередити неефективність терапії та запобігти токсичності.</a:t>
            </a:r>
          </a:p>
          <a:p>
            <a:pPr algn="just"/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Ефективне вирішення проблеми поліпрагмазії: 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Опануєте навички безпечного ведення пацієнтів (особливо літнього віку), які одночасно приймають велику кількість ліків.</a:t>
            </a:r>
          </a:p>
          <a:p>
            <a:pPr algn="just"/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Розуміння механізмів (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ADME): 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Розберете процеси всмоктування, розподілу, метаболізму та виведення препаратів (фармакокінетика) та їх сумісної дії на організм (</a:t>
            </a:r>
            <a:r>
              <a:rPr lang="uk-UA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фармакодинаміка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algn="just"/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Робота з реаліями пацієнта: 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Опануєте знання про вплив харчових звичок, алкоголю, генетичних особливостей та </a:t>
            </a:r>
            <a:r>
              <a:rPr lang="uk-UA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безрецептурних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засобів на процес лікування.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0399402-FC86-454D-AA50-67FC1D33C1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3666684"/>
            <a:ext cx="6096000" cy="3191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4385" y="23081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5490" y="1020932"/>
            <a:ext cx="5672831" cy="5486400"/>
          </a:xfrm>
        </p:spPr>
        <p:txBody>
          <a:bodyPr>
            <a:normAutofit/>
          </a:bodyPr>
          <a:lstStyle/>
          <a:p>
            <a:pPr lvl="0" algn="just"/>
            <a:r>
              <a:rPr lang="uk-UA" sz="2000" dirty="0"/>
              <a:t>Види взаємодії ліків та їх прояви на різних етапах фармакокінетики.</a:t>
            </a:r>
          </a:p>
          <a:p>
            <a:pPr algn="just"/>
            <a:r>
              <a:rPr lang="uk-UA" sz="2000" dirty="0"/>
              <a:t>Механізми взаємодії та їх результати на різних етапах фармакокінетики, формування побічних реакцій на лікарські засоби.</a:t>
            </a:r>
          </a:p>
          <a:p>
            <a:pPr algn="just"/>
            <a:r>
              <a:rPr lang="uk-UA" sz="2000" dirty="0"/>
              <a:t>Заходи, що сприяють підвищенню та зменшенню виникненню побічних реакцій на лікарські засоби при їх взаємодії</a:t>
            </a:r>
          </a:p>
          <a:p>
            <a:pPr algn="just"/>
            <a:r>
              <a:rPr lang="uk-UA" sz="2000" dirty="0"/>
              <a:t>Заходи щодо попередження виникнення та допомоги при розвитку побічних реакцій на лікарські засоби основних </a:t>
            </a:r>
            <a:r>
              <a:rPr lang="uk-UA" sz="2000" dirty="0" err="1"/>
              <a:t>фармакотерапевтичних</a:t>
            </a:r>
            <a:r>
              <a:rPr lang="uk-UA" sz="2000" dirty="0"/>
              <a:t> груп при їх взаємодії на різних етапах фармакокінетики.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8B04FC2-097A-47C9-B2A5-235055B164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649" y="3000651"/>
            <a:ext cx="5907351" cy="3215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2827" y="337351"/>
            <a:ext cx="4880136" cy="248574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0" y="142043"/>
            <a:ext cx="5871099" cy="6560598"/>
          </a:xfrm>
        </p:spPr>
        <p:txBody>
          <a:bodyPr>
            <a:noAutofit/>
          </a:bodyPr>
          <a:lstStyle/>
          <a:p>
            <a:pPr lvl="0" algn="just"/>
            <a:r>
              <a:rPr lang="uk-UA" sz="1700" dirty="0"/>
              <a:t>знати основні </a:t>
            </a:r>
            <a:r>
              <a:rPr lang="uk-UA" sz="1700" dirty="0" err="1"/>
              <a:t>фармакокінетичні</a:t>
            </a:r>
            <a:r>
              <a:rPr lang="uk-UA" sz="1700" dirty="0"/>
              <a:t> параметри ліків, їх динаміку при різній патології, в залежності від віку, в період вагітності та лактації;</a:t>
            </a:r>
          </a:p>
          <a:p>
            <a:pPr lvl="0" algn="just"/>
            <a:r>
              <a:rPr lang="uk-UA" sz="1700" dirty="0"/>
              <a:t>визначати особливості та основні види взаємодії препаратів; методи оцінки клінічної ефективності застосування основних груп лікарських засобів;</a:t>
            </a:r>
          </a:p>
          <a:p>
            <a:pPr lvl="0" algn="just"/>
            <a:r>
              <a:rPr lang="uk-UA" sz="1700" dirty="0"/>
              <a:t>передбачати негативні наслідки взаємодії ліків, способи профілактики і корекції;</a:t>
            </a:r>
          </a:p>
          <a:p>
            <a:pPr lvl="0" algn="just"/>
            <a:r>
              <a:rPr lang="uk-UA" sz="1700" dirty="0"/>
              <a:t>аналізувати результати спостережень фармакокінетики та </a:t>
            </a:r>
            <a:r>
              <a:rPr lang="uk-UA" sz="1700" dirty="0" err="1"/>
              <a:t>фармакодинаміки</a:t>
            </a:r>
            <a:r>
              <a:rPr lang="uk-UA" sz="1700" dirty="0"/>
              <a:t> ліків;</a:t>
            </a:r>
          </a:p>
          <a:p>
            <a:pPr lvl="0" algn="just"/>
            <a:r>
              <a:rPr lang="uk-UA" sz="1700" dirty="0"/>
              <a:t>вибирати необхідний комплекс методів спостереження для оцінки </a:t>
            </a:r>
            <a:r>
              <a:rPr lang="uk-UA" sz="1700" dirty="0" err="1"/>
              <a:t>фармакодинамічних</a:t>
            </a:r>
            <a:r>
              <a:rPr lang="uk-UA" sz="1700" dirty="0"/>
              <a:t> ефектів препаратів і інтерпретувати отримані дані або вибирати методи адекватного контролю за ефективністю та безпекою лікування;</a:t>
            </a:r>
          </a:p>
          <a:p>
            <a:pPr lvl="0" algn="just"/>
            <a:r>
              <a:rPr lang="uk-UA" sz="1700" dirty="0"/>
              <a:t>передбачити ризик розвитку побічної дії ліків;</a:t>
            </a:r>
          </a:p>
          <a:p>
            <a:pPr lvl="0" algn="just"/>
            <a:r>
              <a:rPr lang="uk-UA" sz="1700" dirty="0"/>
              <a:t>проводити адекватний вибір та призначати найбільш ефективні та безпечні комбінації лікарські засоби;</a:t>
            </a:r>
          </a:p>
          <a:p>
            <a:pPr algn="just"/>
            <a:r>
              <a:rPr lang="uk-UA" sz="1700" dirty="0"/>
              <a:t>визначати оптимальний режим дозування, вибирати лікарську форму, кратність та тривалість введення ліків.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656926F-8EC8-476E-8D3D-86D69212F0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56443" y="2982897"/>
            <a:ext cx="3888420" cy="3453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33063" y="4183309"/>
            <a:ext cx="1939043" cy="839701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i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Жамба</a:t>
            </a: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А.О.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вул.Пирогова,56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клінічної фармації та клінічної фармакології</a:t>
            </a: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clinpharm@vnmu.edu.ua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2157A4A-75D1-49F5-8ECB-F2A960C61C8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829" r="8400"/>
          <a:stretch/>
        </p:blipFill>
        <p:spPr>
          <a:xfrm>
            <a:off x="3400148" y="1967725"/>
            <a:ext cx="1596458" cy="190462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AB866E7-26F7-4DF1-9F5B-D8F26034EBA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399" r="6010"/>
          <a:stretch/>
        </p:blipFill>
        <p:spPr>
          <a:xfrm>
            <a:off x="651310" y="1879391"/>
            <a:ext cx="1745661" cy="1992958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8B8A95CF-509E-4B0C-ABC9-016144334029}"/>
              </a:ext>
            </a:extLst>
          </p:cNvPr>
          <p:cNvSpPr txBox="1">
            <a:spLocks/>
          </p:cNvSpPr>
          <p:nvPr/>
        </p:nvSpPr>
        <p:spPr>
          <a:xfrm>
            <a:off x="520321" y="4280753"/>
            <a:ext cx="2329411" cy="83970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1286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8431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5735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82775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2000" i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Професор</a:t>
            </a: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i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Півторак</a:t>
            </a: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К.В.</a:t>
            </a:r>
          </a:p>
        </p:txBody>
      </p:sp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197</TotalTime>
  <Words>516</Words>
  <Application>Microsoft Office PowerPoint</Application>
  <PresentationFormat>Широкий екран</PresentationFormat>
  <Paragraphs>54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3" baseType="lpstr">
      <vt:lpstr>Arial</vt:lpstr>
      <vt:lpstr>Calibri</vt:lpstr>
      <vt:lpstr>Corbel</vt:lpstr>
      <vt:lpstr>Gill Sans MT</vt:lpstr>
      <vt:lpstr>Times New Roman</vt:lpstr>
      <vt:lpstr>Parcel</vt:lpstr>
      <vt:lpstr>ВК 4.3. ВЗАЄМОДІЯ ЛІКІВ НА ЕТАПАХ ФАРМАКОКІНЕТИКИ</vt:lpstr>
      <vt:lpstr>Паспорт ОСВІТНЬОГО КОМПОНЕнТА   ВК 4.3 «ВЗАЄМОДІЯ ЛІКІВ НА ЕТАПАХ ФАРМАКОКІНЕТИКИ»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Інна Олександрівна Дорошкевич</cp:lastModifiedBy>
  <cp:revision>42</cp:revision>
  <dcterms:created xsi:type="dcterms:W3CDTF">2026-04-08T10:22:59Z</dcterms:created>
  <dcterms:modified xsi:type="dcterms:W3CDTF">2026-06-27T18:43:53Z</dcterms:modified>
</cp:coreProperties>
</file>