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1"/>
  </p:normalViewPr>
  <p:slideViewPr>
    <p:cSldViewPr>
      <p:cViewPr varScale="1">
        <p:scale>
          <a:sx n="65" d="100"/>
          <a:sy n="65" d="100"/>
        </p:scale>
        <p:origin x="968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7261" y="9410475"/>
            <a:ext cx="9140737" cy="87652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466" y="454819"/>
            <a:ext cx="295793" cy="11473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2212" y="0"/>
            <a:ext cx="4607379" cy="18992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1319" y="2094987"/>
            <a:ext cx="8101330" cy="6219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5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7" cy="10286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224" y="231705"/>
            <a:ext cx="16181523" cy="9566904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6463640" y="8692852"/>
            <a:ext cx="793750" cy="788035"/>
          </a:xfrm>
          <a:custGeom>
            <a:avLst/>
            <a:gdLst/>
            <a:ahLst/>
            <a:cxnLst/>
            <a:rect l="l" t="t" r="r" b="b"/>
            <a:pathLst>
              <a:path w="793750" h="788034">
                <a:moveTo>
                  <a:pt x="399566" y="787811"/>
                </a:moveTo>
                <a:lnTo>
                  <a:pt x="393906" y="787811"/>
                </a:lnTo>
                <a:lnTo>
                  <a:pt x="342129" y="784395"/>
                </a:lnTo>
                <a:lnTo>
                  <a:pt x="291678" y="774316"/>
                </a:lnTo>
                <a:lnTo>
                  <a:pt x="243164" y="757827"/>
                </a:lnTo>
                <a:lnTo>
                  <a:pt x="197201" y="735182"/>
                </a:lnTo>
                <a:lnTo>
                  <a:pt x="154399" y="706635"/>
                </a:lnTo>
                <a:lnTo>
                  <a:pt x="115373" y="672439"/>
                </a:lnTo>
                <a:lnTo>
                  <a:pt x="81176" y="633412"/>
                </a:lnTo>
                <a:lnTo>
                  <a:pt x="52629" y="590611"/>
                </a:lnTo>
                <a:lnTo>
                  <a:pt x="29984" y="544647"/>
                </a:lnTo>
                <a:lnTo>
                  <a:pt x="13495" y="496133"/>
                </a:lnTo>
                <a:lnTo>
                  <a:pt x="3416" y="445682"/>
                </a:lnTo>
                <a:lnTo>
                  <a:pt x="0" y="393906"/>
                </a:lnTo>
                <a:lnTo>
                  <a:pt x="3416" y="342129"/>
                </a:lnTo>
                <a:lnTo>
                  <a:pt x="13495" y="291678"/>
                </a:lnTo>
                <a:lnTo>
                  <a:pt x="29984" y="243164"/>
                </a:lnTo>
                <a:lnTo>
                  <a:pt x="52629" y="197201"/>
                </a:lnTo>
                <a:lnTo>
                  <a:pt x="81176" y="154399"/>
                </a:lnTo>
                <a:lnTo>
                  <a:pt x="115373" y="115372"/>
                </a:lnTo>
                <a:lnTo>
                  <a:pt x="154399" y="81176"/>
                </a:lnTo>
                <a:lnTo>
                  <a:pt x="197201" y="52629"/>
                </a:lnTo>
                <a:lnTo>
                  <a:pt x="243164" y="29984"/>
                </a:lnTo>
                <a:lnTo>
                  <a:pt x="291678" y="13495"/>
                </a:lnTo>
                <a:lnTo>
                  <a:pt x="342129" y="3416"/>
                </a:lnTo>
                <a:lnTo>
                  <a:pt x="393906" y="0"/>
                </a:lnTo>
                <a:lnTo>
                  <a:pt x="399566" y="0"/>
                </a:lnTo>
                <a:lnTo>
                  <a:pt x="451342" y="3416"/>
                </a:lnTo>
                <a:lnTo>
                  <a:pt x="501793" y="13495"/>
                </a:lnTo>
                <a:lnTo>
                  <a:pt x="550307" y="29984"/>
                </a:lnTo>
                <a:lnTo>
                  <a:pt x="596270" y="52629"/>
                </a:lnTo>
                <a:lnTo>
                  <a:pt x="639072" y="81176"/>
                </a:lnTo>
                <a:lnTo>
                  <a:pt x="678099" y="115372"/>
                </a:lnTo>
                <a:lnTo>
                  <a:pt x="712296" y="154399"/>
                </a:lnTo>
                <a:lnTo>
                  <a:pt x="740843" y="197201"/>
                </a:lnTo>
                <a:lnTo>
                  <a:pt x="763488" y="243164"/>
                </a:lnTo>
                <a:lnTo>
                  <a:pt x="779977" y="291678"/>
                </a:lnTo>
                <a:lnTo>
                  <a:pt x="790056" y="342129"/>
                </a:lnTo>
                <a:lnTo>
                  <a:pt x="793472" y="393906"/>
                </a:lnTo>
                <a:lnTo>
                  <a:pt x="790056" y="445682"/>
                </a:lnTo>
                <a:lnTo>
                  <a:pt x="779977" y="496133"/>
                </a:lnTo>
                <a:lnTo>
                  <a:pt x="763488" y="544647"/>
                </a:lnTo>
                <a:lnTo>
                  <a:pt x="740843" y="590611"/>
                </a:lnTo>
                <a:lnTo>
                  <a:pt x="712296" y="633412"/>
                </a:lnTo>
                <a:lnTo>
                  <a:pt x="678099" y="672439"/>
                </a:lnTo>
                <a:lnTo>
                  <a:pt x="639072" y="706635"/>
                </a:lnTo>
                <a:lnTo>
                  <a:pt x="596270" y="735182"/>
                </a:lnTo>
                <a:lnTo>
                  <a:pt x="550307" y="757827"/>
                </a:lnTo>
                <a:lnTo>
                  <a:pt x="501793" y="774316"/>
                </a:lnTo>
                <a:lnTo>
                  <a:pt x="451342" y="784395"/>
                </a:lnTo>
                <a:lnTo>
                  <a:pt x="399566" y="787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6688195" y="8955034"/>
            <a:ext cx="361950" cy="266700"/>
          </a:xfrm>
          <a:custGeom>
            <a:avLst/>
            <a:gdLst/>
            <a:ahLst/>
            <a:cxnLst/>
            <a:rect l="l" t="t" r="r" b="b"/>
            <a:pathLst>
              <a:path w="361950" h="266700">
                <a:moveTo>
                  <a:pt x="327014" y="119563"/>
                </a:moveTo>
                <a:lnTo>
                  <a:pt x="327014" y="143861"/>
                </a:lnTo>
                <a:lnTo>
                  <a:pt x="5430" y="143782"/>
                </a:lnTo>
                <a:lnTo>
                  <a:pt x="0" y="138336"/>
                </a:lnTo>
                <a:lnTo>
                  <a:pt x="0" y="124916"/>
                </a:lnTo>
                <a:lnTo>
                  <a:pt x="5430" y="119500"/>
                </a:lnTo>
                <a:lnTo>
                  <a:pt x="327014" y="119563"/>
                </a:lnTo>
                <a:close/>
              </a:path>
              <a:path w="361950" h="266700">
                <a:moveTo>
                  <a:pt x="361609" y="123901"/>
                </a:moveTo>
                <a:lnTo>
                  <a:pt x="361609" y="139523"/>
                </a:lnTo>
                <a:lnTo>
                  <a:pt x="260383" y="266009"/>
                </a:lnTo>
                <a:lnTo>
                  <a:pt x="254278" y="266699"/>
                </a:lnTo>
                <a:lnTo>
                  <a:pt x="252539" y="266699"/>
                </a:lnTo>
                <a:lnTo>
                  <a:pt x="244530" y="260279"/>
                </a:lnTo>
                <a:lnTo>
                  <a:pt x="242961" y="256748"/>
                </a:lnTo>
                <a:lnTo>
                  <a:pt x="242961" y="250532"/>
                </a:lnTo>
                <a:lnTo>
                  <a:pt x="243824" y="247848"/>
                </a:lnTo>
                <a:lnTo>
                  <a:pt x="327014" y="143861"/>
                </a:lnTo>
                <a:lnTo>
                  <a:pt x="327014" y="80661"/>
                </a:lnTo>
                <a:lnTo>
                  <a:pt x="361609" y="123901"/>
                </a:lnTo>
                <a:close/>
              </a:path>
              <a:path w="361950" h="266700">
                <a:moveTo>
                  <a:pt x="327014" y="80661"/>
                </a:moveTo>
                <a:lnTo>
                  <a:pt x="327014" y="119563"/>
                </a:lnTo>
                <a:lnTo>
                  <a:pt x="244530" y="16433"/>
                </a:lnTo>
                <a:lnTo>
                  <a:pt x="243824" y="15512"/>
                </a:lnTo>
                <a:lnTo>
                  <a:pt x="242961" y="12859"/>
                </a:lnTo>
                <a:lnTo>
                  <a:pt x="242961" y="6696"/>
                </a:lnTo>
                <a:lnTo>
                  <a:pt x="244530" y="3164"/>
                </a:lnTo>
                <a:lnTo>
                  <a:pt x="245629" y="2259"/>
                </a:lnTo>
                <a:lnTo>
                  <a:pt x="248443" y="0"/>
                </a:lnTo>
                <a:lnTo>
                  <a:pt x="262477" y="0"/>
                </a:lnTo>
                <a:lnTo>
                  <a:pt x="327014" y="80661"/>
                </a:lnTo>
                <a:close/>
              </a:path>
            </a:pathLst>
          </a:custGeom>
          <a:solidFill>
            <a:srgbClr val="0DA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000" y="228549"/>
            <a:ext cx="5455920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727206" y="1643686"/>
            <a:ext cx="9677400" cy="6473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30177" y="1531537"/>
            <a:ext cx="13213715" cy="152019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2900" spc="-65" dirty="0">
                <a:solidFill>
                  <a:srgbClr val="FFFFFF"/>
                </a:solidFill>
                <a:latin typeface="Arial Black"/>
                <a:cs typeface="Arial Black"/>
              </a:rPr>
              <a:t>Вıнницький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100" dirty="0">
                <a:solidFill>
                  <a:srgbClr val="FFFFFF"/>
                </a:solidFill>
                <a:latin typeface="Arial Black"/>
                <a:cs typeface="Arial Black"/>
              </a:rPr>
              <a:t>нацıональний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40" dirty="0">
                <a:solidFill>
                  <a:srgbClr val="FFFFFF"/>
                </a:solidFill>
                <a:latin typeface="Arial Black"/>
                <a:cs typeface="Arial Black"/>
              </a:rPr>
              <a:t>медичний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95" dirty="0">
                <a:solidFill>
                  <a:srgbClr val="FFFFFF"/>
                </a:solidFill>
                <a:latin typeface="Arial Black"/>
                <a:cs typeface="Arial Black"/>
              </a:rPr>
              <a:t>унıверситет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65" dirty="0">
                <a:solidFill>
                  <a:srgbClr val="FFFFFF"/>
                </a:solidFill>
                <a:latin typeface="Arial Black"/>
                <a:cs typeface="Arial Black"/>
              </a:rPr>
              <a:t>ıм</a:t>
            </a:r>
            <a:r>
              <a:rPr sz="2900" b="1" spc="-6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r>
              <a:rPr sz="29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900" spc="-55" dirty="0">
                <a:solidFill>
                  <a:srgbClr val="FFFFFF"/>
                </a:solidFill>
                <a:latin typeface="Arial Black"/>
                <a:cs typeface="Arial Black"/>
              </a:rPr>
              <a:t>М</a:t>
            </a:r>
            <a:r>
              <a:rPr sz="2900" b="1" spc="-5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r>
              <a:rPr sz="2900" spc="-55" dirty="0">
                <a:solidFill>
                  <a:srgbClr val="FFFFFF"/>
                </a:solidFill>
                <a:latin typeface="Arial Black"/>
                <a:cs typeface="Arial Black"/>
              </a:rPr>
              <a:t>І</a:t>
            </a:r>
            <a:r>
              <a:rPr sz="2900" b="1" spc="-5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r>
              <a:rPr sz="29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900" spc="-10" dirty="0">
                <a:solidFill>
                  <a:srgbClr val="FFFFFF"/>
                </a:solidFill>
                <a:latin typeface="Arial Black"/>
                <a:cs typeface="Arial Black"/>
              </a:rPr>
              <a:t>Пирогова</a:t>
            </a:r>
            <a:endParaRPr sz="29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865"/>
              </a:spcBef>
            </a:pPr>
            <a:endParaRPr sz="29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2750" spc="-215" dirty="0">
                <a:solidFill>
                  <a:srgbClr val="FFFFFF"/>
                </a:solidFill>
                <a:latin typeface="Arial Black"/>
                <a:cs typeface="Arial Black"/>
              </a:rPr>
              <a:t>Кафедра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14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75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45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endParaRPr sz="275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47827" y="4302394"/>
            <a:ext cx="9462770" cy="27755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76200" algn="ctr">
              <a:lnSpc>
                <a:spcPct val="100000"/>
              </a:lnSpc>
              <a:spcBef>
                <a:spcPts val="90"/>
              </a:spcBef>
            </a:pPr>
            <a:r>
              <a:rPr sz="3900" spc="-215" dirty="0">
                <a:solidFill>
                  <a:srgbClr val="FFFFFF"/>
                </a:solidFill>
                <a:latin typeface="Arial Black"/>
                <a:cs typeface="Arial Black"/>
              </a:rPr>
              <a:t>Презентацıя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14" dirty="0">
                <a:solidFill>
                  <a:srgbClr val="FFFFFF"/>
                </a:solidFill>
                <a:latin typeface="Arial Black"/>
                <a:cs typeface="Arial Black"/>
              </a:rPr>
              <a:t>вибıркової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65" dirty="0">
                <a:solidFill>
                  <a:srgbClr val="FFFFFF"/>
                </a:solidFill>
                <a:latin typeface="Arial Black"/>
                <a:cs typeface="Arial Black"/>
              </a:rPr>
              <a:t>дисциплıни</a:t>
            </a:r>
            <a:endParaRPr sz="3900">
              <a:latin typeface="Arial Black"/>
              <a:cs typeface="Arial Black"/>
            </a:endParaRPr>
          </a:p>
          <a:p>
            <a:pPr marL="57150" marR="5080" algn="ctr">
              <a:lnSpc>
                <a:spcPct val="110700"/>
              </a:lnSpc>
              <a:spcBef>
                <a:spcPts val="4225"/>
              </a:spcBef>
            </a:pPr>
            <a:r>
              <a:rPr sz="4800" spc="-320" dirty="0">
                <a:solidFill>
                  <a:srgbClr val="FFFFFF"/>
                </a:solidFill>
                <a:latin typeface="Arial Black"/>
                <a:cs typeface="Arial Black"/>
              </a:rPr>
              <a:t>ЯКІСНІ</a:t>
            </a:r>
            <a:r>
              <a:rPr sz="4800" spc="-57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360" dirty="0">
                <a:solidFill>
                  <a:srgbClr val="FFFFFF"/>
                </a:solidFill>
                <a:latin typeface="Arial Black"/>
                <a:cs typeface="Arial Black"/>
              </a:rPr>
              <a:t>МЕТОДИ</a:t>
            </a:r>
            <a:r>
              <a:rPr sz="4800" spc="-5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459" dirty="0">
                <a:solidFill>
                  <a:srgbClr val="FFFFFF"/>
                </a:solidFill>
                <a:latin typeface="Arial Black"/>
                <a:cs typeface="Arial Black"/>
              </a:rPr>
              <a:t>ДОСЛІДЖЕНЬ </a:t>
            </a:r>
            <a:r>
              <a:rPr sz="4800" spc="-525" dirty="0">
                <a:solidFill>
                  <a:srgbClr val="FFFFFF"/>
                </a:solidFill>
                <a:latin typeface="Arial Black"/>
                <a:cs typeface="Arial Black"/>
              </a:rPr>
              <a:t>В</a:t>
            </a:r>
            <a:r>
              <a:rPr sz="4800" spc="-5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285" dirty="0">
                <a:solidFill>
                  <a:srgbClr val="FFFFFF"/>
                </a:solidFill>
                <a:latin typeface="Arial Black"/>
                <a:cs typeface="Arial Black"/>
              </a:rPr>
              <a:t>ОХОРОНІ</a:t>
            </a:r>
            <a:r>
              <a:rPr sz="4800" spc="-57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305" dirty="0">
                <a:solidFill>
                  <a:srgbClr val="FFFFFF"/>
                </a:solidFill>
                <a:latin typeface="Arial Black"/>
                <a:cs typeface="Arial Black"/>
              </a:rPr>
              <a:t>ЗДОРОВ</a:t>
            </a:r>
            <a:r>
              <a:rPr sz="4800" b="1" spc="-305" dirty="0">
                <a:solidFill>
                  <a:srgbClr val="FFFFFF"/>
                </a:solidFill>
                <a:latin typeface="Tahoma"/>
                <a:cs typeface="Tahoma"/>
              </a:rPr>
              <a:t>ʼ</a:t>
            </a:r>
            <a:r>
              <a:rPr sz="4800" spc="-305" dirty="0">
                <a:solidFill>
                  <a:srgbClr val="FFFFFF"/>
                </a:solidFill>
                <a:latin typeface="Arial Black"/>
                <a:cs typeface="Arial Black"/>
              </a:rPr>
              <a:t>Я</a:t>
            </a:r>
            <a:endParaRPr sz="4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71633"/>
            <a:ext cx="18288000" cy="9015730"/>
            <a:chOff x="0" y="1271633"/>
            <a:chExt cx="18288000" cy="9015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310261"/>
              <a:ext cx="18287999" cy="297673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51403" y="1271633"/>
              <a:ext cx="6364628" cy="708562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605" y="1271633"/>
              <a:ext cx="237612" cy="921678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07305" y="1134206"/>
            <a:ext cx="9099550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99"/>
              </a:lnSpc>
              <a:spcBef>
                <a:spcPts val="95"/>
              </a:spcBef>
            </a:pPr>
            <a:r>
              <a:rPr sz="3650" spc="-254" dirty="0"/>
              <a:t>Галузь</a:t>
            </a:r>
            <a:r>
              <a:rPr sz="3650" spc="-390" dirty="0"/>
              <a:t> </a:t>
            </a:r>
            <a:r>
              <a:rPr sz="3650" spc="-175" dirty="0"/>
              <a:t>знань</a:t>
            </a:r>
            <a:r>
              <a:rPr sz="3650" b="1" i="1" spc="-175" dirty="0">
                <a:latin typeface="Arial"/>
                <a:cs typeface="Arial"/>
              </a:rPr>
              <a:t>,</a:t>
            </a:r>
            <a:r>
              <a:rPr sz="3650" b="1" i="1" spc="-180" dirty="0">
                <a:latin typeface="Arial"/>
                <a:cs typeface="Arial"/>
              </a:rPr>
              <a:t> </a:t>
            </a:r>
            <a:r>
              <a:rPr sz="3650" spc="-165" dirty="0"/>
              <a:t>спецıальнıсть</a:t>
            </a:r>
            <a:r>
              <a:rPr sz="3650" b="1" i="1" spc="-165" dirty="0">
                <a:latin typeface="Arial"/>
                <a:cs typeface="Arial"/>
              </a:rPr>
              <a:t>,</a:t>
            </a:r>
            <a:r>
              <a:rPr sz="3650" b="1" i="1" spc="-185" dirty="0">
                <a:latin typeface="Arial"/>
                <a:cs typeface="Arial"/>
              </a:rPr>
              <a:t> </a:t>
            </a:r>
            <a:r>
              <a:rPr sz="3650" spc="-50" dirty="0"/>
              <a:t>освıтнıй </a:t>
            </a:r>
            <a:r>
              <a:rPr sz="3650" spc="-10" dirty="0"/>
              <a:t>рıвень</a:t>
            </a:r>
            <a:endParaRPr sz="3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7305" y="2774925"/>
            <a:ext cx="8938895" cy="3216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100" dirty="0">
                <a:solidFill>
                  <a:srgbClr val="0C8EB5"/>
                </a:solidFill>
                <a:latin typeface="Arial"/>
                <a:cs typeface="Arial"/>
              </a:rPr>
              <a:t>Галузь</a:t>
            </a:r>
            <a:r>
              <a:rPr sz="3400" b="1" i="1" spc="-14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знань</a:t>
            </a:r>
            <a:r>
              <a:rPr sz="3400" b="1" i="1" spc="-1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</a:t>
            </a:r>
            <a:r>
              <a:rPr sz="340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spc="-114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3400" spc="-11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3400" spc="-315" dirty="0">
                <a:solidFill>
                  <a:srgbClr val="0C8EB5"/>
                </a:solidFill>
                <a:latin typeface="Courier New"/>
                <a:cs typeface="Courier New"/>
              </a:rPr>
              <a:t>та </a:t>
            </a:r>
            <a:r>
              <a:rPr sz="3400" spc="-140" dirty="0">
                <a:solidFill>
                  <a:srgbClr val="0C8EB5"/>
                </a:solidFill>
                <a:latin typeface="Courier New"/>
                <a:cs typeface="Courier New"/>
              </a:rPr>
              <a:t>адмıнıстрування</a:t>
            </a:r>
            <a:r>
              <a:rPr sz="3400" spc="-140" dirty="0">
                <a:solidFill>
                  <a:srgbClr val="0C8EB5"/>
                </a:solidFill>
                <a:latin typeface="Lucida Sans Unicode"/>
                <a:cs typeface="Lucida Sans Unicode"/>
              </a:rPr>
              <a:t>”</a:t>
            </a:r>
            <a:endParaRPr sz="3400">
              <a:latin typeface="Lucida Sans Unicode"/>
              <a:cs typeface="Lucida Sans Unicode"/>
            </a:endParaRPr>
          </a:p>
          <a:p>
            <a:pPr marL="12700" marR="5080">
              <a:lnSpc>
                <a:spcPts val="5030"/>
              </a:lnSpc>
              <a:spcBef>
                <a:spcPts val="125"/>
              </a:spcBef>
            </a:pPr>
            <a:r>
              <a:rPr sz="3400" b="1" i="1" spc="-55" dirty="0">
                <a:solidFill>
                  <a:srgbClr val="0C8EB5"/>
                </a:solidFill>
                <a:latin typeface="Arial"/>
                <a:cs typeface="Arial"/>
              </a:rPr>
              <a:t>Спецıальнıсть</a:t>
            </a:r>
            <a:r>
              <a:rPr sz="3400" b="1" i="1" spc="-16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073 </a:t>
            </a:r>
            <a:r>
              <a:rPr sz="3400" spc="100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spc="100" dirty="0">
                <a:solidFill>
                  <a:srgbClr val="0C8EB5"/>
                </a:solidFill>
                <a:latin typeface="Courier New"/>
                <a:cs typeface="Courier New"/>
              </a:rPr>
              <a:t>Менеджмент</a:t>
            </a:r>
            <a:r>
              <a:rPr sz="3400" spc="100" dirty="0">
                <a:solidFill>
                  <a:srgbClr val="0C8EB5"/>
                </a:solidFill>
                <a:latin typeface="Lucida Sans Unicode"/>
                <a:cs typeface="Lucida Sans Unicode"/>
              </a:rPr>
              <a:t>” </a:t>
            </a:r>
            <a:r>
              <a:rPr sz="3400" b="1" i="1" spc="-50" dirty="0">
                <a:solidFill>
                  <a:srgbClr val="0C8EB5"/>
                </a:solidFill>
                <a:latin typeface="Arial"/>
                <a:cs typeface="Arial"/>
              </a:rPr>
              <a:t>Освıтнıй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spc="-10" dirty="0">
                <a:solidFill>
                  <a:srgbClr val="0C8EB5"/>
                </a:solidFill>
                <a:latin typeface="Arial"/>
                <a:cs typeface="Arial"/>
              </a:rPr>
              <a:t>рıвень</a:t>
            </a:r>
            <a:r>
              <a:rPr sz="3400" b="1" i="1" spc="-18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14" dirty="0">
                <a:solidFill>
                  <a:srgbClr val="0C8EB5"/>
                </a:solidFill>
                <a:latin typeface="Courier New"/>
                <a:cs typeface="Courier New"/>
              </a:rPr>
              <a:t>другий</a:t>
            </a:r>
            <a:r>
              <a:rPr sz="3400" spc="-1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3400" spc="-110" dirty="0">
                <a:solidFill>
                  <a:srgbClr val="0C8EB5"/>
                </a:solidFill>
                <a:latin typeface="Courier New"/>
                <a:cs typeface="Courier New"/>
              </a:rPr>
              <a:t>магıстерський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)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Форма</a:t>
            </a:r>
            <a:r>
              <a:rPr sz="3400" b="1" i="1" spc="-11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навчання</a:t>
            </a:r>
            <a:r>
              <a:rPr sz="3400" b="1" i="1" spc="2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90" dirty="0">
                <a:solidFill>
                  <a:srgbClr val="0C8EB5"/>
                </a:solidFill>
                <a:latin typeface="Courier New"/>
                <a:cs typeface="Courier New"/>
              </a:rPr>
              <a:t>денна</a:t>
            </a:r>
            <a:r>
              <a:rPr sz="34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Courier New"/>
                <a:cs typeface="Courier New"/>
              </a:rPr>
              <a:t>заочна</a:t>
            </a:r>
            <a:endParaRPr sz="34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982459" cy="8846820"/>
            <a:chOff x="0" y="0"/>
            <a:chExt cx="6982459" cy="8846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608966" cy="88468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4017" y="2985589"/>
              <a:ext cx="5967971" cy="431582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4978" y="1028700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727206" y="951504"/>
            <a:ext cx="8308975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spc="-150" dirty="0"/>
              <a:t>Інформацıйний</a:t>
            </a:r>
            <a:r>
              <a:rPr sz="3700" spc="-385" dirty="0"/>
              <a:t> </a:t>
            </a:r>
            <a:r>
              <a:rPr sz="3700" spc="-245" dirty="0"/>
              <a:t>обсяг</a:t>
            </a:r>
            <a:r>
              <a:rPr sz="3700" spc="-385" dirty="0"/>
              <a:t> </a:t>
            </a:r>
            <a:r>
              <a:rPr sz="3700" spc="-110" dirty="0"/>
              <a:t>навчальної</a:t>
            </a:r>
            <a:endParaRPr sz="370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7727206" y="1643686"/>
            <a:ext cx="9677400" cy="57221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дисциплıни</a:t>
            </a:r>
          </a:p>
          <a:p>
            <a:pPr>
              <a:lnSpc>
                <a:spcPct val="100000"/>
              </a:lnSpc>
              <a:spcBef>
                <a:spcPts val="235"/>
              </a:spcBef>
            </a:pPr>
            <a:endParaRPr spc="-10" dirty="0"/>
          </a:p>
          <a:p>
            <a:pPr marL="12700" marR="5080">
              <a:lnSpc>
                <a:spcPct val="123200"/>
              </a:lnSpc>
              <a:spcBef>
                <a:spcPts val="5"/>
              </a:spcBef>
            </a:pPr>
            <a:r>
              <a:rPr spc="-160" dirty="0">
                <a:latin typeface="Courier New"/>
                <a:cs typeface="Courier New"/>
              </a:rPr>
              <a:t>Вибıркова</a:t>
            </a:r>
            <a:r>
              <a:rPr spc="-1120" dirty="0">
                <a:latin typeface="Courier New"/>
                <a:cs typeface="Courier New"/>
              </a:rPr>
              <a:t> </a:t>
            </a:r>
            <a:r>
              <a:rPr spc="-50" dirty="0">
                <a:latin typeface="Courier New"/>
                <a:cs typeface="Courier New"/>
              </a:rPr>
              <a:t>навчальна</a:t>
            </a:r>
            <a:r>
              <a:rPr spc="-1115" dirty="0">
                <a:latin typeface="Courier New"/>
                <a:cs typeface="Courier New"/>
              </a:rPr>
              <a:t> </a:t>
            </a:r>
            <a:r>
              <a:rPr spc="-145" dirty="0">
                <a:latin typeface="Courier New"/>
                <a:cs typeface="Courier New"/>
              </a:rPr>
              <a:t>дисциплıна</a:t>
            </a:r>
            <a:r>
              <a:rPr spc="-1115" dirty="0">
                <a:latin typeface="Courier New"/>
                <a:cs typeface="Courier New"/>
              </a:rPr>
              <a:t> </a:t>
            </a:r>
            <a:r>
              <a:rPr spc="110" dirty="0">
                <a:latin typeface="Courier New"/>
                <a:cs typeface="Courier New"/>
              </a:rPr>
              <a:t>ВК</a:t>
            </a:r>
            <a:r>
              <a:rPr spc="-1115" dirty="0">
                <a:latin typeface="Courier New"/>
                <a:cs typeface="Courier New"/>
              </a:rPr>
              <a:t> </a:t>
            </a:r>
            <a:r>
              <a:rPr spc="-535" dirty="0">
                <a:latin typeface="Lucida Sans Unicode"/>
                <a:cs typeface="Lucida Sans Unicode"/>
              </a:rPr>
              <a:t>1.8 </a:t>
            </a:r>
            <a:r>
              <a:rPr spc="-80" dirty="0">
                <a:latin typeface="Courier New"/>
                <a:cs typeface="Courier New"/>
              </a:rPr>
              <a:t>Загальний</a:t>
            </a:r>
            <a:r>
              <a:rPr spc="-1160" dirty="0">
                <a:latin typeface="Courier New"/>
                <a:cs typeface="Courier New"/>
              </a:rPr>
              <a:t> </a:t>
            </a:r>
            <a:r>
              <a:rPr spc="-245" dirty="0">
                <a:latin typeface="Courier New"/>
                <a:cs typeface="Courier New"/>
              </a:rPr>
              <a:t>обсяг</a:t>
            </a:r>
            <a:r>
              <a:rPr spc="-1155" dirty="0">
                <a:latin typeface="Courier New"/>
                <a:cs typeface="Courier New"/>
              </a:rPr>
              <a:t> </a:t>
            </a:r>
            <a:r>
              <a:rPr spc="-85" dirty="0">
                <a:latin typeface="Courier New"/>
                <a:cs typeface="Courier New"/>
              </a:rPr>
              <a:t>навчального</a:t>
            </a:r>
            <a:r>
              <a:rPr spc="-1155" dirty="0">
                <a:latin typeface="Courier New"/>
                <a:cs typeface="Courier New"/>
              </a:rPr>
              <a:t> </a:t>
            </a:r>
            <a:r>
              <a:rPr spc="-220" dirty="0">
                <a:latin typeface="Courier New"/>
                <a:cs typeface="Courier New"/>
              </a:rPr>
              <a:t>часу</a:t>
            </a:r>
            <a:r>
              <a:rPr spc="-1160" dirty="0">
                <a:latin typeface="Courier New"/>
                <a:cs typeface="Courier New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16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90</a:t>
            </a:r>
            <a:r>
              <a:rPr spc="-160" dirty="0">
                <a:latin typeface="Lucida Sans Unicode"/>
                <a:cs typeface="Lucida Sans Unicode"/>
              </a:rPr>
              <a:t> </a:t>
            </a:r>
            <a:r>
              <a:rPr spc="-290" dirty="0">
                <a:latin typeface="Courier New"/>
                <a:cs typeface="Courier New"/>
              </a:rPr>
              <a:t>год</a:t>
            </a:r>
            <a:r>
              <a:rPr spc="-290" dirty="0">
                <a:latin typeface="Lucida Sans Unicode"/>
                <a:cs typeface="Lucida Sans Unicode"/>
              </a:rPr>
              <a:t>. </a:t>
            </a:r>
            <a:r>
              <a:rPr spc="140" dirty="0">
                <a:latin typeface="Lucida Sans Unicode"/>
                <a:cs typeface="Lucida Sans Unicode"/>
              </a:rPr>
              <a:t>(3</a:t>
            </a:r>
            <a:r>
              <a:rPr spc="-140" dirty="0">
                <a:latin typeface="Lucida Sans Unicode"/>
                <a:cs typeface="Lucida Sans Unicode"/>
              </a:rPr>
              <a:t> </a:t>
            </a:r>
            <a:r>
              <a:rPr spc="-95" dirty="0">
                <a:latin typeface="Courier New"/>
                <a:cs typeface="Courier New"/>
              </a:rPr>
              <a:t>кредити</a:t>
            </a:r>
            <a:r>
              <a:rPr spc="-1135" dirty="0">
                <a:latin typeface="Courier New"/>
                <a:cs typeface="Courier New"/>
              </a:rPr>
              <a:t> </a:t>
            </a:r>
            <a:r>
              <a:rPr spc="-10" dirty="0">
                <a:latin typeface="Lucida Sans Unicode"/>
                <a:cs typeface="Lucida Sans Unicode"/>
              </a:rPr>
              <a:t>ECTS):</a:t>
            </a:r>
          </a:p>
          <a:p>
            <a:pPr marL="12700" marR="3601720">
              <a:lnSpc>
                <a:spcPct val="123200"/>
              </a:lnSpc>
            </a:pPr>
            <a:r>
              <a:rPr spc="-105" dirty="0" err="1">
                <a:latin typeface="Courier New"/>
                <a:cs typeface="Courier New"/>
              </a:rPr>
              <a:t>Дисциплıна</a:t>
            </a:r>
            <a:r>
              <a:rPr spc="-1130" dirty="0">
                <a:latin typeface="Courier New"/>
                <a:cs typeface="Courier New"/>
              </a:rPr>
              <a:t> </a:t>
            </a:r>
            <a:r>
              <a:rPr spc="-165" dirty="0">
                <a:latin typeface="Courier New"/>
                <a:cs typeface="Courier New"/>
              </a:rPr>
              <a:t>вивчається</a:t>
            </a:r>
            <a:r>
              <a:rPr spc="-1125" dirty="0">
                <a:latin typeface="Courier New"/>
                <a:cs typeface="Courier New"/>
              </a:rPr>
              <a:t> </a:t>
            </a:r>
            <a:r>
              <a:rPr spc="-315" dirty="0">
                <a:latin typeface="Courier New"/>
                <a:cs typeface="Courier New"/>
              </a:rPr>
              <a:t>у</a:t>
            </a:r>
            <a:r>
              <a:rPr spc="-1125" dirty="0">
                <a:latin typeface="Courier New"/>
                <a:cs typeface="Courier New"/>
              </a:rPr>
              <a:t> </a:t>
            </a:r>
            <a:r>
              <a:rPr spc="-175" dirty="0">
                <a:latin typeface="Lucida Sans Unicode"/>
                <a:cs typeface="Lucida Sans Unicode"/>
              </a:rPr>
              <a:t>2-</a:t>
            </a:r>
            <a:r>
              <a:rPr spc="90" dirty="0">
                <a:latin typeface="Courier New"/>
                <a:cs typeface="Courier New"/>
              </a:rPr>
              <a:t>му</a:t>
            </a:r>
            <a:r>
              <a:rPr spc="-1130" dirty="0">
                <a:latin typeface="Courier New"/>
                <a:cs typeface="Courier New"/>
              </a:rPr>
              <a:t> </a:t>
            </a:r>
            <a:r>
              <a:rPr spc="-300" dirty="0">
                <a:latin typeface="Courier New"/>
                <a:cs typeface="Courier New"/>
              </a:rPr>
              <a:t>семестрı</a:t>
            </a:r>
            <a:r>
              <a:rPr spc="-300" dirty="0">
                <a:latin typeface="Lucida Sans Unicode"/>
                <a:cs typeface="Lucida Sans Unicode"/>
              </a:rPr>
              <a:t>. </a:t>
            </a:r>
            <a:r>
              <a:rPr spc="215" dirty="0">
                <a:latin typeface="Courier New"/>
                <a:cs typeface="Courier New"/>
              </a:rPr>
              <a:t>Форма</a:t>
            </a:r>
            <a:r>
              <a:rPr spc="-1120" dirty="0">
                <a:latin typeface="Courier New"/>
                <a:cs typeface="Courier New"/>
              </a:rPr>
              <a:t> </a:t>
            </a:r>
            <a:r>
              <a:rPr spc="-210" dirty="0">
                <a:latin typeface="Courier New"/>
                <a:cs typeface="Courier New"/>
              </a:rPr>
              <a:t>пıдсумкового</a:t>
            </a:r>
            <a:r>
              <a:rPr spc="-1120" dirty="0">
                <a:latin typeface="Courier New"/>
                <a:cs typeface="Courier New"/>
              </a:rPr>
              <a:t> </a:t>
            </a:r>
            <a:r>
              <a:rPr dirty="0">
                <a:latin typeface="Courier New"/>
                <a:cs typeface="Courier New"/>
              </a:rPr>
              <a:t>контролю</a:t>
            </a:r>
            <a:r>
              <a:rPr spc="-1120" dirty="0">
                <a:latin typeface="Courier New"/>
                <a:cs typeface="Courier New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125" dirty="0">
                <a:latin typeface="Lucida Sans Unicode"/>
                <a:cs typeface="Lucida Sans Unicode"/>
              </a:rPr>
              <a:t> </a:t>
            </a:r>
            <a:r>
              <a:rPr spc="-425" dirty="0">
                <a:latin typeface="Courier New"/>
                <a:cs typeface="Courier New"/>
              </a:rPr>
              <a:t>залıк</a:t>
            </a:r>
            <a:r>
              <a:rPr spc="-425" dirty="0">
                <a:latin typeface="Lucida Sans Unicode"/>
                <a:cs typeface="Lucida Sans Unicode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448608" y="0"/>
            <a:ext cx="4839970" cy="9959340"/>
            <a:chOff x="13448608" y="0"/>
            <a:chExt cx="4839970" cy="99593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037736" y="0"/>
              <a:ext cx="4250263" cy="9959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48608" y="885853"/>
              <a:ext cx="4668636" cy="4394011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4557" y="454819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68176" y="425175"/>
            <a:ext cx="83889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0" dirty="0"/>
              <a:t>Мета</a:t>
            </a:r>
            <a:r>
              <a:rPr spc="-335" dirty="0"/>
              <a:t> </a:t>
            </a:r>
            <a:r>
              <a:rPr spc="-50" dirty="0"/>
              <a:t>та</a:t>
            </a:r>
            <a:r>
              <a:rPr spc="-330" dirty="0"/>
              <a:t> </a:t>
            </a:r>
            <a:r>
              <a:rPr spc="-155" dirty="0"/>
              <a:t>завдання</a:t>
            </a:r>
            <a:r>
              <a:rPr spc="-330" dirty="0"/>
              <a:t> </a:t>
            </a:r>
            <a:r>
              <a:rPr spc="-135" dirty="0"/>
              <a:t>навчальної</a:t>
            </a:r>
            <a:r>
              <a:rPr spc="-335" dirty="0"/>
              <a:t> </a:t>
            </a:r>
            <a:r>
              <a:rPr spc="-50" dirty="0"/>
              <a:t>дисциплıни</a:t>
            </a: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2539" y="5220268"/>
            <a:ext cx="97066" cy="9706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2539" y="5589120"/>
            <a:ext cx="97066" cy="9706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2539" y="6326824"/>
            <a:ext cx="97066" cy="9706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2539" y="6695675"/>
            <a:ext cx="97066" cy="97065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2539" y="7064527"/>
            <a:ext cx="97066" cy="97065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2539" y="7802231"/>
            <a:ext cx="97066" cy="97065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2539" y="8171083"/>
            <a:ext cx="97066" cy="9706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2539" y="8539935"/>
            <a:ext cx="97066" cy="97065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2539" y="8908787"/>
            <a:ext cx="97066" cy="97065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42245" y="9277639"/>
            <a:ext cx="97066" cy="97065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1016000" y="849323"/>
            <a:ext cx="12718415" cy="86436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90"/>
              </a:spcBef>
            </a:pPr>
            <a:r>
              <a:rPr sz="1950" b="1" spc="-5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endParaRPr sz="1950">
              <a:latin typeface="Tahoma"/>
              <a:cs typeface="Tahoma"/>
            </a:endParaRPr>
          </a:p>
          <a:p>
            <a:pPr marL="12700" marR="789305" algn="just">
              <a:lnSpc>
                <a:spcPct val="115300"/>
              </a:lnSpc>
              <a:spcBef>
                <a:spcPts val="1525"/>
              </a:spcBef>
            </a:pPr>
            <a:r>
              <a:rPr sz="2100" spc="-60" dirty="0">
                <a:solidFill>
                  <a:srgbClr val="0C8EB5"/>
                </a:solidFill>
                <a:latin typeface="Arial Black"/>
                <a:cs typeface="Arial Black"/>
              </a:rPr>
              <a:t>Предметом</a:t>
            </a:r>
            <a:r>
              <a:rPr sz="2100" spc="24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вивчення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навчальної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0" dirty="0">
                <a:solidFill>
                  <a:srgbClr val="0C8EB5"/>
                </a:solidFill>
                <a:latin typeface="Courier New"/>
                <a:cs typeface="Courier New"/>
              </a:rPr>
              <a:t>дисциплıни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15" dirty="0">
                <a:solidFill>
                  <a:srgbClr val="0C8EB5"/>
                </a:solidFill>
                <a:latin typeface="Courier New"/>
                <a:cs typeface="Courier New"/>
              </a:rPr>
              <a:t>є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14" dirty="0">
                <a:solidFill>
                  <a:srgbClr val="0C8EB5"/>
                </a:solidFill>
                <a:latin typeface="Courier New"/>
                <a:cs typeface="Courier New"/>
              </a:rPr>
              <a:t>набуття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Courier New"/>
                <a:cs typeface="Courier New"/>
              </a:rPr>
              <a:t>знань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20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35" dirty="0">
                <a:solidFill>
                  <a:srgbClr val="0C8EB5"/>
                </a:solidFill>
                <a:latin typeface="Courier New"/>
                <a:cs typeface="Courier New"/>
              </a:rPr>
              <a:t>формування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5" dirty="0">
                <a:solidFill>
                  <a:srgbClr val="0C8EB5"/>
                </a:solidFill>
                <a:latin typeface="Courier New"/>
                <a:cs typeface="Courier New"/>
              </a:rPr>
              <a:t>умıнь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навичок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55" dirty="0">
                <a:solidFill>
                  <a:srgbClr val="0C8EB5"/>
                </a:solidFill>
                <a:latin typeface="Courier New"/>
                <a:cs typeface="Courier New"/>
              </a:rPr>
              <a:t>сферı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0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20" dirty="0">
                <a:solidFill>
                  <a:srgbClr val="0C8EB5"/>
                </a:solidFill>
                <a:latin typeface="Courier New"/>
                <a:cs typeface="Courier New"/>
              </a:rPr>
              <a:t>методıв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дослıдження</a:t>
            </a:r>
            <a:r>
              <a:rPr sz="21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spc="2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90" dirty="0">
                <a:solidFill>
                  <a:srgbClr val="0C8EB5"/>
                </a:solidFill>
                <a:latin typeface="Courier New"/>
                <a:cs typeface="Courier New"/>
              </a:rPr>
              <a:t>включаючи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34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10" dirty="0">
                <a:solidFill>
                  <a:srgbClr val="0C8EB5"/>
                </a:solidFill>
                <a:latin typeface="Courier New"/>
                <a:cs typeface="Courier New"/>
              </a:rPr>
              <a:t>застосування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5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85" dirty="0">
                <a:solidFill>
                  <a:srgbClr val="0C8EB5"/>
                </a:solidFill>
                <a:latin typeface="Courier New"/>
                <a:cs typeface="Courier New"/>
              </a:rPr>
              <a:t>аналıзу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0" dirty="0">
                <a:solidFill>
                  <a:srgbClr val="0C8EB5"/>
                </a:solidFill>
                <a:latin typeface="Courier New"/>
                <a:cs typeface="Courier New"/>
              </a:rPr>
              <a:t>складних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0" dirty="0">
                <a:solidFill>
                  <a:srgbClr val="0C8EB5"/>
                </a:solidFill>
                <a:latin typeface="Courier New"/>
                <a:cs typeface="Courier New"/>
              </a:rPr>
              <a:t>соцıальних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70" dirty="0">
                <a:solidFill>
                  <a:srgbClr val="0C8EB5"/>
                </a:solidFill>
                <a:latin typeface="Courier New"/>
                <a:cs typeface="Courier New"/>
              </a:rPr>
              <a:t>явищ</a:t>
            </a:r>
            <a:r>
              <a:rPr sz="21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spc="51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0" dirty="0">
                <a:solidFill>
                  <a:srgbClr val="0C8EB5"/>
                </a:solidFill>
                <a:latin typeface="Courier New"/>
                <a:cs typeface="Courier New"/>
              </a:rPr>
              <a:t>взаємодıї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04" dirty="0">
                <a:solidFill>
                  <a:srgbClr val="0C8EB5"/>
                </a:solidFill>
                <a:latin typeface="Courier New"/>
                <a:cs typeface="Courier New"/>
              </a:rPr>
              <a:t>пацıєнтıв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20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40" dirty="0">
                <a:solidFill>
                  <a:srgbClr val="0C8EB5"/>
                </a:solidFill>
                <a:latin typeface="Courier New"/>
                <a:cs typeface="Courier New"/>
              </a:rPr>
              <a:t>медичних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45" dirty="0">
                <a:solidFill>
                  <a:srgbClr val="0C8EB5"/>
                </a:solidFill>
                <a:latin typeface="Courier New"/>
                <a:cs typeface="Courier New"/>
              </a:rPr>
              <a:t>працıвникıв</a:t>
            </a:r>
            <a:r>
              <a:rPr sz="2100" spc="-14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spc="51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а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Courier New"/>
                <a:cs typeface="Courier New"/>
              </a:rPr>
              <a:t>також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5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вивчення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досвıду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30" dirty="0">
                <a:solidFill>
                  <a:srgbClr val="0C8EB5"/>
                </a:solidFill>
                <a:latin typeface="Courier New"/>
                <a:cs typeface="Courier New"/>
              </a:rPr>
              <a:t>лıкування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75" dirty="0">
                <a:solidFill>
                  <a:srgbClr val="0C8EB5"/>
                </a:solidFill>
                <a:latin typeface="Courier New"/>
                <a:cs typeface="Courier New"/>
              </a:rPr>
              <a:t>реабıлıтацıї</a:t>
            </a:r>
            <a:r>
              <a:rPr sz="2100" spc="-27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100">
              <a:latin typeface="Lucida Sans Unicode"/>
              <a:cs typeface="Lucida Sans Unicode"/>
            </a:endParaRPr>
          </a:p>
          <a:p>
            <a:pPr marL="12700" marR="789305" algn="just">
              <a:lnSpc>
                <a:spcPct val="115300"/>
              </a:lnSpc>
              <a:spcBef>
                <a:spcPts val="2905"/>
              </a:spcBef>
            </a:pPr>
            <a:r>
              <a:rPr sz="2100" spc="-50" dirty="0">
                <a:solidFill>
                  <a:srgbClr val="0C8EB5"/>
                </a:solidFill>
                <a:latin typeface="Arial Black"/>
                <a:cs typeface="Arial Black"/>
              </a:rPr>
              <a:t>Мета</a:t>
            </a:r>
            <a:r>
              <a:rPr sz="2100" spc="-8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Courier New"/>
                <a:cs typeface="Courier New"/>
              </a:rPr>
              <a:t>викладання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навчальної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5" dirty="0">
                <a:solidFill>
                  <a:srgbClr val="0C8EB5"/>
                </a:solidFill>
                <a:latin typeface="Courier New"/>
                <a:cs typeface="Courier New"/>
              </a:rPr>
              <a:t>дисциплıни</a:t>
            </a:r>
            <a:r>
              <a:rPr sz="21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: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60" dirty="0">
                <a:solidFill>
                  <a:srgbClr val="0C8EB5"/>
                </a:solidFill>
                <a:latin typeface="Courier New"/>
                <a:cs typeface="Courier New"/>
              </a:rPr>
              <a:t>пıдготовка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фахıвцıв</a:t>
            </a:r>
            <a:r>
              <a:rPr sz="2100" spc="-19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здатних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0" dirty="0">
                <a:solidFill>
                  <a:srgbClr val="0C8EB5"/>
                </a:solidFill>
                <a:latin typeface="Courier New"/>
                <a:cs typeface="Courier New"/>
              </a:rPr>
              <a:t>використовувати</a:t>
            </a:r>
            <a:r>
              <a:rPr sz="2100" spc="1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310" dirty="0">
                <a:solidFill>
                  <a:srgbClr val="0C8EB5"/>
                </a:solidFill>
                <a:latin typeface="Courier New"/>
                <a:cs typeface="Courier New"/>
              </a:rPr>
              <a:t>якıснı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5" dirty="0">
                <a:solidFill>
                  <a:srgbClr val="0C8EB5"/>
                </a:solidFill>
                <a:latin typeface="Courier New"/>
                <a:cs typeface="Courier New"/>
              </a:rPr>
              <a:t>методи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0" dirty="0">
                <a:solidFill>
                  <a:srgbClr val="0C8EB5"/>
                </a:solidFill>
                <a:latin typeface="Courier New"/>
                <a:cs typeface="Courier New"/>
              </a:rPr>
              <a:t>дослıдження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5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розумıння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Courier New"/>
                <a:cs typeface="Courier New"/>
              </a:rPr>
              <a:t>потреб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40" dirty="0">
                <a:solidFill>
                  <a:srgbClr val="0C8EB5"/>
                </a:solidFill>
                <a:latin typeface="Courier New"/>
                <a:cs typeface="Courier New"/>
              </a:rPr>
              <a:t>проблем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55" dirty="0">
                <a:solidFill>
                  <a:srgbClr val="0C8EB5"/>
                </a:solidFill>
                <a:latin typeface="Courier New"/>
                <a:cs typeface="Courier New"/>
              </a:rPr>
              <a:t>сферı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10" dirty="0">
                <a:solidFill>
                  <a:srgbClr val="0C8EB5"/>
                </a:solidFill>
                <a:latin typeface="Courier New"/>
                <a:cs typeface="Courier New"/>
              </a:rPr>
              <a:t>охорони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95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1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100" spc="-95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1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80" dirty="0">
                <a:solidFill>
                  <a:srgbClr val="0C8EB5"/>
                </a:solidFill>
                <a:latin typeface="Courier New"/>
                <a:cs typeface="Courier New"/>
              </a:rPr>
              <a:t>а </a:t>
            </a:r>
            <a:r>
              <a:rPr sz="2100" spc="-30" dirty="0">
                <a:solidFill>
                  <a:srgbClr val="0C8EB5"/>
                </a:solidFill>
                <a:latin typeface="Courier New"/>
                <a:cs typeface="Courier New"/>
              </a:rPr>
              <a:t>також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50" dirty="0">
                <a:solidFill>
                  <a:srgbClr val="0C8EB5"/>
                </a:solidFill>
                <a:latin typeface="Courier New"/>
                <a:cs typeface="Courier New"/>
              </a:rPr>
              <a:t>формулювати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14" dirty="0">
                <a:solidFill>
                  <a:srgbClr val="0C8EB5"/>
                </a:solidFill>
                <a:latin typeface="Courier New"/>
                <a:cs typeface="Courier New"/>
              </a:rPr>
              <a:t>рекомендацıї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5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50" dirty="0">
                <a:solidFill>
                  <a:srgbClr val="0C8EB5"/>
                </a:solidFill>
                <a:latin typeface="Courier New"/>
                <a:cs typeface="Courier New"/>
              </a:rPr>
              <a:t>покращення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40" dirty="0">
                <a:solidFill>
                  <a:srgbClr val="0C8EB5"/>
                </a:solidFill>
                <a:latin typeface="Courier New"/>
                <a:cs typeface="Courier New"/>
              </a:rPr>
              <a:t>медичних</a:t>
            </a:r>
            <a:r>
              <a:rPr sz="2100" spc="-6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45" dirty="0">
                <a:solidFill>
                  <a:srgbClr val="0C8EB5"/>
                </a:solidFill>
                <a:latin typeface="Courier New"/>
                <a:cs typeface="Courier New"/>
              </a:rPr>
              <a:t>послуг</a:t>
            </a:r>
            <a:r>
              <a:rPr sz="2100" spc="-14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1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1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100" spc="-75" dirty="0">
                <a:solidFill>
                  <a:srgbClr val="0C8EB5"/>
                </a:solidFill>
                <a:latin typeface="Arial Black"/>
                <a:cs typeface="Arial Black"/>
              </a:rPr>
              <a:t>Основними</a:t>
            </a:r>
            <a:r>
              <a:rPr sz="2100" spc="-21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spc="-75" dirty="0">
                <a:solidFill>
                  <a:srgbClr val="0C8EB5"/>
                </a:solidFill>
                <a:latin typeface="Arial Black"/>
                <a:cs typeface="Arial Black"/>
              </a:rPr>
              <a:t>завданнями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вивчення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навчальної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5" dirty="0">
                <a:solidFill>
                  <a:srgbClr val="0C8EB5"/>
                </a:solidFill>
                <a:latin typeface="Courier New"/>
                <a:cs typeface="Courier New"/>
              </a:rPr>
              <a:t>дисциплıни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Courier New"/>
                <a:cs typeface="Courier New"/>
              </a:rPr>
              <a:t>є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:</a:t>
            </a:r>
            <a:endParaRPr sz="2100">
              <a:latin typeface="Lucida Sans Unicode"/>
              <a:cs typeface="Lucida Sans Unicode"/>
            </a:endParaRPr>
          </a:p>
          <a:p>
            <a:pPr marL="471170" marR="789305">
              <a:lnSpc>
                <a:spcPts val="2900"/>
              </a:lnSpc>
              <a:spcBef>
                <a:spcPts val="165"/>
              </a:spcBef>
              <a:tabLst>
                <a:tab pos="10187305" algn="l"/>
              </a:tabLst>
            </a:pP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ознайомлення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35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основами</a:t>
            </a:r>
            <a:r>
              <a:rPr sz="2100" spc="-6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6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34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значенням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100" spc="-6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10" dirty="0">
                <a:solidFill>
                  <a:srgbClr val="0C8EB5"/>
                </a:solidFill>
                <a:latin typeface="Courier New"/>
                <a:cs typeface="Courier New"/>
              </a:rPr>
              <a:t>охоронı</a:t>
            </a:r>
            <a:r>
              <a:rPr sz="2100" spc="-6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вивчення</a:t>
            </a:r>
            <a:r>
              <a:rPr sz="2100" spc="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50" dirty="0">
                <a:solidFill>
                  <a:srgbClr val="0C8EB5"/>
                </a:solidFill>
                <a:latin typeface="Courier New"/>
                <a:cs typeface="Courier New"/>
              </a:rPr>
              <a:t>методıв</a:t>
            </a:r>
            <a:r>
              <a:rPr sz="2100" spc="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збору</a:t>
            </a:r>
            <a:r>
              <a:rPr sz="2100" spc="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даних</a:t>
            </a:r>
            <a:r>
              <a:rPr sz="2100" spc="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100" spc="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9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Courier New"/>
                <a:cs typeface="Courier New"/>
              </a:rPr>
              <a:t>дослıдженнях</a:t>
            </a:r>
            <a:r>
              <a:rPr sz="2100" spc="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ıнтерв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ю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00" spc="-70" dirty="0">
                <a:solidFill>
                  <a:srgbClr val="0C8EB5"/>
                </a:solidFill>
                <a:latin typeface="Courier New"/>
                <a:cs typeface="Courier New"/>
              </a:rPr>
              <a:t>фокус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2100" spc="-95" dirty="0">
                <a:solidFill>
                  <a:srgbClr val="0C8EB5"/>
                </a:solidFill>
                <a:latin typeface="Courier New"/>
                <a:cs typeface="Courier New"/>
              </a:rPr>
              <a:t>групи</a:t>
            </a:r>
            <a:r>
              <a:rPr sz="21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спостереження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);</a:t>
            </a:r>
            <a:endParaRPr sz="2100">
              <a:latin typeface="Lucida Sans Unicode"/>
              <a:cs typeface="Lucida Sans Unicode"/>
            </a:endParaRPr>
          </a:p>
          <a:p>
            <a:pPr marL="471170">
              <a:lnSpc>
                <a:spcPct val="100000"/>
              </a:lnSpc>
              <a:spcBef>
                <a:spcPts val="235"/>
              </a:spcBef>
            </a:pP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розумıння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Courier New"/>
                <a:cs typeface="Courier New"/>
              </a:rPr>
              <a:t>принципıв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аналıзу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Courier New"/>
                <a:cs typeface="Courier New"/>
              </a:rPr>
              <a:t>даних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34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14" dirty="0">
                <a:solidFill>
                  <a:srgbClr val="0C8EB5"/>
                </a:solidFill>
                <a:latin typeface="Courier New"/>
                <a:cs typeface="Courier New"/>
              </a:rPr>
              <a:t>ıнтерпретацıї</a:t>
            </a:r>
            <a:r>
              <a:rPr sz="21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00">
              <a:latin typeface="Lucida Sans Unicode"/>
              <a:cs typeface="Lucida Sans Unicode"/>
            </a:endParaRPr>
          </a:p>
          <a:p>
            <a:pPr marL="471170" marR="789305">
              <a:lnSpc>
                <a:spcPts val="2900"/>
              </a:lnSpc>
              <a:spcBef>
                <a:spcPts val="165"/>
              </a:spcBef>
              <a:tabLst>
                <a:tab pos="6680834" algn="l"/>
              </a:tabLst>
            </a:pPr>
            <a:r>
              <a:rPr sz="2100" spc="-55" dirty="0">
                <a:solidFill>
                  <a:srgbClr val="0C8EB5"/>
                </a:solidFill>
                <a:latin typeface="Courier New"/>
                <a:cs typeface="Courier New"/>
              </a:rPr>
              <a:t>розробка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навичок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проведення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5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25" dirty="0">
                <a:solidFill>
                  <a:srgbClr val="0C8EB5"/>
                </a:solidFill>
                <a:latin typeface="Courier New"/>
                <a:cs typeface="Courier New"/>
              </a:rPr>
              <a:t>практицı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охорони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00" spc="70" dirty="0">
                <a:solidFill>
                  <a:srgbClr val="0C8EB5"/>
                </a:solidFill>
                <a:latin typeface="Courier New"/>
                <a:cs typeface="Courier New"/>
              </a:rPr>
              <a:t>формулювання</a:t>
            </a:r>
            <a:r>
              <a:rPr sz="2100" spc="-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етичних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105" dirty="0">
                <a:solidFill>
                  <a:srgbClr val="0C8EB5"/>
                </a:solidFill>
                <a:latin typeface="Courier New"/>
                <a:cs typeface="Courier New"/>
              </a:rPr>
              <a:t>норм</a:t>
            </a:r>
            <a:r>
              <a:rPr sz="2100" spc="-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720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2100" spc="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35" dirty="0">
                <a:solidFill>
                  <a:srgbClr val="0C8EB5"/>
                </a:solidFill>
                <a:latin typeface="Courier New"/>
                <a:cs typeface="Courier New"/>
              </a:rPr>
              <a:t>стандартıв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00" spc="-315" dirty="0">
                <a:solidFill>
                  <a:srgbClr val="0C8EB5"/>
                </a:solidFill>
                <a:latin typeface="Courier New"/>
                <a:cs typeface="Courier New"/>
              </a:rPr>
              <a:t>якı</a:t>
            </a:r>
            <a:r>
              <a:rPr sz="2100" spc="-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0" dirty="0">
                <a:solidFill>
                  <a:srgbClr val="0C8EB5"/>
                </a:solidFill>
                <a:latin typeface="Courier New"/>
                <a:cs typeface="Courier New"/>
              </a:rPr>
              <a:t>необхıдно</a:t>
            </a:r>
            <a:r>
              <a:rPr sz="2100" spc="-25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Courier New"/>
                <a:cs typeface="Courier New"/>
              </a:rPr>
              <a:t>дотримуватись</a:t>
            </a:r>
            <a:r>
              <a:rPr sz="210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80" dirty="0">
                <a:solidFill>
                  <a:srgbClr val="0C8EB5"/>
                </a:solidFill>
                <a:latin typeface="Courier New"/>
                <a:cs typeface="Courier New"/>
              </a:rPr>
              <a:t>пıд</a:t>
            </a:r>
            <a:r>
              <a:rPr sz="21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Courier New"/>
                <a:cs typeface="Courier New"/>
              </a:rPr>
              <a:t>час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проведення</a:t>
            </a:r>
            <a:r>
              <a:rPr sz="2100" spc="-6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00">
              <a:latin typeface="Lucida Sans Unicode"/>
              <a:cs typeface="Lucida Sans Unicode"/>
            </a:endParaRPr>
          </a:p>
          <a:p>
            <a:pPr marL="543560" marR="1921510">
              <a:lnSpc>
                <a:spcPts val="2900"/>
              </a:lnSpc>
              <a:spcBef>
                <a:spcPts val="10"/>
              </a:spcBef>
            </a:pP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вивчення</a:t>
            </a:r>
            <a:r>
              <a:rPr sz="2100" spc="-6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5" dirty="0">
                <a:solidFill>
                  <a:srgbClr val="0C8EB5"/>
                </a:solidFill>
                <a:latin typeface="Courier New"/>
                <a:cs typeface="Courier New"/>
              </a:rPr>
              <a:t>прикладıв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0" dirty="0">
                <a:solidFill>
                  <a:srgbClr val="0C8EB5"/>
                </a:solidFill>
                <a:latin typeface="Courier New"/>
                <a:cs typeface="Courier New"/>
              </a:rPr>
              <a:t>успıшних</a:t>
            </a:r>
            <a:r>
              <a:rPr sz="2100" spc="-6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100" spc="-6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10" dirty="0">
                <a:solidFill>
                  <a:srgbClr val="0C8EB5"/>
                </a:solidFill>
                <a:latin typeface="Courier New"/>
                <a:cs typeface="Courier New"/>
              </a:rPr>
              <a:t>охоронı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00" dirty="0">
                <a:solidFill>
                  <a:srgbClr val="0C8EB5"/>
                </a:solidFill>
                <a:latin typeface="Courier New"/>
                <a:cs typeface="Courier New"/>
              </a:rPr>
              <a:t>вивчення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ролı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85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5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Courier New"/>
                <a:cs typeface="Courier New"/>
              </a:rPr>
              <a:t>покращеннı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45" dirty="0">
                <a:solidFill>
                  <a:srgbClr val="0C8EB5"/>
                </a:solidFill>
                <a:latin typeface="Courier New"/>
                <a:cs typeface="Courier New"/>
              </a:rPr>
              <a:t>пацıєнтського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Courier New"/>
                <a:cs typeface="Courier New"/>
              </a:rPr>
              <a:t>досвıду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00" spc="-55" dirty="0">
                <a:solidFill>
                  <a:srgbClr val="0C8EB5"/>
                </a:solidFill>
                <a:latin typeface="Courier New"/>
                <a:cs typeface="Courier New"/>
              </a:rPr>
              <a:t>розробка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навичок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45" dirty="0">
                <a:solidFill>
                  <a:srgbClr val="0C8EB5"/>
                </a:solidFill>
                <a:latin typeface="Courier New"/>
                <a:cs typeface="Courier New"/>
              </a:rPr>
              <a:t>критичного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аналıзу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55" dirty="0">
                <a:solidFill>
                  <a:srgbClr val="0C8EB5"/>
                </a:solidFill>
                <a:latin typeface="Courier New"/>
                <a:cs typeface="Courier New"/>
              </a:rPr>
              <a:t>лıтератури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80" dirty="0">
                <a:solidFill>
                  <a:srgbClr val="0C8EB5"/>
                </a:solidFill>
                <a:latin typeface="Courier New"/>
                <a:cs typeface="Courier New"/>
              </a:rPr>
              <a:t>результатıв</a:t>
            </a:r>
            <a:r>
              <a:rPr sz="2100" spc="-6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00" spc="-45" dirty="0">
                <a:solidFill>
                  <a:srgbClr val="0C8EB5"/>
                </a:solidFill>
                <a:latin typeface="Courier New"/>
                <a:cs typeface="Courier New"/>
              </a:rPr>
              <a:t>використання</a:t>
            </a:r>
            <a:r>
              <a:rPr sz="2100" spc="-6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50" dirty="0">
                <a:solidFill>
                  <a:srgbClr val="0C8EB5"/>
                </a:solidFill>
                <a:latin typeface="Courier New"/>
                <a:cs typeface="Courier New"/>
              </a:rPr>
              <a:t>технологıй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60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проведення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90" dirty="0">
                <a:solidFill>
                  <a:srgbClr val="0C8EB5"/>
                </a:solidFill>
                <a:latin typeface="Courier New"/>
                <a:cs typeface="Courier New"/>
              </a:rPr>
              <a:t>аналıзу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75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00" spc="-6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00">
              <a:latin typeface="Lucida Sans Unicode"/>
              <a:cs typeface="Lucida Sans Unicode"/>
            </a:endParaRPr>
          </a:p>
          <a:p>
            <a:pPr marL="567690">
              <a:lnSpc>
                <a:spcPct val="100000"/>
              </a:lnSpc>
              <a:spcBef>
                <a:spcPts val="215"/>
              </a:spcBef>
            </a:pPr>
            <a:r>
              <a:rPr sz="2200" spc="-175" dirty="0">
                <a:solidFill>
                  <a:srgbClr val="0C8EB5"/>
                </a:solidFill>
                <a:latin typeface="Courier New"/>
                <a:cs typeface="Courier New"/>
              </a:rPr>
              <a:t>пıдготовка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60" dirty="0">
                <a:solidFill>
                  <a:srgbClr val="0C8EB5"/>
                </a:solidFill>
                <a:latin typeface="Courier New"/>
                <a:cs typeface="Courier New"/>
              </a:rPr>
              <a:t>звıтıв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20" dirty="0">
                <a:solidFill>
                  <a:srgbClr val="0C8EB5"/>
                </a:solidFill>
                <a:latin typeface="Courier New"/>
                <a:cs typeface="Courier New"/>
              </a:rPr>
              <a:t>презентацıй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2200" spc="-6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75" dirty="0">
                <a:solidFill>
                  <a:srgbClr val="0C8EB5"/>
                </a:solidFill>
                <a:latin typeface="Courier New"/>
                <a:cs typeface="Courier New"/>
              </a:rPr>
              <a:t>основı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отриманих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результатıв</a:t>
            </a:r>
            <a:r>
              <a:rPr sz="22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699" y="597665"/>
            <a:ext cx="295793" cy="114735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8700" y="675224"/>
            <a:ext cx="16732885" cy="8869045"/>
            <a:chOff x="1028700" y="675224"/>
            <a:chExt cx="16732885" cy="88690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1879552"/>
              <a:ext cx="15766308" cy="73787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444302" y="675224"/>
              <a:ext cx="5317177" cy="886888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84845" y="637060"/>
            <a:ext cx="737298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25" dirty="0"/>
              <a:t>Структура</a:t>
            </a:r>
            <a:r>
              <a:rPr sz="3200" spc="-340" dirty="0"/>
              <a:t> </a:t>
            </a:r>
            <a:r>
              <a:rPr sz="3200" spc="-145" dirty="0"/>
              <a:t>навчальної</a:t>
            </a:r>
            <a:r>
              <a:rPr sz="3200" spc="-340" dirty="0"/>
              <a:t> </a:t>
            </a:r>
            <a:r>
              <a:rPr sz="3200" spc="-60" dirty="0"/>
              <a:t>дисциплıни</a:t>
            </a:r>
            <a:endParaRPr sz="3200"/>
          </a:p>
        </p:txBody>
      </p:sp>
      <p:sp>
        <p:nvSpPr>
          <p:cNvPr id="7" name="object 7"/>
          <p:cNvSpPr txBox="1"/>
          <p:nvPr/>
        </p:nvSpPr>
        <p:spPr>
          <a:xfrm>
            <a:off x="1684845" y="2247109"/>
            <a:ext cx="10373995" cy="629285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356235" indent="-343535">
              <a:lnSpc>
                <a:spcPct val="100000"/>
              </a:lnSpc>
              <a:spcBef>
                <a:spcPts val="565"/>
              </a:spcBef>
              <a:buSzPct val="72549"/>
              <a:buFont typeface="Lucida Sans Unicode"/>
              <a:buAutoNum type="arabicPeriod"/>
              <a:tabLst>
                <a:tab pos="356235" algn="l"/>
              </a:tabLst>
            </a:pPr>
            <a:r>
              <a:rPr sz="2550" spc="-75" dirty="0">
                <a:solidFill>
                  <a:srgbClr val="FFFFFF"/>
                </a:solidFill>
                <a:latin typeface="Courier New"/>
                <a:cs typeface="Courier New"/>
              </a:rPr>
              <a:t>Поняття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5" dirty="0">
                <a:solidFill>
                  <a:srgbClr val="FFFFFF"/>
                </a:solidFill>
                <a:latin typeface="Courier New"/>
                <a:cs typeface="Courier New"/>
              </a:rPr>
              <a:t>та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50" dirty="0">
                <a:solidFill>
                  <a:srgbClr val="FFFFFF"/>
                </a:solidFill>
                <a:latin typeface="Courier New"/>
                <a:cs typeface="Courier New"/>
              </a:rPr>
              <a:t>значення</a:t>
            </a:r>
            <a:r>
              <a:rPr sz="2550" spc="-79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0" dirty="0">
                <a:solidFill>
                  <a:srgbClr val="FFFFFF"/>
                </a:solidFill>
                <a:latin typeface="Courier New"/>
                <a:cs typeface="Courier New"/>
              </a:rPr>
              <a:t>якıсних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60" dirty="0">
                <a:solidFill>
                  <a:srgbClr val="FFFFFF"/>
                </a:solidFill>
                <a:latin typeface="Courier New"/>
                <a:cs typeface="Courier New"/>
              </a:rPr>
              <a:t>методıв</a:t>
            </a:r>
            <a:r>
              <a:rPr sz="2550" spc="-79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дослıджень</a:t>
            </a:r>
            <a:endParaRPr sz="2550">
              <a:latin typeface="Courier New"/>
              <a:cs typeface="Courier New"/>
            </a:endParaRPr>
          </a:p>
          <a:p>
            <a:pPr marL="12700" marR="5080" indent="637540">
              <a:lnSpc>
                <a:spcPct val="115199"/>
              </a:lnSpc>
              <a:buSzPct val="72549"/>
              <a:buFont typeface="Lucida Sans Unicode"/>
              <a:buAutoNum type="arabicPeriod"/>
              <a:tabLst>
                <a:tab pos="650240" algn="l"/>
                <a:tab pos="8481695" algn="l"/>
              </a:tabLst>
            </a:pPr>
            <a:r>
              <a:rPr sz="2550" spc="60" dirty="0">
                <a:solidFill>
                  <a:srgbClr val="FFFFFF"/>
                </a:solidFill>
                <a:latin typeface="Courier New"/>
                <a:cs typeface="Courier New"/>
              </a:rPr>
              <a:t>Методи</a:t>
            </a:r>
            <a:r>
              <a:rPr sz="2550" spc="-18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50" dirty="0">
                <a:solidFill>
                  <a:srgbClr val="FFFFFF"/>
                </a:solidFill>
                <a:latin typeface="Courier New"/>
                <a:cs typeface="Courier New"/>
              </a:rPr>
              <a:t>збору</a:t>
            </a:r>
            <a:r>
              <a:rPr sz="2550" spc="-18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даних</a:t>
            </a:r>
            <a:r>
              <a:rPr sz="2550" spc="-17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у</a:t>
            </a:r>
            <a:r>
              <a:rPr sz="2550" spc="-18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90" dirty="0">
                <a:solidFill>
                  <a:srgbClr val="FFFFFF"/>
                </a:solidFill>
                <a:latin typeface="Courier New"/>
                <a:cs typeface="Courier New"/>
              </a:rPr>
              <a:t>якıсних</a:t>
            </a:r>
            <a:r>
              <a:rPr sz="2550" spc="-18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дослıдженнях</a:t>
            </a:r>
            <a:r>
              <a:rPr sz="25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:</a:t>
            </a:r>
            <a:r>
              <a:rPr sz="25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550" spc="-85" dirty="0">
                <a:solidFill>
                  <a:srgbClr val="FFFFFF"/>
                </a:solidFill>
                <a:latin typeface="Courier New"/>
                <a:cs typeface="Courier New"/>
              </a:rPr>
              <a:t>ıнтерв</a:t>
            </a:r>
            <a:r>
              <a:rPr sz="25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ʼ</a:t>
            </a:r>
            <a:r>
              <a:rPr sz="2550" spc="-85" dirty="0">
                <a:solidFill>
                  <a:srgbClr val="FFFFFF"/>
                </a:solidFill>
                <a:latin typeface="Courier New"/>
                <a:cs typeface="Courier New"/>
              </a:rPr>
              <a:t>ю</a:t>
            </a:r>
            <a:r>
              <a:rPr sz="2550" spc="-254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95" dirty="0">
                <a:solidFill>
                  <a:srgbClr val="FFFFFF"/>
                </a:solidFill>
                <a:latin typeface="Courier New"/>
                <a:cs typeface="Courier New"/>
              </a:rPr>
              <a:t>та </a:t>
            </a:r>
            <a:r>
              <a:rPr sz="2550" spc="-90" dirty="0">
                <a:solidFill>
                  <a:srgbClr val="FFFFFF"/>
                </a:solidFill>
                <a:latin typeface="Courier New"/>
                <a:cs typeface="Courier New"/>
              </a:rPr>
              <a:t>фокус</a:t>
            </a:r>
            <a:r>
              <a:rPr sz="2550" spc="-90" dirty="0">
                <a:solidFill>
                  <a:srgbClr val="FFFFFF"/>
                </a:solidFill>
                <a:latin typeface="Lucida Sans Unicode"/>
                <a:cs typeface="Lucida Sans Unicode"/>
              </a:rPr>
              <a:t>-</a:t>
            </a:r>
            <a:r>
              <a:rPr sz="2550" spc="-20" dirty="0">
                <a:solidFill>
                  <a:srgbClr val="FFFFFF"/>
                </a:solidFill>
                <a:latin typeface="Courier New"/>
                <a:cs typeface="Courier New"/>
              </a:rPr>
              <a:t>групи</a:t>
            </a:r>
            <a:endParaRPr sz="2550">
              <a:latin typeface="Courier New"/>
              <a:cs typeface="Courier New"/>
            </a:endParaRPr>
          </a:p>
          <a:p>
            <a:pPr marL="443230" indent="-430530">
              <a:lnSpc>
                <a:spcPct val="100000"/>
              </a:lnSpc>
              <a:spcBef>
                <a:spcPts val="465"/>
              </a:spcBef>
              <a:buSzPct val="72549"/>
              <a:buFont typeface="Lucida Sans Unicode"/>
              <a:buAutoNum type="arabicPeriod"/>
              <a:tabLst>
                <a:tab pos="443230" algn="l"/>
              </a:tabLst>
            </a:pPr>
            <a:r>
              <a:rPr sz="2550" spc="-35" dirty="0">
                <a:solidFill>
                  <a:srgbClr val="FFFFFF"/>
                </a:solidFill>
                <a:latin typeface="Courier New"/>
                <a:cs typeface="Courier New"/>
              </a:rPr>
              <a:t>Спостереження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55" dirty="0">
                <a:solidFill>
                  <a:srgbClr val="FFFFFF"/>
                </a:solidFill>
                <a:latin typeface="Courier New"/>
                <a:cs typeface="Courier New"/>
              </a:rPr>
              <a:t>як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35" dirty="0">
                <a:solidFill>
                  <a:srgbClr val="FFFFFF"/>
                </a:solidFill>
                <a:latin typeface="Courier New"/>
                <a:cs typeface="Courier New"/>
              </a:rPr>
              <a:t>метод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10" dirty="0">
                <a:solidFill>
                  <a:srgbClr val="FFFFFF"/>
                </a:solidFill>
                <a:latin typeface="Courier New"/>
                <a:cs typeface="Courier New"/>
              </a:rPr>
              <a:t>збору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0" dirty="0">
                <a:solidFill>
                  <a:srgbClr val="FFFFFF"/>
                </a:solidFill>
                <a:latin typeface="Courier New"/>
                <a:cs typeface="Courier New"/>
              </a:rPr>
              <a:t>якıсних</a:t>
            </a:r>
            <a:r>
              <a:rPr sz="2550" spc="-80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даних</a:t>
            </a:r>
            <a:endParaRPr sz="2550">
              <a:latin typeface="Courier New"/>
              <a:cs typeface="Courier New"/>
            </a:endParaRPr>
          </a:p>
          <a:p>
            <a:pPr marL="456565" indent="-443865">
              <a:lnSpc>
                <a:spcPct val="100000"/>
              </a:lnSpc>
              <a:spcBef>
                <a:spcPts val="465"/>
              </a:spcBef>
              <a:buSzPct val="72549"/>
              <a:buFont typeface="Lucida Sans Unicode"/>
              <a:buAutoNum type="arabicPeriod"/>
              <a:tabLst>
                <a:tab pos="456565" algn="l"/>
              </a:tabLst>
            </a:pPr>
            <a:r>
              <a:rPr sz="2550" spc="110" dirty="0">
                <a:solidFill>
                  <a:srgbClr val="FFFFFF"/>
                </a:solidFill>
                <a:latin typeface="Courier New"/>
                <a:cs typeface="Courier New"/>
              </a:rPr>
              <a:t>Принципи</a:t>
            </a:r>
            <a:r>
              <a:rPr sz="2550" spc="-819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35" dirty="0">
                <a:solidFill>
                  <a:srgbClr val="FFFFFF"/>
                </a:solidFill>
                <a:latin typeface="Courier New"/>
                <a:cs typeface="Courier New"/>
              </a:rPr>
              <a:t>аналıзу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0" dirty="0">
                <a:solidFill>
                  <a:srgbClr val="FFFFFF"/>
                </a:solidFill>
                <a:latin typeface="Courier New"/>
                <a:cs typeface="Courier New"/>
              </a:rPr>
              <a:t>якıсних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даних</a:t>
            </a:r>
            <a:endParaRPr sz="2550">
              <a:latin typeface="Courier New"/>
              <a:cs typeface="Courier New"/>
            </a:endParaRPr>
          </a:p>
          <a:p>
            <a:pPr marL="455930" indent="-443230">
              <a:lnSpc>
                <a:spcPct val="100000"/>
              </a:lnSpc>
              <a:spcBef>
                <a:spcPts val="465"/>
              </a:spcBef>
              <a:buSzPct val="72549"/>
              <a:buFont typeface="Lucida Sans Unicode"/>
              <a:buAutoNum type="arabicPeriod"/>
              <a:tabLst>
                <a:tab pos="455930" algn="l"/>
              </a:tabLst>
            </a:pPr>
            <a:r>
              <a:rPr sz="2550" spc="110" dirty="0">
                <a:solidFill>
                  <a:srgbClr val="FFFFFF"/>
                </a:solidFill>
                <a:latin typeface="Courier New"/>
                <a:cs typeface="Courier New"/>
              </a:rPr>
              <a:t>Принципи</a:t>
            </a:r>
            <a:r>
              <a:rPr sz="2550" spc="-83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869" dirty="0">
                <a:solidFill>
                  <a:srgbClr val="FFFFFF"/>
                </a:solidFill>
                <a:latin typeface="Courier New"/>
                <a:cs typeface="Courier New"/>
              </a:rPr>
              <a:t>ı</a:t>
            </a:r>
            <a:r>
              <a:rPr sz="2550" spc="-83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110" dirty="0">
                <a:solidFill>
                  <a:srgbClr val="FFFFFF"/>
                </a:solidFill>
                <a:latin typeface="Courier New"/>
                <a:cs typeface="Courier New"/>
              </a:rPr>
              <a:t>норми</a:t>
            </a:r>
            <a:r>
              <a:rPr sz="2550" spc="-83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90" dirty="0">
                <a:solidFill>
                  <a:srgbClr val="FFFFFF"/>
                </a:solidFill>
                <a:latin typeface="Courier New"/>
                <a:cs typeface="Courier New"/>
              </a:rPr>
              <a:t>етики</a:t>
            </a:r>
            <a:r>
              <a:rPr sz="2550" spc="-83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70" dirty="0">
                <a:solidFill>
                  <a:srgbClr val="FFFFFF"/>
                </a:solidFill>
                <a:latin typeface="Courier New"/>
                <a:cs typeface="Courier New"/>
              </a:rPr>
              <a:t>в</a:t>
            </a:r>
            <a:r>
              <a:rPr sz="2550" spc="-83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0" dirty="0">
                <a:solidFill>
                  <a:srgbClr val="FFFFFF"/>
                </a:solidFill>
                <a:latin typeface="Courier New"/>
                <a:cs typeface="Courier New"/>
              </a:rPr>
              <a:t>якıсних</a:t>
            </a:r>
            <a:r>
              <a:rPr sz="2550" spc="-83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дослıдженнях</a:t>
            </a:r>
            <a:endParaRPr sz="2550">
              <a:latin typeface="Courier New"/>
              <a:cs typeface="Courier New"/>
            </a:endParaRPr>
          </a:p>
          <a:p>
            <a:pPr marL="458470" indent="-445770">
              <a:lnSpc>
                <a:spcPct val="100000"/>
              </a:lnSpc>
              <a:spcBef>
                <a:spcPts val="465"/>
              </a:spcBef>
              <a:buSzPct val="72549"/>
              <a:buFont typeface="Lucida Sans Unicode"/>
              <a:buAutoNum type="arabicPeriod"/>
              <a:tabLst>
                <a:tab pos="458470" algn="l"/>
              </a:tabLst>
            </a:pPr>
            <a:r>
              <a:rPr sz="2550" spc="-30" dirty="0">
                <a:solidFill>
                  <a:srgbClr val="FFFFFF"/>
                </a:solidFill>
                <a:latin typeface="Courier New"/>
                <a:cs typeface="Courier New"/>
              </a:rPr>
              <a:t>Роль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0" dirty="0">
                <a:solidFill>
                  <a:srgbClr val="FFFFFF"/>
                </a:solidFill>
                <a:latin typeface="Courier New"/>
                <a:cs typeface="Courier New"/>
              </a:rPr>
              <a:t>якıсних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10" dirty="0">
                <a:solidFill>
                  <a:srgbClr val="FFFFFF"/>
                </a:solidFill>
                <a:latin typeface="Courier New"/>
                <a:cs typeface="Courier New"/>
              </a:rPr>
              <a:t>дослıджень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35" dirty="0">
                <a:solidFill>
                  <a:srgbClr val="FFFFFF"/>
                </a:solidFill>
                <a:latin typeface="Courier New"/>
                <a:cs typeface="Courier New"/>
              </a:rPr>
              <a:t>у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30" dirty="0">
                <a:solidFill>
                  <a:srgbClr val="FFFFFF"/>
                </a:solidFill>
                <a:latin typeface="Courier New"/>
                <a:cs typeface="Courier New"/>
              </a:rPr>
              <a:t>покращеннı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85" dirty="0">
                <a:solidFill>
                  <a:srgbClr val="FFFFFF"/>
                </a:solidFill>
                <a:latin typeface="Courier New"/>
                <a:cs typeface="Courier New"/>
              </a:rPr>
              <a:t>пацıєнтського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55" dirty="0">
                <a:solidFill>
                  <a:srgbClr val="FFFFFF"/>
                </a:solidFill>
                <a:latin typeface="Courier New"/>
                <a:cs typeface="Courier New"/>
              </a:rPr>
              <a:t>досвıду</a:t>
            </a:r>
            <a:endParaRPr sz="2550">
              <a:latin typeface="Courier New"/>
              <a:cs typeface="Courier New"/>
            </a:endParaRPr>
          </a:p>
          <a:p>
            <a:pPr marL="12700" marR="5080" indent="419734">
              <a:lnSpc>
                <a:spcPct val="115199"/>
              </a:lnSpc>
              <a:buSzPct val="72549"/>
              <a:buFont typeface="Lucida Sans Unicode"/>
              <a:buAutoNum type="arabicPeriod"/>
              <a:tabLst>
                <a:tab pos="432434" algn="l"/>
              </a:tabLst>
            </a:pPr>
            <a:r>
              <a:rPr sz="2550" spc="-75" dirty="0">
                <a:solidFill>
                  <a:srgbClr val="FFFFFF"/>
                </a:solidFill>
                <a:latin typeface="Courier New"/>
                <a:cs typeface="Courier New"/>
              </a:rPr>
              <a:t>Дослıдження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50" dirty="0">
                <a:solidFill>
                  <a:srgbClr val="FFFFFF"/>
                </a:solidFill>
                <a:latin typeface="Courier New"/>
                <a:cs typeface="Courier New"/>
              </a:rPr>
              <a:t>впливу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45" dirty="0">
                <a:solidFill>
                  <a:srgbClr val="FFFFFF"/>
                </a:solidFill>
                <a:latin typeface="Courier New"/>
                <a:cs typeface="Courier New"/>
              </a:rPr>
              <a:t>цифрових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85" dirty="0">
                <a:solidFill>
                  <a:srgbClr val="FFFFFF"/>
                </a:solidFill>
                <a:latin typeface="Courier New"/>
                <a:cs typeface="Courier New"/>
              </a:rPr>
              <a:t>технологıй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0" dirty="0">
                <a:solidFill>
                  <a:srgbClr val="FFFFFF"/>
                </a:solidFill>
                <a:latin typeface="Courier New"/>
                <a:cs typeface="Courier New"/>
              </a:rPr>
              <a:t>на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методи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10" dirty="0">
                <a:solidFill>
                  <a:srgbClr val="FFFFFF"/>
                </a:solidFill>
                <a:latin typeface="Courier New"/>
                <a:cs typeface="Courier New"/>
              </a:rPr>
              <a:t>збору</a:t>
            </a:r>
            <a:r>
              <a:rPr sz="2550" spc="-80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5" dirty="0">
                <a:solidFill>
                  <a:srgbClr val="FFFFFF"/>
                </a:solidFill>
                <a:latin typeface="Courier New"/>
                <a:cs typeface="Courier New"/>
              </a:rPr>
              <a:t>та </a:t>
            </a:r>
            <a:r>
              <a:rPr sz="2550" spc="-235" dirty="0">
                <a:solidFill>
                  <a:srgbClr val="FFFFFF"/>
                </a:solidFill>
                <a:latin typeface="Courier New"/>
                <a:cs typeface="Courier New"/>
              </a:rPr>
              <a:t>аналıзу</a:t>
            </a:r>
            <a:r>
              <a:rPr sz="2550" spc="-81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даних</a:t>
            </a:r>
            <a:endParaRPr sz="2550">
              <a:latin typeface="Courier New"/>
              <a:cs typeface="Courier New"/>
            </a:endParaRPr>
          </a:p>
          <a:p>
            <a:pPr marL="456565" indent="-443865">
              <a:lnSpc>
                <a:spcPct val="100000"/>
              </a:lnSpc>
              <a:spcBef>
                <a:spcPts val="465"/>
              </a:spcBef>
              <a:buSzPct val="72549"/>
              <a:buFont typeface="Lucida Sans Unicode"/>
              <a:buAutoNum type="arabicPeriod"/>
              <a:tabLst>
                <a:tab pos="456565" algn="l"/>
              </a:tabLst>
            </a:pPr>
            <a:r>
              <a:rPr sz="2550" spc="-345" dirty="0">
                <a:solidFill>
                  <a:srgbClr val="FFFFFF"/>
                </a:solidFill>
                <a:latin typeface="Courier New"/>
                <a:cs typeface="Courier New"/>
              </a:rPr>
              <a:t>Якıснı</a:t>
            </a:r>
            <a:r>
              <a:rPr sz="2550" spc="-819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0" dirty="0">
                <a:solidFill>
                  <a:srgbClr val="FFFFFF"/>
                </a:solidFill>
                <a:latin typeface="Courier New"/>
                <a:cs typeface="Courier New"/>
              </a:rPr>
              <a:t>дослıдження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25" dirty="0">
                <a:solidFill>
                  <a:srgbClr val="FFFFFF"/>
                </a:solidFill>
                <a:latin typeface="Courier New"/>
                <a:cs typeface="Courier New"/>
              </a:rPr>
              <a:t>та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80" dirty="0">
                <a:solidFill>
                  <a:srgbClr val="FFFFFF"/>
                </a:solidFill>
                <a:latin typeface="Courier New"/>
                <a:cs typeface="Courier New"/>
              </a:rPr>
              <a:t>розробка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55" dirty="0">
                <a:solidFill>
                  <a:srgbClr val="FFFFFF"/>
                </a:solidFill>
                <a:latin typeface="Courier New"/>
                <a:cs typeface="Courier New"/>
              </a:rPr>
              <a:t>полıтики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70" dirty="0">
                <a:solidFill>
                  <a:srgbClr val="FFFFFF"/>
                </a:solidFill>
                <a:latin typeface="Courier New"/>
                <a:cs typeface="Courier New"/>
              </a:rPr>
              <a:t>в</a:t>
            </a:r>
            <a:r>
              <a:rPr sz="2550" spc="-8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45" dirty="0">
                <a:solidFill>
                  <a:srgbClr val="FFFFFF"/>
                </a:solidFill>
                <a:latin typeface="Courier New"/>
                <a:cs typeface="Courier New"/>
              </a:rPr>
              <a:t>охоронı</a:t>
            </a:r>
            <a:r>
              <a:rPr sz="2550" spc="-819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здоров</a:t>
            </a:r>
            <a:r>
              <a:rPr sz="25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ʼ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я</a:t>
            </a:r>
            <a:endParaRPr sz="2550">
              <a:latin typeface="Courier New"/>
              <a:cs typeface="Courier New"/>
            </a:endParaRPr>
          </a:p>
          <a:p>
            <a:pPr marL="12700" marR="5080" indent="687070">
              <a:lnSpc>
                <a:spcPct val="115199"/>
              </a:lnSpc>
              <a:buSzPct val="72549"/>
              <a:buFont typeface="Lucida Sans Unicode"/>
              <a:buAutoNum type="arabicPeriod"/>
              <a:tabLst>
                <a:tab pos="699770" algn="l"/>
                <a:tab pos="3352165" algn="l"/>
                <a:tab pos="4103370" algn="l"/>
                <a:tab pos="6927850" algn="l"/>
                <a:tab pos="9185275" algn="l"/>
              </a:tabLst>
            </a:pP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Інтерпретацıя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	</a:t>
            </a:r>
            <a:r>
              <a:rPr sz="2550" spc="-25" dirty="0">
                <a:solidFill>
                  <a:srgbClr val="FFFFFF"/>
                </a:solidFill>
                <a:latin typeface="Courier New"/>
                <a:cs typeface="Courier New"/>
              </a:rPr>
              <a:t>та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	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представлення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	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результатıв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	</a:t>
            </a:r>
            <a:r>
              <a:rPr sz="2550" spc="-215" dirty="0">
                <a:solidFill>
                  <a:srgbClr val="FFFFFF"/>
                </a:solidFill>
                <a:latin typeface="Courier New"/>
                <a:cs typeface="Courier New"/>
              </a:rPr>
              <a:t>якıсних </a:t>
            </a:r>
            <a:r>
              <a:rPr sz="2550" spc="-10" dirty="0">
                <a:solidFill>
                  <a:srgbClr val="FFFFFF"/>
                </a:solidFill>
                <a:latin typeface="Courier New"/>
                <a:cs typeface="Courier New"/>
              </a:rPr>
              <a:t>дослıджень</a:t>
            </a:r>
            <a:endParaRPr sz="2550">
              <a:latin typeface="Courier New"/>
              <a:cs typeface="Courier New"/>
            </a:endParaRPr>
          </a:p>
          <a:p>
            <a:pPr marL="12700" marR="5080" indent="-12700">
              <a:lnSpc>
                <a:spcPct val="115199"/>
              </a:lnSpc>
              <a:buSzPct val="72549"/>
              <a:buFont typeface="Lucida Sans Unicode"/>
              <a:buAutoNum type="arabicPeriod"/>
              <a:tabLst>
                <a:tab pos="385445" algn="l"/>
              </a:tabLst>
            </a:pPr>
            <a:r>
              <a:rPr sz="2550" spc="60" dirty="0">
                <a:solidFill>
                  <a:srgbClr val="FFFFFF"/>
                </a:solidFill>
                <a:latin typeface="Courier New"/>
                <a:cs typeface="Courier New"/>
              </a:rPr>
              <a:t>	Методи</a:t>
            </a:r>
            <a:r>
              <a:rPr sz="2550" spc="21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0" dirty="0">
                <a:solidFill>
                  <a:srgbClr val="FFFFFF"/>
                </a:solidFill>
                <a:latin typeface="Courier New"/>
                <a:cs typeface="Courier New"/>
              </a:rPr>
              <a:t>забезпечення</a:t>
            </a:r>
            <a:r>
              <a:rPr sz="2550" spc="2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65" dirty="0">
                <a:solidFill>
                  <a:srgbClr val="FFFFFF"/>
                </a:solidFill>
                <a:latin typeface="Courier New"/>
                <a:cs typeface="Courier New"/>
              </a:rPr>
              <a:t>надıйностı</a:t>
            </a:r>
            <a:r>
              <a:rPr sz="2550" spc="22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та</a:t>
            </a:r>
            <a:r>
              <a:rPr sz="2550" spc="22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265" dirty="0">
                <a:solidFill>
                  <a:srgbClr val="FFFFFF"/>
                </a:solidFill>
                <a:latin typeface="Courier New"/>
                <a:cs typeface="Courier New"/>
              </a:rPr>
              <a:t>валıдностı</a:t>
            </a:r>
            <a:r>
              <a:rPr sz="2550" spc="215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dirty="0">
                <a:solidFill>
                  <a:srgbClr val="FFFFFF"/>
                </a:solidFill>
                <a:latin typeface="Courier New"/>
                <a:cs typeface="Courier New"/>
              </a:rPr>
              <a:t>у</a:t>
            </a:r>
            <a:r>
              <a:rPr sz="2550" spc="220" dirty="0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sz="2550" spc="-145" dirty="0">
                <a:solidFill>
                  <a:srgbClr val="FFFFFF"/>
                </a:solidFill>
                <a:latin typeface="Courier New"/>
                <a:cs typeface="Courier New"/>
              </a:rPr>
              <a:t>якıсних </a:t>
            </a:r>
            <a:r>
              <a:rPr sz="2550" spc="-25" dirty="0">
                <a:solidFill>
                  <a:srgbClr val="FFFFFF"/>
                </a:solidFill>
                <a:latin typeface="Courier New"/>
                <a:cs typeface="Courier New"/>
              </a:rPr>
              <a:t>дослıдженнях</a:t>
            </a:r>
            <a:endParaRPr sz="255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2351" y="416655"/>
            <a:ext cx="5482590" cy="94170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3379"/>
              </a:lnSpc>
              <a:spcBef>
                <a:spcPts val="595"/>
              </a:spcBef>
            </a:pPr>
            <a:r>
              <a:rPr sz="3200" spc="-145" dirty="0"/>
              <a:t>Результати</a:t>
            </a:r>
            <a:r>
              <a:rPr sz="3200" spc="-330" dirty="0"/>
              <a:t> </a:t>
            </a:r>
            <a:r>
              <a:rPr sz="3200" spc="-150" dirty="0"/>
              <a:t>навчання</a:t>
            </a:r>
            <a:r>
              <a:rPr sz="3200" spc="-330" dirty="0"/>
              <a:t> </a:t>
            </a:r>
            <a:r>
              <a:rPr sz="3200" spc="-25" dirty="0"/>
              <a:t>для </a:t>
            </a:r>
            <a:r>
              <a:rPr sz="3200" spc="-10" dirty="0"/>
              <a:t>дисциплıни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2501941"/>
            <a:ext cx="99779" cy="9977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2882918"/>
            <a:ext cx="99779" cy="9977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3263896"/>
            <a:ext cx="99779" cy="9977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4025851"/>
            <a:ext cx="99779" cy="9977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4787805"/>
            <a:ext cx="99779" cy="9977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5549760"/>
            <a:ext cx="99779" cy="9977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5930737"/>
            <a:ext cx="99779" cy="99779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390413" y="1855150"/>
            <a:ext cx="8025130" cy="428942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450" spc="-10" dirty="0">
                <a:solidFill>
                  <a:srgbClr val="0C8EB5"/>
                </a:solidFill>
                <a:latin typeface="Arial Black"/>
                <a:cs typeface="Arial Black"/>
              </a:rPr>
              <a:t>вмıти</a:t>
            </a:r>
            <a:r>
              <a:rPr sz="2450" b="1" spc="-10" dirty="0">
                <a:solidFill>
                  <a:srgbClr val="0C8EB5"/>
                </a:solidFill>
                <a:latin typeface="Tahoma"/>
                <a:cs typeface="Tahoma"/>
              </a:rPr>
              <a:t>:</a:t>
            </a:r>
            <a:endParaRPr sz="2450">
              <a:latin typeface="Tahoma"/>
              <a:cs typeface="Tahoma"/>
            </a:endParaRPr>
          </a:p>
          <a:p>
            <a:pPr marL="418465" marR="322580">
              <a:lnSpc>
                <a:spcPct val="116300"/>
              </a:lnSpc>
              <a:spcBef>
                <a:spcPts val="85"/>
              </a:spcBef>
            </a:pP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проводити</a:t>
            </a:r>
            <a:r>
              <a:rPr sz="2150" spc="-6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85" dirty="0">
                <a:solidFill>
                  <a:srgbClr val="0C8EB5"/>
                </a:solidFill>
                <a:latin typeface="Courier New"/>
                <a:cs typeface="Courier New"/>
              </a:rPr>
              <a:t>ıнтерв</a:t>
            </a:r>
            <a:r>
              <a:rPr sz="215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150" spc="-85" dirty="0">
                <a:solidFill>
                  <a:srgbClr val="0C8EB5"/>
                </a:solidFill>
                <a:latin typeface="Courier New"/>
                <a:cs typeface="Courier New"/>
              </a:rPr>
              <a:t>ю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60" dirty="0">
                <a:solidFill>
                  <a:srgbClr val="0C8EB5"/>
                </a:solidFill>
                <a:latin typeface="Courier New"/>
                <a:cs typeface="Courier New"/>
              </a:rPr>
              <a:t>фокус</a:t>
            </a:r>
            <a:r>
              <a:rPr sz="215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2150" spc="-70" dirty="0">
                <a:solidFill>
                  <a:srgbClr val="0C8EB5"/>
                </a:solidFill>
                <a:latin typeface="Courier New"/>
                <a:cs typeface="Courier New"/>
              </a:rPr>
              <a:t>групи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50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75" dirty="0">
                <a:solidFill>
                  <a:srgbClr val="0C8EB5"/>
                </a:solidFill>
                <a:latin typeface="Courier New"/>
                <a:cs typeface="Courier New"/>
              </a:rPr>
              <a:t>збору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даних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50" spc="-140" dirty="0">
                <a:solidFill>
                  <a:srgbClr val="0C8EB5"/>
                </a:solidFill>
                <a:latin typeface="Courier New"/>
                <a:cs typeface="Courier New"/>
              </a:rPr>
              <a:t>аналıзувати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20" dirty="0">
                <a:solidFill>
                  <a:srgbClr val="0C8EB5"/>
                </a:solidFill>
                <a:latin typeface="Courier New"/>
                <a:cs typeface="Courier New"/>
              </a:rPr>
              <a:t>ıнтерпретувати</a:t>
            </a:r>
            <a:r>
              <a:rPr sz="2150" spc="-6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310" dirty="0">
                <a:solidFill>
                  <a:srgbClr val="0C8EB5"/>
                </a:solidFill>
                <a:latin typeface="Courier New"/>
                <a:cs typeface="Courier New"/>
              </a:rPr>
              <a:t>якıснı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данı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18465" marR="5080">
              <a:lnSpc>
                <a:spcPct val="116300"/>
              </a:lnSpc>
            </a:pP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розробляти</a:t>
            </a:r>
            <a:r>
              <a:rPr sz="2150" spc="-2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20" dirty="0">
                <a:solidFill>
                  <a:srgbClr val="0C8EB5"/>
                </a:solidFill>
                <a:latin typeface="Courier New"/>
                <a:cs typeface="Courier New"/>
              </a:rPr>
              <a:t>дослıдницькı</a:t>
            </a:r>
            <a:r>
              <a:rPr sz="2150" spc="-20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запитання</a:t>
            </a:r>
            <a:r>
              <a:rPr sz="215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50" spc="-20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55" dirty="0">
                <a:solidFill>
                  <a:srgbClr val="0C8EB5"/>
                </a:solidFill>
                <a:latin typeface="Courier New"/>
                <a:cs typeface="Courier New"/>
              </a:rPr>
              <a:t>гıпотези</a:t>
            </a:r>
            <a:r>
              <a:rPr sz="215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Courier New"/>
                <a:cs typeface="Courier New"/>
              </a:rPr>
              <a:t>для </a:t>
            </a:r>
            <a:r>
              <a:rPr sz="2150" spc="-170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50" spc="-6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18465" marR="5080">
              <a:lnSpc>
                <a:spcPct val="116300"/>
              </a:lnSpc>
            </a:pPr>
            <a:r>
              <a:rPr sz="2150" spc="-45" dirty="0">
                <a:solidFill>
                  <a:srgbClr val="0C8EB5"/>
                </a:solidFill>
                <a:latin typeface="Courier New"/>
                <a:cs typeface="Courier New"/>
              </a:rPr>
              <a:t>використовувати</a:t>
            </a:r>
            <a:r>
              <a:rPr sz="2150" spc="-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315" dirty="0">
                <a:solidFill>
                  <a:srgbClr val="0C8EB5"/>
                </a:solidFill>
                <a:latin typeface="Courier New"/>
                <a:cs typeface="Courier New"/>
              </a:rPr>
              <a:t>рıзнı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методи</a:t>
            </a:r>
            <a:r>
              <a:rPr sz="2150" spc="-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збору</a:t>
            </a:r>
            <a:r>
              <a:rPr sz="215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даних</a:t>
            </a:r>
            <a:r>
              <a:rPr sz="215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залежно </a:t>
            </a:r>
            <a:r>
              <a:rPr sz="2150" spc="-270" dirty="0">
                <a:solidFill>
                  <a:srgbClr val="0C8EB5"/>
                </a:solidFill>
                <a:latin typeface="Courier New"/>
                <a:cs typeface="Courier New"/>
              </a:rPr>
              <a:t>вıд</a:t>
            </a:r>
            <a:r>
              <a:rPr sz="2150" spc="-6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95" dirty="0">
                <a:solidFill>
                  <a:srgbClr val="0C8EB5"/>
                </a:solidFill>
                <a:latin typeface="Courier New"/>
                <a:cs typeface="Courier New"/>
              </a:rPr>
              <a:t>дослıджуваного</a:t>
            </a:r>
            <a:r>
              <a:rPr sz="2150" spc="-6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питання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18465" marR="5080">
              <a:lnSpc>
                <a:spcPct val="116300"/>
              </a:lnSpc>
            </a:pPr>
            <a:r>
              <a:rPr sz="2150" spc="-140" dirty="0">
                <a:solidFill>
                  <a:srgbClr val="0C8EB5"/>
                </a:solidFill>
                <a:latin typeface="Courier New"/>
                <a:cs typeface="Courier New"/>
              </a:rPr>
              <a:t>пıдготовляти</a:t>
            </a:r>
            <a:r>
              <a:rPr sz="215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240" dirty="0">
                <a:solidFill>
                  <a:srgbClr val="0C8EB5"/>
                </a:solidFill>
                <a:latin typeface="Courier New"/>
                <a:cs typeface="Courier New"/>
              </a:rPr>
              <a:t>звıти</a:t>
            </a:r>
            <a:r>
              <a:rPr sz="215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5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75" dirty="0">
                <a:solidFill>
                  <a:srgbClr val="0C8EB5"/>
                </a:solidFill>
                <a:latin typeface="Courier New"/>
                <a:cs typeface="Courier New"/>
              </a:rPr>
              <a:t>презентацıї</a:t>
            </a:r>
            <a:r>
              <a:rPr sz="215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215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55" dirty="0">
                <a:solidFill>
                  <a:srgbClr val="0C8EB5"/>
                </a:solidFill>
                <a:latin typeface="Courier New"/>
                <a:cs typeface="Courier New"/>
              </a:rPr>
              <a:t>основı</a:t>
            </a:r>
            <a:r>
              <a:rPr sz="215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отриманих даних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18465" marR="5080">
              <a:lnSpc>
                <a:spcPct val="116300"/>
              </a:lnSpc>
              <a:tabLst>
                <a:tab pos="2910205" algn="l"/>
                <a:tab pos="4161154" algn="l"/>
                <a:tab pos="5932170" algn="l"/>
                <a:tab pos="6437630" algn="l"/>
              </a:tabLst>
            </a:pP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проводити</a:t>
            </a:r>
            <a:r>
              <a:rPr sz="2150" spc="-6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критичний</a:t>
            </a:r>
            <a:r>
              <a:rPr sz="2150" spc="-6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80" dirty="0">
                <a:solidFill>
                  <a:srgbClr val="0C8EB5"/>
                </a:solidFill>
                <a:latin typeface="Courier New"/>
                <a:cs typeface="Courier New"/>
              </a:rPr>
              <a:t>аналıз</a:t>
            </a:r>
            <a:r>
              <a:rPr sz="2150" spc="-6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35" dirty="0">
                <a:solidFill>
                  <a:srgbClr val="0C8EB5"/>
                </a:solidFill>
                <a:latin typeface="Courier New"/>
                <a:cs typeface="Courier New"/>
              </a:rPr>
              <a:t>наукової</a:t>
            </a:r>
            <a:r>
              <a:rPr sz="2150" spc="-6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30" dirty="0">
                <a:solidFill>
                  <a:srgbClr val="0C8EB5"/>
                </a:solidFill>
                <a:latin typeface="Courier New"/>
                <a:cs typeface="Courier New"/>
              </a:rPr>
              <a:t>лıтератури</a:t>
            </a:r>
            <a:r>
              <a:rPr sz="215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;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впроваджувати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етичнı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75" dirty="0">
                <a:solidFill>
                  <a:srgbClr val="0C8EB5"/>
                </a:solidFill>
                <a:latin typeface="Courier New"/>
                <a:cs typeface="Courier New"/>
              </a:rPr>
              <a:t>принципи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50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60" dirty="0">
                <a:solidFill>
                  <a:srgbClr val="0C8EB5"/>
                </a:solidFill>
                <a:latin typeface="Courier New"/>
                <a:cs typeface="Courier New"/>
              </a:rPr>
              <a:t>проведеннı</a:t>
            </a:r>
            <a:endParaRPr sz="215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796478" y="6118794"/>
            <a:ext cx="3797300" cy="1168400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12700" marR="5080">
              <a:lnSpc>
                <a:spcPct val="116300"/>
              </a:lnSpc>
              <a:tabLst>
                <a:tab pos="1962785" algn="l"/>
              </a:tabLst>
            </a:pP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розробляти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05" dirty="0">
                <a:solidFill>
                  <a:srgbClr val="0C8EB5"/>
                </a:solidFill>
                <a:latin typeface="Courier New"/>
                <a:cs typeface="Courier New"/>
              </a:rPr>
              <a:t>рекомендацıї </a:t>
            </a:r>
            <a:r>
              <a:rPr sz="2150" spc="-170" dirty="0">
                <a:solidFill>
                  <a:srgbClr val="0C8EB5"/>
                </a:solidFill>
                <a:latin typeface="Courier New"/>
                <a:cs typeface="Courier New"/>
              </a:rPr>
              <a:t>якıсних</a:t>
            </a:r>
            <a:r>
              <a:rPr sz="2150" spc="-6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6692692"/>
            <a:ext cx="99779" cy="99779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13910033" y="6547012"/>
            <a:ext cx="3505835" cy="3594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687070" algn="l"/>
                <a:tab pos="1907539" algn="l"/>
              </a:tabLst>
            </a:pPr>
            <a:r>
              <a:rPr sz="2150" spc="-25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основı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55" dirty="0">
                <a:solidFill>
                  <a:srgbClr val="0C8EB5"/>
                </a:solidFill>
                <a:latin typeface="Courier New"/>
                <a:cs typeface="Courier New"/>
              </a:rPr>
              <a:t>результатıв</a:t>
            </a:r>
            <a:endParaRPr sz="2150">
              <a:latin typeface="Courier New"/>
              <a:cs typeface="Courier New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7454646"/>
            <a:ext cx="99779" cy="99779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9796478" y="7689945"/>
            <a:ext cx="1993900" cy="3594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150" spc="-180" dirty="0">
                <a:solidFill>
                  <a:srgbClr val="0C8EB5"/>
                </a:solidFill>
                <a:latin typeface="Courier New"/>
                <a:cs typeface="Courier New"/>
              </a:rPr>
              <a:t>аналıзу</a:t>
            </a:r>
            <a:r>
              <a:rPr sz="2150" spc="-6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даних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796478" y="7308967"/>
            <a:ext cx="7619365" cy="15024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2643505" algn="l"/>
                <a:tab pos="3890645" algn="l"/>
                <a:tab pos="5528945" algn="l"/>
                <a:tab pos="6269990" algn="l"/>
                <a:tab pos="7317740" algn="l"/>
              </a:tabLst>
            </a:pP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використовувати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сучаснı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технологıї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Courier New"/>
                <a:cs typeface="Courier New"/>
              </a:rPr>
              <a:t>збору</a:t>
            </a:r>
            <a:r>
              <a:rPr sz="2150" dirty="0">
                <a:solidFill>
                  <a:srgbClr val="0C8EB5"/>
                </a:solidFill>
                <a:latin typeface="Courier New"/>
                <a:cs typeface="Courier New"/>
              </a:rPr>
              <a:t>	</a:t>
            </a:r>
            <a:r>
              <a:rPr sz="2150" spc="-12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endParaRPr sz="215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60"/>
              </a:spcBef>
            </a:pPr>
            <a:endParaRPr sz="2150">
              <a:latin typeface="Courier New"/>
              <a:cs typeface="Courier New"/>
            </a:endParaRPr>
          </a:p>
          <a:p>
            <a:pPr marL="12700" marR="5080">
              <a:lnSpc>
                <a:spcPct val="116300"/>
              </a:lnSpc>
            </a:pPr>
            <a:r>
              <a:rPr sz="2150" spc="-50" dirty="0">
                <a:solidFill>
                  <a:srgbClr val="0C8EB5"/>
                </a:solidFill>
                <a:latin typeface="Courier New"/>
                <a:cs typeface="Courier New"/>
              </a:rPr>
              <a:t>спıвпрацювати</a:t>
            </a:r>
            <a:r>
              <a:rPr sz="215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225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2150" spc="-5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114" dirty="0">
                <a:solidFill>
                  <a:srgbClr val="0C8EB5"/>
                </a:solidFill>
                <a:latin typeface="Courier New"/>
                <a:cs typeface="Courier New"/>
              </a:rPr>
              <a:t>медичними</a:t>
            </a:r>
            <a:r>
              <a:rPr sz="2150" spc="-5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Courier New"/>
                <a:cs typeface="Courier New"/>
              </a:rPr>
              <a:t>працıвниками</a:t>
            </a:r>
            <a:r>
              <a:rPr sz="215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150" spc="-5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85" dirty="0">
                <a:solidFill>
                  <a:srgbClr val="0C8EB5"/>
                </a:solidFill>
                <a:latin typeface="Courier New"/>
                <a:cs typeface="Courier New"/>
              </a:rPr>
              <a:t>ıншими </a:t>
            </a:r>
            <a:r>
              <a:rPr sz="2150" spc="-60" dirty="0">
                <a:solidFill>
                  <a:srgbClr val="0C8EB5"/>
                </a:solidFill>
                <a:latin typeface="Courier New"/>
                <a:cs typeface="Courier New"/>
              </a:rPr>
              <a:t>дослıдниками</a:t>
            </a:r>
            <a:r>
              <a:rPr sz="2150" spc="-6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45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150" spc="-6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75" dirty="0">
                <a:solidFill>
                  <a:srgbClr val="0C8EB5"/>
                </a:solidFill>
                <a:latin typeface="Courier New"/>
                <a:cs typeface="Courier New"/>
              </a:rPr>
              <a:t>межах</a:t>
            </a:r>
            <a:r>
              <a:rPr sz="2150" spc="-6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Courier New"/>
                <a:cs typeface="Courier New"/>
              </a:rPr>
              <a:t>проектıв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150">
              <a:latin typeface="Lucida Sans Unicode"/>
              <a:cs typeface="Lucida Sans Unicode"/>
            </a:endParaRPr>
          </a:p>
        </p:txBody>
      </p:sp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8216601"/>
            <a:ext cx="99779" cy="9977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2734274"/>
            <a:ext cx="100953" cy="100953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3501518"/>
            <a:ext cx="100953" cy="10095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4268761"/>
            <a:ext cx="100953" cy="10095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4652383"/>
            <a:ext cx="100953" cy="100953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5036005"/>
            <a:ext cx="100953" cy="10095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5419627"/>
            <a:ext cx="100953" cy="100952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6186871"/>
            <a:ext cx="100953" cy="100952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6570493"/>
            <a:ext cx="100953" cy="100953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7337736"/>
            <a:ext cx="100953" cy="10095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2261" y="8104981"/>
            <a:ext cx="100953" cy="100952"/>
          </a:xfrm>
          <a:prstGeom prst="rect">
            <a:avLst/>
          </a:prstGeom>
        </p:spPr>
      </p:pic>
      <p:sp>
        <p:nvSpPr>
          <p:cNvPr id="28" name="object 28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pc="-10" dirty="0"/>
              <a:t>знати</a:t>
            </a:r>
            <a:r>
              <a:rPr b="1" spc="-10" dirty="0">
                <a:latin typeface="Tahoma"/>
                <a:cs typeface="Tahoma"/>
              </a:rPr>
              <a:t>:</a:t>
            </a:r>
          </a:p>
          <a:p>
            <a:pPr marL="400050" marR="5080">
              <a:lnSpc>
                <a:spcPct val="117100"/>
              </a:lnSpc>
              <a:spcBef>
                <a:spcPts val="20"/>
              </a:spcBef>
            </a:pPr>
            <a:r>
              <a:rPr sz="2150" dirty="0">
                <a:latin typeface="Courier New"/>
                <a:cs typeface="Courier New"/>
              </a:rPr>
              <a:t>основи</a:t>
            </a:r>
            <a:r>
              <a:rPr sz="2150" spc="-265" dirty="0">
                <a:latin typeface="Courier New"/>
                <a:cs typeface="Courier New"/>
              </a:rPr>
              <a:t> </a:t>
            </a:r>
            <a:r>
              <a:rPr sz="2150" spc="-155" dirty="0">
                <a:latin typeface="Courier New"/>
                <a:cs typeface="Courier New"/>
              </a:rPr>
              <a:t>якıсних </a:t>
            </a:r>
            <a:r>
              <a:rPr sz="2150" spc="-50" dirty="0">
                <a:latin typeface="Courier New"/>
                <a:cs typeface="Courier New"/>
              </a:rPr>
              <a:t>дослıджень</a:t>
            </a:r>
            <a:r>
              <a:rPr sz="2150" spc="-160" dirty="0">
                <a:latin typeface="Courier New"/>
                <a:cs typeface="Courier New"/>
              </a:rPr>
              <a:t> </a:t>
            </a:r>
            <a:r>
              <a:rPr sz="2150" spc="-65" dirty="0">
                <a:latin typeface="Courier New"/>
                <a:cs typeface="Courier New"/>
              </a:rPr>
              <a:t>та</a:t>
            </a:r>
            <a:r>
              <a:rPr sz="2150" spc="-155" dirty="0">
                <a:latin typeface="Courier New"/>
                <a:cs typeface="Courier New"/>
              </a:rPr>
              <a:t> </a:t>
            </a:r>
            <a:r>
              <a:rPr sz="2150" spc="-445" dirty="0">
                <a:latin typeface="Courier New"/>
                <a:cs typeface="Courier New"/>
              </a:rPr>
              <a:t>їх</a:t>
            </a:r>
            <a:r>
              <a:rPr sz="2150" spc="-55" dirty="0">
                <a:latin typeface="Courier New"/>
                <a:cs typeface="Courier New"/>
              </a:rPr>
              <a:t> </a:t>
            </a:r>
            <a:r>
              <a:rPr sz="2150" dirty="0">
                <a:latin typeface="Courier New"/>
                <a:cs typeface="Courier New"/>
              </a:rPr>
              <a:t>значення</a:t>
            </a:r>
            <a:r>
              <a:rPr sz="2150" spc="-160" dirty="0">
                <a:latin typeface="Courier New"/>
                <a:cs typeface="Courier New"/>
              </a:rPr>
              <a:t> </a:t>
            </a:r>
            <a:r>
              <a:rPr sz="2150" dirty="0">
                <a:latin typeface="Courier New"/>
                <a:cs typeface="Courier New"/>
              </a:rPr>
              <a:t>в</a:t>
            </a:r>
            <a:r>
              <a:rPr sz="2150" spc="-160" dirty="0">
                <a:latin typeface="Courier New"/>
                <a:cs typeface="Courier New"/>
              </a:rPr>
              <a:t> </a:t>
            </a:r>
            <a:r>
              <a:rPr sz="2150" spc="-30" dirty="0">
                <a:latin typeface="Courier New"/>
                <a:cs typeface="Courier New"/>
              </a:rPr>
              <a:t>охоронı </a:t>
            </a:r>
            <a:r>
              <a:rPr sz="2150" spc="-10" dirty="0">
                <a:latin typeface="Courier New"/>
                <a:cs typeface="Courier New"/>
              </a:rPr>
              <a:t>здоров</a:t>
            </a:r>
            <a:r>
              <a:rPr sz="2150" spc="-10" dirty="0">
                <a:latin typeface="Lucida Sans Unicode"/>
                <a:cs typeface="Lucida Sans Unicode"/>
              </a:rPr>
              <a:t>ʼ</a:t>
            </a:r>
            <a:r>
              <a:rPr sz="2150" spc="-10" dirty="0">
                <a:latin typeface="Courier New"/>
                <a:cs typeface="Courier New"/>
              </a:rPr>
              <a:t>я</a:t>
            </a:r>
            <a:r>
              <a:rPr sz="2150" spc="-10" dirty="0"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6307455" algn="l"/>
              </a:tabLst>
            </a:pPr>
            <a:r>
              <a:rPr sz="2150" dirty="0">
                <a:latin typeface="Courier New"/>
                <a:cs typeface="Courier New"/>
              </a:rPr>
              <a:t>методи</a:t>
            </a:r>
            <a:r>
              <a:rPr sz="2150" spc="55" dirty="0">
                <a:latin typeface="Courier New"/>
                <a:cs typeface="Courier New"/>
              </a:rPr>
              <a:t> </a:t>
            </a:r>
            <a:r>
              <a:rPr sz="2150" dirty="0">
                <a:latin typeface="Courier New"/>
                <a:cs typeface="Courier New"/>
              </a:rPr>
              <a:t>збору</a:t>
            </a:r>
            <a:r>
              <a:rPr sz="2150" spc="55" dirty="0">
                <a:latin typeface="Courier New"/>
                <a:cs typeface="Courier New"/>
              </a:rPr>
              <a:t> </a:t>
            </a:r>
            <a:r>
              <a:rPr sz="2150" spc="-110" dirty="0">
                <a:latin typeface="Courier New"/>
                <a:cs typeface="Courier New"/>
              </a:rPr>
              <a:t>якıсних</a:t>
            </a:r>
            <a:r>
              <a:rPr sz="2150" spc="50" dirty="0">
                <a:latin typeface="Courier New"/>
                <a:cs typeface="Courier New"/>
              </a:rPr>
              <a:t> </a:t>
            </a:r>
            <a:r>
              <a:rPr sz="2150" dirty="0">
                <a:latin typeface="Courier New"/>
                <a:cs typeface="Courier New"/>
              </a:rPr>
              <a:t>даних</a:t>
            </a:r>
            <a:r>
              <a:rPr sz="2150" spc="5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Lucida Sans Unicode"/>
                <a:cs typeface="Lucida Sans Unicode"/>
              </a:rPr>
              <a:t>(</a:t>
            </a:r>
            <a:r>
              <a:rPr sz="2150" spc="-10" dirty="0">
                <a:latin typeface="Courier New"/>
                <a:cs typeface="Courier New"/>
              </a:rPr>
              <a:t>ıнтерв</a:t>
            </a:r>
            <a:r>
              <a:rPr sz="2150" spc="-10" dirty="0">
                <a:latin typeface="Lucida Sans Unicode"/>
                <a:cs typeface="Lucida Sans Unicode"/>
              </a:rPr>
              <a:t>ʼ</a:t>
            </a:r>
            <a:r>
              <a:rPr sz="2150" spc="-10" dirty="0">
                <a:latin typeface="Courier New"/>
                <a:cs typeface="Courier New"/>
              </a:rPr>
              <a:t>ю</a:t>
            </a:r>
            <a:r>
              <a:rPr sz="2150" spc="-10" dirty="0">
                <a:latin typeface="Lucida Sans Unicode"/>
                <a:cs typeface="Lucida Sans Unicode"/>
              </a:rPr>
              <a:t>,</a:t>
            </a:r>
            <a:r>
              <a:rPr sz="2150" dirty="0">
                <a:latin typeface="Lucida Sans Unicode"/>
                <a:cs typeface="Lucida Sans Unicode"/>
              </a:rPr>
              <a:t>	</a:t>
            </a:r>
            <a:r>
              <a:rPr sz="2150" spc="-65" dirty="0">
                <a:latin typeface="Courier New"/>
                <a:cs typeface="Courier New"/>
              </a:rPr>
              <a:t>фокус</a:t>
            </a:r>
            <a:r>
              <a:rPr sz="2150" spc="-65" dirty="0">
                <a:latin typeface="Lucida Sans Unicode"/>
                <a:cs typeface="Lucida Sans Unicode"/>
              </a:rPr>
              <a:t>-</a:t>
            </a:r>
            <a:r>
              <a:rPr sz="2150" spc="-85" dirty="0">
                <a:latin typeface="Courier New"/>
                <a:cs typeface="Courier New"/>
              </a:rPr>
              <a:t>групи</a:t>
            </a:r>
            <a:r>
              <a:rPr sz="2150" spc="-85" dirty="0">
                <a:latin typeface="Lucida Sans Unicode"/>
                <a:cs typeface="Lucida Sans Unicode"/>
              </a:rPr>
              <a:t>, </a:t>
            </a:r>
            <a:r>
              <a:rPr sz="2150" spc="-10" dirty="0">
                <a:latin typeface="Courier New"/>
                <a:cs typeface="Courier New"/>
              </a:rPr>
              <a:t>спостереження</a:t>
            </a:r>
            <a:r>
              <a:rPr sz="2150" spc="-10" dirty="0">
                <a:latin typeface="Lucida Sans Unicode"/>
                <a:cs typeface="Lucida Sans Unicode"/>
              </a:rPr>
              <a:t>);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</a:pPr>
            <a:r>
              <a:rPr sz="2150" spc="80" dirty="0">
                <a:latin typeface="Courier New"/>
                <a:cs typeface="Courier New"/>
              </a:rPr>
              <a:t>принципи</a:t>
            </a:r>
            <a:r>
              <a:rPr sz="2150" spc="-660" dirty="0">
                <a:latin typeface="Courier New"/>
                <a:cs typeface="Courier New"/>
              </a:rPr>
              <a:t> </a:t>
            </a:r>
            <a:r>
              <a:rPr sz="2150" spc="-185" dirty="0">
                <a:latin typeface="Courier New"/>
                <a:cs typeface="Courier New"/>
              </a:rPr>
              <a:t>аналıзу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170" dirty="0">
                <a:latin typeface="Courier New"/>
                <a:cs typeface="Courier New"/>
              </a:rPr>
              <a:t>та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210" dirty="0">
                <a:latin typeface="Courier New"/>
                <a:cs typeface="Courier New"/>
              </a:rPr>
              <a:t>ıнтерпретацıї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даних</a:t>
            </a:r>
            <a:r>
              <a:rPr sz="2150" spc="-10" dirty="0">
                <a:latin typeface="Lucida Sans Unicode"/>
                <a:cs typeface="Lucida Sans Unicode"/>
              </a:rPr>
              <a:t>;</a:t>
            </a:r>
            <a:r>
              <a:rPr sz="2150" spc="535" dirty="0">
                <a:latin typeface="Lucida Sans Unicode"/>
                <a:cs typeface="Lucida Sans Unicode"/>
              </a:rPr>
              <a:t> </a:t>
            </a:r>
            <a:r>
              <a:rPr sz="2150" spc="-145" dirty="0">
                <a:latin typeface="Courier New"/>
                <a:cs typeface="Courier New"/>
              </a:rPr>
              <a:t>етичнı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35" dirty="0">
                <a:latin typeface="Courier New"/>
                <a:cs typeface="Courier New"/>
              </a:rPr>
              <a:t>особливостı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dirty="0">
                <a:latin typeface="Courier New"/>
                <a:cs typeface="Courier New"/>
              </a:rPr>
              <a:t>проведення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660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дослıджень</a:t>
            </a:r>
            <a:r>
              <a:rPr sz="2150" spc="-10" dirty="0">
                <a:latin typeface="Lucida Sans Unicode"/>
                <a:cs typeface="Lucida Sans Unicode"/>
              </a:rPr>
              <a:t>; </a:t>
            </a:r>
            <a:r>
              <a:rPr sz="2150" spc="-40" dirty="0">
                <a:latin typeface="Courier New"/>
                <a:cs typeface="Courier New"/>
              </a:rPr>
              <a:t>використання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150" dirty="0">
                <a:latin typeface="Courier New"/>
                <a:cs typeface="Courier New"/>
              </a:rPr>
              <a:t>рıзних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215" dirty="0">
                <a:latin typeface="Courier New"/>
                <a:cs typeface="Courier New"/>
              </a:rPr>
              <a:t>пıдходıв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до</a:t>
            </a:r>
            <a:r>
              <a:rPr sz="2150" spc="-655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650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дослıджень</a:t>
            </a:r>
            <a:r>
              <a:rPr sz="2150" spc="-10" dirty="0">
                <a:latin typeface="Lucida Sans Unicode"/>
                <a:cs typeface="Lucida Sans Unicode"/>
              </a:rPr>
              <a:t>; </a:t>
            </a:r>
            <a:r>
              <a:rPr sz="2150" dirty="0">
                <a:latin typeface="Courier New"/>
                <a:cs typeface="Courier New"/>
              </a:rPr>
              <a:t>роль</a:t>
            </a:r>
            <a:r>
              <a:rPr sz="2150" spc="-310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305" dirty="0">
                <a:latin typeface="Courier New"/>
                <a:cs typeface="Courier New"/>
              </a:rPr>
              <a:t> </a:t>
            </a:r>
            <a:r>
              <a:rPr sz="2150" spc="-80" dirty="0">
                <a:latin typeface="Courier New"/>
                <a:cs typeface="Courier New"/>
              </a:rPr>
              <a:t>дослıджень</a:t>
            </a:r>
            <a:r>
              <a:rPr sz="2150" spc="-305" dirty="0">
                <a:latin typeface="Courier New"/>
                <a:cs typeface="Courier New"/>
              </a:rPr>
              <a:t> </a:t>
            </a:r>
            <a:r>
              <a:rPr sz="2150" spc="-190" dirty="0">
                <a:latin typeface="Courier New"/>
                <a:cs typeface="Courier New"/>
              </a:rPr>
              <a:t>у</a:t>
            </a:r>
            <a:r>
              <a:rPr sz="2150" spc="-305" dirty="0">
                <a:latin typeface="Courier New"/>
                <a:cs typeface="Courier New"/>
              </a:rPr>
              <a:t> </a:t>
            </a:r>
            <a:r>
              <a:rPr sz="2150" spc="-100" dirty="0">
                <a:latin typeface="Courier New"/>
                <a:cs typeface="Courier New"/>
              </a:rPr>
              <a:t>розробцı</a:t>
            </a:r>
            <a:r>
              <a:rPr sz="2150" spc="-305" dirty="0">
                <a:latin typeface="Courier New"/>
                <a:cs typeface="Courier New"/>
              </a:rPr>
              <a:t> </a:t>
            </a:r>
            <a:r>
              <a:rPr sz="2150" spc="-120" dirty="0">
                <a:latin typeface="Courier New"/>
                <a:cs typeface="Courier New"/>
              </a:rPr>
              <a:t>полıтики</a:t>
            </a:r>
            <a:r>
              <a:rPr sz="2150" spc="-30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охорони здоров</a:t>
            </a:r>
            <a:r>
              <a:rPr sz="2150" spc="-10" dirty="0">
                <a:latin typeface="Lucida Sans Unicode"/>
                <a:cs typeface="Lucida Sans Unicode"/>
              </a:rPr>
              <a:t>ʼ</a:t>
            </a:r>
            <a:r>
              <a:rPr sz="2150" spc="-10" dirty="0">
                <a:latin typeface="Courier New"/>
                <a:cs typeface="Courier New"/>
              </a:rPr>
              <a:t>я</a:t>
            </a:r>
            <a:r>
              <a:rPr sz="2150" spc="-10" dirty="0"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2050414" algn="l"/>
                <a:tab pos="3646804" algn="l"/>
                <a:tab pos="4981575" algn="l"/>
                <a:tab pos="6868795" algn="l"/>
                <a:tab pos="7355840" algn="l"/>
              </a:tabLst>
            </a:pPr>
            <a:r>
              <a:rPr sz="2150" spc="-190" dirty="0">
                <a:latin typeface="Courier New"/>
                <a:cs typeface="Courier New"/>
              </a:rPr>
              <a:t>тенденцıї</a:t>
            </a:r>
            <a:r>
              <a:rPr sz="2150" spc="-670" dirty="0">
                <a:latin typeface="Courier New"/>
                <a:cs typeface="Courier New"/>
              </a:rPr>
              <a:t> </a:t>
            </a:r>
            <a:r>
              <a:rPr sz="2150" spc="-170" dirty="0">
                <a:latin typeface="Courier New"/>
                <a:cs typeface="Courier New"/>
              </a:rPr>
              <a:t>та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235" dirty="0">
                <a:latin typeface="Courier New"/>
                <a:cs typeface="Courier New"/>
              </a:rPr>
              <a:t>ıнновацıї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90" dirty="0">
                <a:latin typeface="Courier New"/>
                <a:cs typeface="Courier New"/>
              </a:rPr>
              <a:t>у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40" dirty="0">
                <a:latin typeface="Courier New"/>
                <a:cs typeface="Courier New"/>
              </a:rPr>
              <a:t>методах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дослıдження</a:t>
            </a:r>
            <a:r>
              <a:rPr sz="2150" spc="-10" dirty="0">
                <a:latin typeface="Lucida Sans Unicode"/>
                <a:cs typeface="Lucida Sans Unicode"/>
              </a:rPr>
              <a:t>; </a:t>
            </a:r>
            <a:r>
              <a:rPr sz="2150" spc="-10" dirty="0">
                <a:latin typeface="Courier New"/>
                <a:cs typeface="Courier New"/>
              </a:rPr>
              <a:t>приклади</a:t>
            </a:r>
            <a:r>
              <a:rPr sz="2150" dirty="0">
                <a:latin typeface="Courier New"/>
                <a:cs typeface="Courier New"/>
              </a:rPr>
              <a:t>	</a:t>
            </a:r>
            <a:r>
              <a:rPr sz="2150" spc="-10" dirty="0">
                <a:latin typeface="Courier New"/>
                <a:cs typeface="Courier New"/>
              </a:rPr>
              <a:t>успıшних</a:t>
            </a:r>
            <a:r>
              <a:rPr sz="2150" dirty="0">
                <a:latin typeface="Courier New"/>
                <a:cs typeface="Courier New"/>
              </a:rPr>
              <a:t>	</a:t>
            </a:r>
            <a:r>
              <a:rPr sz="2150" spc="-10" dirty="0">
                <a:latin typeface="Courier New"/>
                <a:cs typeface="Courier New"/>
              </a:rPr>
              <a:t>якıсних</a:t>
            </a:r>
            <a:r>
              <a:rPr sz="2150" dirty="0">
                <a:latin typeface="Courier New"/>
                <a:cs typeface="Courier New"/>
              </a:rPr>
              <a:t>	</a:t>
            </a:r>
            <a:r>
              <a:rPr sz="2150" spc="-10" dirty="0">
                <a:latin typeface="Courier New"/>
                <a:cs typeface="Courier New"/>
              </a:rPr>
              <a:t>дослıджень</a:t>
            </a:r>
            <a:r>
              <a:rPr sz="2150" dirty="0">
                <a:latin typeface="Courier New"/>
                <a:cs typeface="Courier New"/>
              </a:rPr>
              <a:t>	</a:t>
            </a:r>
            <a:r>
              <a:rPr sz="2150" spc="-50" dirty="0">
                <a:latin typeface="Courier New"/>
                <a:cs typeface="Courier New"/>
              </a:rPr>
              <a:t>в</a:t>
            </a:r>
            <a:r>
              <a:rPr sz="2150" dirty="0">
                <a:latin typeface="Courier New"/>
                <a:cs typeface="Courier New"/>
              </a:rPr>
              <a:t>	</a:t>
            </a:r>
            <a:r>
              <a:rPr sz="2150" spc="-150" dirty="0">
                <a:latin typeface="Courier New"/>
                <a:cs typeface="Courier New"/>
              </a:rPr>
              <a:t>сферı </a:t>
            </a:r>
            <a:r>
              <a:rPr sz="2150" spc="60" dirty="0">
                <a:latin typeface="Courier New"/>
                <a:cs typeface="Courier New"/>
              </a:rPr>
              <a:t>медицини</a:t>
            </a:r>
            <a:r>
              <a:rPr sz="2150" spc="60" dirty="0"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</a:pPr>
            <a:r>
              <a:rPr sz="2150" spc="-30" dirty="0">
                <a:latin typeface="Courier New"/>
                <a:cs typeface="Courier New"/>
              </a:rPr>
              <a:t>використання</a:t>
            </a:r>
            <a:r>
              <a:rPr sz="2150" spc="-229" dirty="0">
                <a:latin typeface="Courier New"/>
                <a:cs typeface="Courier New"/>
              </a:rPr>
              <a:t> </a:t>
            </a:r>
            <a:r>
              <a:rPr sz="2150" spc="-40" dirty="0">
                <a:latin typeface="Courier New"/>
                <a:cs typeface="Courier New"/>
              </a:rPr>
              <a:t>ıнформацıйних</a:t>
            </a:r>
            <a:r>
              <a:rPr sz="2150" spc="-225" dirty="0">
                <a:latin typeface="Courier New"/>
                <a:cs typeface="Courier New"/>
              </a:rPr>
              <a:t> </a:t>
            </a:r>
            <a:r>
              <a:rPr sz="2150" spc="-170" dirty="0">
                <a:latin typeface="Courier New"/>
                <a:cs typeface="Courier New"/>
              </a:rPr>
              <a:t>та</a:t>
            </a:r>
            <a:r>
              <a:rPr sz="2150" spc="-225" dirty="0">
                <a:latin typeface="Courier New"/>
                <a:cs typeface="Courier New"/>
              </a:rPr>
              <a:t> </a:t>
            </a:r>
            <a:r>
              <a:rPr sz="2150" spc="55" dirty="0">
                <a:latin typeface="Courier New"/>
                <a:cs typeface="Courier New"/>
              </a:rPr>
              <a:t>цифрових</a:t>
            </a:r>
            <a:r>
              <a:rPr sz="2150" spc="-229" dirty="0">
                <a:latin typeface="Courier New"/>
                <a:cs typeface="Courier New"/>
              </a:rPr>
              <a:t> </a:t>
            </a:r>
            <a:r>
              <a:rPr sz="2150" spc="-100" dirty="0">
                <a:latin typeface="Courier New"/>
                <a:cs typeface="Courier New"/>
              </a:rPr>
              <a:t>технологıй </a:t>
            </a:r>
            <a:r>
              <a:rPr sz="2150" spc="-60" dirty="0">
                <a:latin typeface="Courier New"/>
                <a:cs typeface="Courier New"/>
              </a:rPr>
              <a:t>для</a:t>
            </a:r>
            <a:r>
              <a:rPr sz="2150" spc="-680" dirty="0">
                <a:latin typeface="Courier New"/>
                <a:cs typeface="Courier New"/>
              </a:rPr>
              <a:t> </a:t>
            </a:r>
            <a:r>
              <a:rPr sz="2150" dirty="0">
                <a:latin typeface="Courier New"/>
                <a:cs typeface="Courier New"/>
              </a:rPr>
              <a:t>проведення</a:t>
            </a:r>
            <a:r>
              <a:rPr sz="2150" spc="-680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67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дослıджень</a:t>
            </a:r>
            <a:r>
              <a:rPr sz="2150" spc="-10" dirty="0">
                <a:latin typeface="Lucida Sans Unicode"/>
                <a:cs typeface="Lucida Sans Unicode"/>
              </a:rPr>
              <a:t>;</a:t>
            </a:r>
            <a:endParaRPr sz="2150">
              <a:latin typeface="Lucida Sans Unicode"/>
              <a:cs typeface="Lucida Sans Unicode"/>
            </a:endParaRPr>
          </a:p>
          <a:p>
            <a:pPr marL="400050">
              <a:lnSpc>
                <a:spcPct val="100000"/>
              </a:lnSpc>
              <a:spcBef>
                <a:spcPts val="434"/>
              </a:spcBef>
            </a:pPr>
            <a:r>
              <a:rPr sz="2150" spc="-225" dirty="0">
                <a:latin typeface="Courier New"/>
                <a:cs typeface="Courier New"/>
              </a:rPr>
              <a:t>критерıї</a:t>
            </a:r>
            <a:r>
              <a:rPr sz="2150" spc="-670" dirty="0">
                <a:latin typeface="Courier New"/>
                <a:cs typeface="Courier New"/>
              </a:rPr>
              <a:t> </a:t>
            </a:r>
            <a:r>
              <a:rPr sz="2150" spc="-250" dirty="0">
                <a:latin typeface="Courier New"/>
                <a:cs typeface="Courier New"/>
              </a:rPr>
              <a:t>якостı</a:t>
            </a:r>
            <a:r>
              <a:rPr sz="2150" spc="-670" dirty="0">
                <a:latin typeface="Courier New"/>
                <a:cs typeface="Courier New"/>
              </a:rPr>
              <a:t> </a:t>
            </a:r>
            <a:r>
              <a:rPr sz="2150" spc="-170" dirty="0">
                <a:latin typeface="Courier New"/>
                <a:cs typeface="Courier New"/>
              </a:rPr>
              <a:t>та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85" dirty="0">
                <a:latin typeface="Courier New"/>
                <a:cs typeface="Courier New"/>
              </a:rPr>
              <a:t>надıйностı</a:t>
            </a:r>
            <a:r>
              <a:rPr sz="2150" spc="-670" dirty="0">
                <a:latin typeface="Courier New"/>
                <a:cs typeface="Courier New"/>
              </a:rPr>
              <a:t> </a:t>
            </a:r>
            <a:r>
              <a:rPr sz="2150" spc="-190" dirty="0">
                <a:latin typeface="Courier New"/>
                <a:cs typeface="Courier New"/>
              </a:rPr>
              <a:t>у</a:t>
            </a:r>
            <a:r>
              <a:rPr sz="2150" spc="-670" dirty="0">
                <a:latin typeface="Courier New"/>
                <a:cs typeface="Courier New"/>
              </a:rPr>
              <a:t> </a:t>
            </a:r>
            <a:r>
              <a:rPr sz="2150" spc="-175" dirty="0">
                <a:latin typeface="Courier New"/>
                <a:cs typeface="Courier New"/>
              </a:rPr>
              <a:t>якıсних</a:t>
            </a:r>
            <a:r>
              <a:rPr sz="2150" spc="-665" dirty="0">
                <a:latin typeface="Courier New"/>
                <a:cs typeface="Courier New"/>
              </a:rPr>
              <a:t> </a:t>
            </a:r>
            <a:r>
              <a:rPr sz="2150" spc="-10" dirty="0">
                <a:latin typeface="Courier New"/>
                <a:cs typeface="Courier New"/>
              </a:rPr>
              <a:t>дослıдженнях</a:t>
            </a:r>
            <a:r>
              <a:rPr sz="2150" spc="-10" dirty="0">
                <a:latin typeface="Lucida Sans Unicode"/>
                <a:cs typeface="Lucida Sans Unicode"/>
              </a:rPr>
              <a:t>.</a:t>
            </a:r>
            <a:endParaRPr sz="2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435238"/>
            <a:ext cx="14880789" cy="85176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145" y="202718"/>
            <a:ext cx="276749" cy="10734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0" dirty="0"/>
              <a:t>Загальнı</a:t>
            </a:r>
            <a:r>
              <a:rPr spc="-295" dirty="0"/>
              <a:t> </a:t>
            </a:r>
            <a:r>
              <a:rPr spc="-90" dirty="0"/>
              <a:t>компетентностı</a:t>
            </a: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1151520"/>
            <a:ext cx="115523" cy="115523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546485" y="931673"/>
            <a:ext cx="10266045" cy="788162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595"/>
              </a:spcBef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525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245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0" dirty="0">
                <a:solidFill>
                  <a:srgbClr val="0C8EB5"/>
                </a:solidFill>
                <a:latin typeface="Courier New"/>
                <a:cs typeface="Courier New"/>
              </a:rPr>
              <a:t>проведення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14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55" dirty="0">
                <a:solidFill>
                  <a:srgbClr val="0C8EB5"/>
                </a:solidFill>
                <a:latin typeface="Courier New"/>
                <a:cs typeface="Courier New"/>
              </a:rPr>
              <a:t>вıдповıдному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40" dirty="0">
                <a:solidFill>
                  <a:srgbClr val="0C8EB5"/>
                </a:solidFill>
                <a:latin typeface="Courier New"/>
                <a:cs typeface="Courier New"/>
              </a:rPr>
              <a:t>рıвнı</a:t>
            </a:r>
            <a:r>
              <a:rPr sz="2450" spc="-34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6900"/>
              </a:lnSpc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8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04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245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0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8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04" dirty="0">
                <a:solidFill>
                  <a:srgbClr val="0C8EB5"/>
                </a:solidFill>
                <a:latin typeface="Courier New"/>
                <a:cs typeface="Courier New"/>
              </a:rPr>
              <a:t>спıлкуватися</a:t>
            </a:r>
            <a:r>
              <a:rPr sz="2450" spc="-8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85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2450" spc="-8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5" dirty="0">
                <a:solidFill>
                  <a:srgbClr val="0C8EB5"/>
                </a:solidFill>
                <a:latin typeface="Courier New"/>
                <a:cs typeface="Courier New"/>
              </a:rPr>
              <a:t>представниками</a:t>
            </a:r>
            <a:r>
              <a:rPr sz="2450" spc="-8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0" dirty="0">
                <a:solidFill>
                  <a:srgbClr val="0C8EB5"/>
                </a:solidFill>
                <a:latin typeface="Courier New"/>
                <a:cs typeface="Courier New"/>
              </a:rPr>
              <a:t>ıнших</a:t>
            </a:r>
            <a:r>
              <a:rPr sz="2450" spc="-8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80" dirty="0">
                <a:solidFill>
                  <a:srgbClr val="0C8EB5"/>
                </a:solidFill>
                <a:latin typeface="Courier New"/>
                <a:cs typeface="Courier New"/>
              </a:rPr>
              <a:t>професıйних</a:t>
            </a:r>
            <a:r>
              <a:rPr sz="2450" spc="-1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50" dirty="0">
                <a:solidFill>
                  <a:srgbClr val="0C8EB5"/>
                </a:solidFill>
                <a:latin typeface="Courier New"/>
                <a:cs typeface="Courier New"/>
              </a:rPr>
              <a:t>груп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0" dirty="0">
                <a:solidFill>
                  <a:srgbClr val="0C8EB5"/>
                </a:solidFill>
                <a:latin typeface="Courier New"/>
                <a:cs typeface="Courier New"/>
              </a:rPr>
              <a:t>рıзного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90" dirty="0">
                <a:solidFill>
                  <a:srgbClr val="0C8EB5"/>
                </a:solidFill>
                <a:latin typeface="Courier New"/>
                <a:cs typeface="Courier New"/>
              </a:rPr>
              <a:t>рıвня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450" spc="10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65" dirty="0">
                <a:solidFill>
                  <a:srgbClr val="0C8EB5"/>
                </a:solidFill>
                <a:latin typeface="Courier New"/>
                <a:cs typeface="Courier New"/>
              </a:rPr>
              <a:t>експертами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85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0" dirty="0">
                <a:solidFill>
                  <a:srgbClr val="0C8EB5"/>
                </a:solidFill>
                <a:latin typeface="Courier New"/>
                <a:cs typeface="Courier New"/>
              </a:rPr>
              <a:t>ıнших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65" dirty="0">
                <a:solidFill>
                  <a:srgbClr val="0C8EB5"/>
                </a:solidFill>
                <a:latin typeface="Courier New"/>
                <a:cs typeface="Courier New"/>
              </a:rPr>
              <a:t>галузей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25" dirty="0">
                <a:solidFill>
                  <a:srgbClr val="0C8EB5"/>
                </a:solidFill>
                <a:latin typeface="Courier New"/>
                <a:cs typeface="Courier New"/>
              </a:rPr>
              <a:t>знань</a:t>
            </a:r>
            <a:r>
              <a:rPr sz="245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/</a:t>
            </a:r>
            <a:r>
              <a:rPr sz="2450" spc="-125" dirty="0">
                <a:solidFill>
                  <a:srgbClr val="0C8EB5"/>
                </a:solidFill>
                <a:latin typeface="Courier New"/>
                <a:cs typeface="Courier New"/>
              </a:rPr>
              <a:t>видıв</a:t>
            </a:r>
            <a:r>
              <a:rPr sz="245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економıчної</a:t>
            </a:r>
            <a:r>
              <a:rPr sz="2450" spc="-8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0" dirty="0">
                <a:solidFill>
                  <a:srgbClr val="0C8EB5"/>
                </a:solidFill>
                <a:latin typeface="Courier New"/>
                <a:cs typeface="Courier New"/>
              </a:rPr>
              <a:t>дıяльностı</a:t>
            </a:r>
            <a:r>
              <a:rPr sz="2450" spc="-2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45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6900"/>
              </a:lnSpc>
            </a:pPr>
            <a:r>
              <a:rPr sz="245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2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245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dirty="0">
                <a:solidFill>
                  <a:srgbClr val="0C8EB5"/>
                </a:solidFill>
                <a:latin typeface="Courier New"/>
                <a:cs typeface="Courier New"/>
              </a:rPr>
              <a:t>Навички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5" dirty="0">
                <a:solidFill>
                  <a:srgbClr val="0C8EB5"/>
                </a:solidFill>
                <a:latin typeface="Courier New"/>
                <a:cs typeface="Courier New"/>
              </a:rPr>
              <a:t>використання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60" dirty="0">
                <a:solidFill>
                  <a:srgbClr val="0C8EB5"/>
                </a:solidFill>
                <a:latin typeface="Courier New"/>
                <a:cs typeface="Courier New"/>
              </a:rPr>
              <a:t>ıнформацıйних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7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45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5" dirty="0">
                <a:solidFill>
                  <a:srgbClr val="0C8EB5"/>
                </a:solidFill>
                <a:latin typeface="Courier New"/>
                <a:cs typeface="Courier New"/>
              </a:rPr>
              <a:t>комунıкацıйних </a:t>
            </a:r>
            <a:r>
              <a:rPr sz="2450" spc="-100" dirty="0">
                <a:solidFill>
                  <a:srgbClr val="0C8EB5"/>
                </a:solidFill>
                <a:latin typeface="Courier New"/>
                <a:cs typeface="Courier New"/>
              </a:rPr>
              <a:t>технологıй</a:t>
            </a:r>
            <a:r>
              <a:rPr sz="24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245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7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4" dirty="0">
                <a:solidFill>
                  <a:srgbClr val="0C8EB5"/>
                </a:solidFill>
                <a:latin typeface="Courier New"/>
                <a:cs typeface="Courier New"/>
              </a:rPr>
              <a:t>дıяти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04" dirty="0">
                <a:solidFill>
                  <a:srgbClr val="0C8EB5"/>
                </a:solidFill>
                <a:latin typeface="Courier New"/>
                <a:cs typeface="Courier New"/>
              </a:rPr>
              <a:t>основı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50" dirty="0">
                <a:solidFill>
                  <a:srgbClr val="0C8EB5"/>
                </a:solidFill>
                <a:latin typeface="Courier New"/>
                <a:cs typeface="Courier New"/>
              </a:rPr>
              <a:t>етичних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25" dirty="0">
                <a:solidFill>
                  <a:srgbClr val="0C8EB5"/>
                </a:solidFill>
                <a:latin typeface="Courier New"/>
                <a:cs typeface="Courier New"/>
              </a:rPr>
              <a:t>мıркувань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мотивıв</a:t>
            </a:r>
            <a:r>
              <a:rPr sz="24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4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7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40" dirty="0">
                <a:solidFill>
                  <a:srgbClr val="0C8EB5"/>
                </a:solidFill>
                <a:latin typeface="Lucida Sans Unicode"/>
                <a:cs typeface="Lucida Sans Unicode"/>
              </a:rPr>
              <a:t>6.</a:t>
            </a:r>
            <a:r>
              <a:rPr sz="245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7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25" dirty="0">
                <a:solidFill>
                  <a:srgbClr val="0C8EB5"/>
                </a:solidFill>
                <a:latin typeface="Courier New"/>
                <a:cs typeface="Courier New"/>
              </a:rPr>
              <a:t>генерувати</a:t>
            </a:r>
            <a:r>
              <a:rPr sz="2450" spc="-7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20" dirty="0">
                <a:solidFill>
                  <a:srgbClr val="0C8EB5"/>
                </a:solidFill>
                <a:latin typeface="Courier New"/>
                <a:cs typeface="Courier New"/>
              </a:rPr>
              <a:t>новı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75" dirty="0">
                <a:solidFill>
                  <a:srgbClr val="0C8EB5"/>
                </a:solidFill>
                <a:latin typeface="Courier New"/>
                <a:cs typeface="Courier New"/>
              </a:rPr>
              <a:t>ıдеї</a:t>
            </a:r>
            <a:r>
              <a:rPr sz="2450" spc="-7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450" spc="-35" dirty="0">
                <a:solidFill>
                  <a:srgbClr val="0C8EB5"/>
                </a:solidFill>
                <a:latin typeface="Courier New"/>
                <a:cs typeface="Courier New"/>
              </a:rPr>
              <a:t>креативнıсть</a:t>
            </a:r>
            <a:r>
              <a:rPr sz="245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4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7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0" dirty="0">
                <a:solidFill>
                  <a:srgbClr val="0C8EB5"/>
                </a:solidFill>
                <a:latin typeface="Lucida Sans Unicode"/>
                <a:cs typeface="Lucida Sans Unicode"/>
              </a:rPr>
              <a:t>7.</a:t>
            </a:r>
            <a:r>
              <a:rPr sz="245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7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0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2450" spc="-7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45" dirty="0">
                <a:solidFill>
                  <a:srgbClr val="0C8EB5"/>
                </a:solidFill>
                <a:latin typeface="Courier New"/>
                <a:cs typeface="Courier New"/>
              </a:rPr>
              <a:t>абстрактного</a:t>
            </a:r>
            <a:r>
              <a:rPr sz="2450" spc="-7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0" dirty="0">
                <a:solidFill>
                  <a:srgbClr val="0C8EB5"/>
                </a:solidFill>
                <a:latin typeface="Courier New"/>
                <a:cs typeface="Courier New"/>
              </a:rPr>
              <a:t>мислення</a:t>
            </a:r>
            <a:r>
              <a:rPr sz="245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45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35" dirty="0">
                <a:solidFill>
                  <a:srgbClr val="0C8EB5"/>
                </a:solidFill>
                <a:latin typeface="Courier New"/>
                <a:cs typeface="Courier New"/>
              </a:rPr>
              <a:t>аналıзу</a:t>
            </a:r>
            <a:r>
              <a:rPr sz="2450" spc="-7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450" spc="-7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синтезу</a:t>
            </a:r>
            <a:r>
              <a:rPr sz="24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 marR="5080">
              <a:lnSpc>
                <a:spcPct val="116900"/>
              </a:lnSpc>
              <a:tabLst>
                <a:tab pos="1132840" algn="l"/>
              </a:tabLst>
            </a:pPr>
            <a:r>
              <a:rPr sz="245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24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450" spc="-15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14" dirty="0">
                <a:solidFill>
                  <a:srgbClr val="0C8EB5"/>
                </a:solidFill>
                <a:latin typeface="Courier New"/>
                <a:cs typeface="Courier New"/>
              </a:rPr>
              <a:t>застосовувати</a:t>
            </a:r>
            <a:r>
              <a:rPr sz="2450" spc="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4" dirty="0">
                <a:solidFill>
                  <a:srgbClr val="0C8EB5"/>
                </a:solidFill>
                <a:latin typeface="Courier New"/>
                <a:cs typeface="Courier New"/>
              </a:rPr>
              <a:t>здобутı</a:t>
            </a:r>
            <a:r>
              <a:rPr sz="2450" spc="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90" dirty="0">
                <a:solidFill>
                  <a:srgbClr val="0C8EB5"/>
                </a:solidFill>
                <a:latin typeface="Courier New"/>
                <a:cs typeface="Courier New"/>
              </a:rPr>
              <a:t>теоретичнı</a:t>
            </a:r>
            <a:r>
              <a:rPr sz="2450" spc="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dirty="0">
                <a:solidFill>
                  <a:srgbClr val="0C8EB5"/>
                </a:solidFill>
                <a:latin typeface="Courier New"/>
                <a:cs typeface="Courier New"/>
              </a:rPr>
              <a:t>знання</a:t>
            </a:r>
            <a:r>
              <a:rPr sz="2450" spc="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" dirty="0">
                <a:solidFill>
                  <a:srgbClr val="0C8EB5"/>
                </a:solidFill>
                <a:latin typeface="Courier New"/>
                <a:cs typeface="Courier New"/>
              </a:rPr>
              <a:t>на </a:t>
            </a:r>
            <a:r>
              <a:rPr sz="2450" spc="-60" dirty="0">
                <a:solidFill>
                  <a:srgbClr val="0C8EB5"/>
                </a:solidFill>
                <a:latin typeface="Courier New"/>
                <a:cs typeface="Courier New"/>
              </a:rPr>
              <a:t>практицı</a:t>
            </a:r>
            <a:r>
              <a:rPr sz="245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 marR="5080">
              <a:lnSpc>
                <a:spcPct val="116900"/>
              </a:lnSpc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3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245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3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0" dirty="0">
                <a:solidFill>
                  <a:srgbClr val="0C8EB5"/>
                </a:solidFill>
                <a:latin typeface="Courier New"/>
                <a:cs typeface="Courier New"/>
              </a:rPr>
              <a:t>використовувати</a:t>
            </a:r>
            <a:r>
              <a:rPr sz="2450" spc="-3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" dirty="0">
                <a:solidFill>
                  <a:srgbClr val="0C8EB5"/>
                </a:solidFill>
                <a:latin typeface="Courier New"/>
                <a:cs typeface="Courier New"/>
              </a:rPr>
              <a:t>державну</a:t>
            </a:r>
            <a:r>
              <a:rPr sz="2450" spc="-3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450" spc="-3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0" dirty="0">
                <a:solidFill>
                  <a:srgbClr val="0C8EB5"/>
                </a:solidFill>
                <a:latin typeface="Courier New"/>
                <a:cs typeface="Courier New"/>
              </a:rPr>
              <a:t>принаймнı</a:t>
            </a:r>
            <a:r>
              <a:rPr sz="2450" spc="-3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60" dirty="0">
                <a:solidFill>
                  <a:srgbClr val="0C8EB5"/>
                </a:solidFill>
                <a:latin typeface="Courier New"/>
                <a:cs typeface="Courier New"/>
              </a:rPr>
              <a:t>одну</a:t>
            </a:r>
            <a:r>
              <a:rPr sz="2450" spc="-3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35" dirty="0">
                <a:solidFill>
                  <a:srgbClr val="0C8EB5"/>
                </a:solidFill>
                <a:latin typeface="Courier New"/>
                <a:cs typeface="Courier New"/>
              </a:rPr>
              <a:t>з </a:t>
            </a:r>
            <a:r>
              <a:rPr sz="2450" spc="-100" dirty="0">
                <a:solidFill>
                  <a:srgbClr val="0C8EB5"/>
                </a:solidFill>
                <a:latin typeface="Courier New"/>
                <a:cs typeface="Courier New"/>
              </a:rPr>
              <a:t>ıноземних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90" dirty="0">
                <a:solidFill>
                  <a:srgbClr val="0C8EB5"/>
                </a:solidFill>
                <a:latin typeface="Courier New"/>
                <a:cs typeface="Courier New"/>
              </a:rPr>
              <a:t>мов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8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30" dirty="0">
                <a:solidFill>
                  <a:srgbClr val="0C8EB5"/>
                </a:solidFill>
                <a:latin typeface="Courier New"/>
                <a:cs typeface="Courier New"/>
              </a:rPr>
              <a:t>дıловому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35" dirty="0">
                <a:solidFill>
                  <a:srgbClr val="0C8EB5"/>
                </a:solidFill>
                <a:latin typeface="Courier New"/>
                <a:cs typeface="Courier New"/>
              </a:rPr>
              <a:t>спıлкуваннı</a:t>
            </a:r>
            <a:r>
              <a:rPr sz="245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 marR="5080">
              <a:lnSpc>
                <a:spcPct val="116900"/>
              </a:lnSpc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6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610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245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6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14" dirty="0">
                <a:solidFill>
                  <a:srgbClr val="0C8EB5"/>
                </a:solidFill>
                <a:latin typeface="Courier New"/>
                <a:cs typeface="Courier New"/>
              </a:rPr>
              <a:t>презентувати</a:t>
            </a:r>
            <a:r>
              <a:rPr sz="2450" spc="-6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40" dirty="0">
                <a:solidFill>
                  <a:srgbClr val="0C8EB5"/>
                </a:solidFill>
                <a:latin typeface="Courier New"/>
                <a:cs typeface="Courier New"/>
              </a:rPr>
              <a:t>ıдеї</a:t>
            </a:r>
            <a:r>
              <a:rPr sz="2450" spc="-4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45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365" dirty="0">
                <a:solidFill>
                  <a:srgbClr val="0C8EB5"/>
                </a:solidFill>
                <a:latin typeface="Courier New"/>
                <a:cs typeface="Courier New"/>
              </a:rPr>
              <a:t>стратегıї</a:t>
            </a:r>
            <a:r>
              <a:rPr sz="2450" spc="-6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450" spc="-6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40" dirty="0">
                <a:solidFill>
                  <a:srgbClr val="0C8EB5"/>
                </a:solidFill>
                <a:latin typeface="Courier New"/>
                <a:cs typeface="Courier New"/>
              </a:rPr>
              <a:t>результати</a:t>
            </a:r>
            <a:r>
              <a:rPr sz="2450" spc="-6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20" dirty="0">
                <a:solidFill>
                  <a:srgbClr val="0C8EB5"/>
                </a:solidFill>
                <a:latin typeface="Courier New"/>
                <a:cs typeface="Courier New"/>
              </a:rPr>
              <a:t>проєктıв </a:t>
            </a:r>
            <a:r>
              <a:rPr sz="2450" spc="-8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450" spc="-7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40" dirty="0">
                <a:solidFill>
                  <a:srgbClr val="0C8EB5"/>
                </a:solidFill>
                <a:latin typeface="Courier New"/>
                <a:cs typeface="Courier New"/>
              </a:rPr>
              <a:t>цıльових</a:t>
            </a:r>
            <a:r>
              <a:rPr sz="2450" spc="-7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60" dirty="0">
                <a:solidFill>
                  <a:srgbClr val="0C8EB5"/>
                </a:solidFill>
                <a:latin typeface="Courier New"/>
                <a:cs typeface="Courier New"/>
              </a:rPr>
              <a:t>аудиторıй</a:t>
            </a:r>
            <a:r>
              <a:rPr sz="2450" spc="-7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рıзного</a:t>
            </a:r>
            <a:r>
              <a:rPr sz="2450" spc="-7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типу</a:t>
            </a:r>
            <a:r>
              <a:rPr sz="24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 marR="5080">
              <a:lnSpc>
                <a:spcPct val="116900"/>
              </a:lnSpc>
              <a:tabLst>
                <a:tab pos="1183640" algn="l"/>
              </a:tabLst>
            </a:pPr>
            <a:r>
              <a:rPr sz="245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2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25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24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450" spc="-170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45" dirty="0">
                <a:solidFill>
                  <a:srgbClr val="0C8EB5"/>
                </a:solidFill>
                <a:latin typeface="Courier New"/>
                <a:cs typeface="Courier New"/>
              </a:rPr>
              <a:t>усвıдомлювати</a:t>
            </a:r>
            <a:r>
              <a:rPr sz="2450" spc="-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40" dirty="0">
                <a:solidFill>
                  <a:srgbClr val="0C8EB5"/>
                </a:solidFill>
                <a:latin typeface="Courier New"/>
                <a:cs typeface="Courier New"/>
              </a:rPr>
              <a:t>рıвнı</a:t>
            </a:r>
            <a:r>
              <a:rPr sz="2450" spc="-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0" dirty="0">
                <a:solidFill>
                  <a:srgbClr val="0C8EB5"/>
                </a:solidFill>
                <a:latin typeface="Courier New"/>
                <a:cs typeface="Courier New"/>
              </a:rPr>
              <a:t>можливостı</a:t>
            </a:r>
            <a:r>
              <a:rPr sz="2450" spc="-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450" spc="-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5" dirty="0">
                <a:solidFill>
                  <a:srgbClr val="0C8EB5"/>
                </a:solidFill>
                <a:latin typeface="Courier New"/>
                <a:cs typeface="Courier New"/>
              </a:rPr>
              <a:t>гендернı 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проблеми</a:t>
            </a:r>
            <a:r>
              <a:rPr sz="24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ЗК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390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245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450" spc="-225" dirty="0">
                <a:solidFill>
                  <a:srgbClr val="0C8EB5"/>
                </a:solidFill>
                <a:latin typeface="Courier New"/>
                <a:cs typeface="Courier New"/>
              </a:rPr>
              <a:t>Здатнıсть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54" dirty="0">
                <a:solidFill>
                  <a:srgbClr val="0C8EB5"/>
                </a:solidFill>
                <a:latin typeface="Courier New"/>
                <a:cs typeface="Courier New"/>
              </a:rPr>
              <a:t>дıяти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45" dirty="0">
                <a:solidFill>
                  <a:srgbClr val="0C8EB5"/>
                </a:solidFill>
                <a:latin typeface="Courier New"/>
                <a:cs typeface="Courier New"/>
              </a:rPr>
              <a:t>соцıально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70" dirty="0">
                <a:solidFill>
                  <a:srgbClr val="0C8EB5"/>
                </a:solidFill>
                <a:latin typeface="Courier New"/>
                <a:cs typeface="Courier New"/>
              </a:rPr>
              <a:t>вıдповıдально</a:t>
            </a:r>
            <a:r>
              <a:rPr sz="2450" spc="-7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21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450" spc="-7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450" spc="-10" dirty="0">
                <a:solidFill>
                  <a:srgbClr val="0C8EB5"/>
                </a:solidFill>
                <a:latin typeface="Courier New"/>
                <a:cs typeface="Courier New"/>
              </a:rPr>
              <a:t>свıдомо</a:t>
            </a:r>
            <a:r>
              <a:rPr sz="24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46911" y="1587942"/>
            <a:ext cx="115523" cy="11552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2897209"/>
            <a:ext cx="115523" cy="11552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46911" y="3770053"/>
            <a:ext cx="115523" cy="11552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4206475"/>
            <a:ext cx="115523" cy="11552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4642897"/>
            <a:ext cx="115523" cy="11552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46911" y="5079320"/>
            <a:ext cx="115523" cy="11552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5952164"/>
            <a:ext cx="115523" cy="11552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6825008"/>
            <a:ext cx="115523" cy="11552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46911" y="7697852"/>
            <a:ext cx="115523" cy="11552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911" y="8570697"/>
            <a:ext cx="115523" cy="115523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892950" y="2145682"/>
            <a:ext cx="5075479" cy="42892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460124"/>
            <a:ext cx="14826187" cy="82687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9203" y="262513"/>
            <a:ext cx="276749" cy="107348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45776" y="799137"/>
            <a:ext cx="4442223" cy="4152735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65" dirty="0"/>
              <a:t>Спецıальнı</a:t>
            </a:r>
            <a:r>
              <a:rPr spc="-285" dirty="0"/>
              <a:t> </a:t>
            </a:r>
            <a:r>
              <a:rPr spc="-90" dirty="0"/>
              <a:t>компетентностı</a:t>
            </a: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3621" y="1116660"/>
            <a:ext cx="83113" cy="8311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313134" y="955742"/>
            <a:ext cx="11807190" cy="8189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500"/>
              </a:lnSpc>
              <a:spcBef>
                <a:spcPts val="100"/>
              </a:spcBef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85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1800" spc="1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5" dirty="0">
                <a:solidFill>
                  <a:srgbClr val="0C8EB5"/>
                </a:solidFill>
                <a:latin typeface="Courier New"/>
                <a:cs typeface="Courier New"/>
              </a:rPr>
              <a:t>о6ирати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3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65" dirty="0">
                <a:solidFill>
                  <a:srgbClr val="0C8EB5"/>
                </a:solidFill>
                <a:latin typeface="Courier New"/>
                <a:cs typeface="Courier New"/>
              </a:rPr>
              <a:t>використовувати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35" dirty="0">
                <a:solidFill>
                  <a:srgbClr val="0C8EB5"/>
                </a:solidFill>
                <a:latin typeface="Courier New"/>
                <a:cs typeface="Courier New"/>
              </a:rPr>
              <a:t>концепцıї</a:t>
            </a:r>
            <a:r>
              <a:rPr sz="180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1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методи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3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30" dirty="0">
                <a:solidFill>
                  <a:srgbClr val="0C8EB5"/>
                </a:solidFill>
                <a:latin typeface="Courier New"/>
                <a:cs typeface="Courier New"/>
              </a:rPr>
              <a:t>ıнструментарıй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менедшменту</a:t>
            </a:r>
            <a:r>
              <a:rPr sz="18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1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3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тому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числı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70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85" dirty="0">
                <a:solidFill>
                  <a:srgbClr val="0C8EB5"/>
                </a:solidFill>
                <a:latin typeface="Courier New"/>
                <a:cs typeface="Courier New"/>
              </a:rPr>
              <a:t>вıдповıдностı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1800" spc="-5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визначених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5" dirty="0">
                <a:solidFill>
                  <a:srgbClr val="0C8EB5"/>
                </a:solidFill>
                <a:latin typeface="Courier New"/>
                <a:cs typeface="Courier New"/>
              </a:rPr>
              <a:t>цıлей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мıшнародних</a:t>
            </a:r>
            <a:r>
              <a:rPr sz="1800" spc="-5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5" dirty="0">
                <a:solidFill>
                  <a:srgbClr val="0C8EB5"/>
                </a:solidFill>
                <a:latin typeface="Courier New"/>
                <a:cs typeface="Courier New"/>
              </a:rPr>
              <a:t>стандартıв</a:t>
            </a:r>
            <a:r>
              <a:rPr sz="18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4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18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4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0" dirty="0">
                <a:solidFill>
                  <a:srgbClr val="0C8EB5"/>
                </a:solidFill>
                <a:latin typeface="Courier New"/>
                <a:cs typeface="Courier New"/>
              </a:rPr>
              <a:t>встановлювати</a:t>
            </a:r>
            <a:r>
              <a:rPr sz="1800" spc="-4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0" dirty="0">
                <a:solidFill>
                  <a:srgbClr val="0C8EB5"/>
                </a:solidFill>
                <a:latin typeface="Courier New"/>
                <a:cs typeface="Courier New"/>
              </a:rPr>
              <a:t>цıнностı</a:t>
            </a:r>
            <a:r>
              <a:rPr sz="1800" spc="-19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9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6ачення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мıсıю</a:t>
            </a:r>
            <a:r>
              <a:rPr sz="1800" spc="-15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305" dirty="0">
                <a:solidFill>
                  <a:srgbClr val="0C8EB5"/>
                </a:solidFill>
                <a:latin typeface="Courier New"/>
                <a:cs typeface="Courier New"/>
              </a:rPr>
              <a:t>цıлı</a:t>
            </a:r>
            <a:r>
              <a:rPr sz="1800" spc="-4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4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5" dirty="0">
                <a:solidFill>
                  <a:srgbClr val="0C8EB5"/>
                </a:solidFill>
                <a:latin typeface="Courier New"/>
                <a:cs typeface="Courier New"/>
              </a:rPr>
              <a:t>критерıї</a:t>
            </a:r>
            <a:r>
              <a:rPr sz="1800" spc="-19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9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40" dirty="0">
                <a:solidFill>
                  <a:srgbClr val="0C8EB5"/>
                </a:solidFill>
                <a:latin typeface="Courier New"/>
                <a:cs typeface="Courier New"/>
              </a:rPr>
              <a:t>за</a:t>
            </a:r>
            <a:r>
              <a:rPr sz="1800" spc="-4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якими</a:t>
            </a:r>
            <a:r>
              <a:rPr sz="1800" spc="-4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70" dirty="0">
                <a:solidFill>
                  <a:srgbClr val="0C8EB5"/>
                </a:solidFill>
                <a:latin typeface="Courier New"/>
                <a:cs typeface="Courier New"/>
              </a:rPr>
              <a:t>органıзацıя</a:t>
            </a:r>
            <a:r>
              <a:rPr sz="1800" spc="-4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визначаε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подальшı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45" dirty="0">
                <a:solidFill>
                  <a:srgbClr val="0C8EB5"/>
                </a:solidFill>
                <a:latin typeface="Courier New"/>
                <a:cs typeface="Courier New"/>
              </a:rPr>
              <a:t>напрями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0" dirty="0">
                <a:solidFill>
                  <a:srgbClr val="0C8EB5"/>
                </a:solidFill>
                <a:latin typeface="Courier New"/>
                <a:cs typeface="Courier New"/>
              </a:rPr>
              <a:t>розвитку</a:t>
            </a:r>
            <a:r>
              <a:rPr sz="18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розро6ляти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615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реалıзовувати</a:t>
            </a:r>
            <a:r>
              <a:rPr sz="1800" spc="-5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5" dirty="0">
                <a:solidFill>
                  <a:srgbClr val="0C8EB5"/>
                </a:solidFill>
                <a:latin typeface="Courier New"/>
                <a:cs typeface="Courier New"/>
              </a:rPr>
              <a:t>вıдповıднı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60" dirty="0">
                <a:solidFill>
                  <a:srgbClr val="0C8EB5"/>
                </a:solidFill>
                <a:latin typeface="Courier New"/>
                <a:cs typeface="Courier New"/>
              </a:rPr>
              <a:t>стратегıї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плани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1049020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18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70" dirty="0">
                <a:solidFill>
                  <a:srgbClr val="0C8EB5"/>
                </a:solidFill>
                <a:latin typeface="Courier New"/>
                <a:cs typeface="Courier New"/>
              </a:rPr>
              <a:t>саморозвитку</a:t>
            </a:r>
            <a:r>
              <a:rPr sz="18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навчання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впродовш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шиття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ефективного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самоменедшменту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4.</a:t>
            </a:r>
            <a:r>
              <a:rPr sz="18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ефективного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використання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розвитку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5" dirty="0">
                <a:solidFill>
                  <a:srgbClr val="0C8EB5"/>
                </a:solidFill>
                <a:latin typeface="Courier New"/>
                <a:cs typeface="Courier New"/>
              </a:rPr>
              <a:t>ресурсıв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0" dirty="0">
                <a:solidFill>
                  <a:srgbClr val="0C8EB5"/>
                </a:solidFill>
                <a:latin typeface="Courier New"/>
                <a:cs typeface="Courier New"/>
              </a:rPr>
              <a:t>органıзацıї</a:t>
            </a:r>
            <a:r>
              <a:rPr sz="18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;</a:t>
            </a:r>
            <a:endParaRPr sz="18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09"/>
              </a:spcBef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18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0" dirty="0">
                <a:solidFill>
                  <a:srgbClr val="0C8EB5"/>
                </a:solidFill>
                <a:latin typeface="Courier New"/>
                <a:cs typeface="Courier New"/>
              </a:rPr>
              <a:t>створювати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органıзовувати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95" dirty="0">
                <a:solidFill>
                  <a:srgbClr val="0C8EB5"/>
                </a:solidFill>
                <a:latin typeface="Courier New"/>
                <a:cs typeface="Courier New"/>
              </a:rPr>
              <a:t>ефективнı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85" dirty="0">
                <a:solidFill>
                  <a:srgbClr val="0C8EB5"/>
                </a:solidFill>
                <a:latin typeface="Courier New"/>
                <a:cs typeface="Courier New"/>
              </a:rPr>
              <a:t>комунıкацıї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процесı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0" dirty="0">
                <a:solidFill>
                  <a:srgbClr val="0C8EB5"/>
                </a:solidFill>
                <a:latin typeface="Lucida Sans Unicode"/>
                <a:cs typeface="Lucida Sans Unicode"/>
              </a:rPr>
              <a:t>7.</a:t>
            </a:r>
            <a:r>
              <a:rPr sz="18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розро6ляти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70" dirty="0">
                <a:solidFill>
                  <a:srgbClr val="0C8EB5"/>
                </a:solidFill>
                <a:latin typeface="Courier New"/>
                <a:cs typeface="Courier New"/>
              </a:rPr>
              <a:t>проекти</a:t>
            </a:r>
            <a:r>
              <a:rPr sz="18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60" dirty="0">
                <a:solidFill>
                  <a:srgbClr val="0C8EB5"/>
                </a:solidFill>
                <a:latin typeface="Courier New"/>
                <a:cs typeface="Courier New"/>
              </a:rPr>
              <a:t>управляти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ними</a:t>
            </a:r>
            <a:r>
              <a:rPr sz="18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виявляти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15" dirty="0">
                <a:solidFill>
                  <a:srgbClr val="0C8EB5"/>
                </a:solidFill>
                <a:latin typeface="Courier New"/>
                <a:cs typeface="Courier New"/>
              </a:rPr>
              <a:t>ıнıцıативу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пıдприεмливıсть</a:t>
            </a:r>
            <a:r>
              <a:rPr sz="18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1800" spc="3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1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5" dirty="0">
                <a:solidFill>
                  <a:srgbClr val="0C8EB5"/>
                </a:solidFill>
                <a:latin typeface="Courier New"/>
                <a:cs typeface="Courier New"/>
              </a:rPr>
              <a:t>аналıзувати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75" dirty="0">
                <a:solidFill>
                  <a:srgbClr val="0C8EB5"/>
                </a:solidFill>
                <a:latin typeface="Courier New"/>
                <a:cs typeface="Courier New"/>
              </a:rPr>
              <a:t>й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структурувати</a:t>
            </a:r>
            <a:r>
              <a:rPr sz="1800" spc="-1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про6леми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5" dirty="0">
                <a:solidFill>
                  <a:srgbClr val="0C8EB5"/>
                </a:solidFill>
                <a:latin typeface="Courier New"/>
                <a:cs typeface="Courier New"/>
              </a:rPr>
              <a:t>органıзацıї</a:t>
            </a:r>
            <a:r>
              <a:rPr sz="1800" spc="-19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3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приймати</a:t>
            </a:r>
            <a:r>
              <a:rPr sz="1800" spc="-1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ефективнı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управлıнськı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рıшення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за6езпечувати</a:t>
            </a:r>
            <a:r>
              <a:rPr sz="1800" spc="-5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75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1800" spc="-5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реалıзацıю</a:t>
            </a:r>
            <a:r>
              <a:rPr sz="18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5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65" dirty="0">
                <a:solidFill>
                  <a:srgbClr val="0C8EB5"/>
                </a:solidFill>
                <a:latin typeface="Lucida Sans Unicode"/>
                <a:cs typeface="Lucida Sans Unicode"/>
              </a:rPr>
              <a:t>10.</a:t>
            </a:r>
            <a:r>
              <a:rPr sz="18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5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1800" spc="-5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1800" spc="-5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30" dirty="0">
                <a:solidFill>
                  <a:srgbClr val="0C8EB5"/>
                </a:solidFill>
                <a:latin typeface="Courier New"/>
                <a:cs typeface="Courier New"/>
              </a:rPr>
              <a:t>органıзацıεю</a:t>
            </a:r>
            <a:r>
              <a:rPr sz="1800" spc="-5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615" dirty="0">
                <a:solidFill>
                  <a:srgbClr val="0C8EB5"/>
                </a:solidFill>
                <a:latin typeface="Courier New"/>
                <a:cs typeface="Courier New"/>
              </a:rPr>
              <a:t>її</a:t>
            </a:r>
            <a:r>
              <a:rPr sz="1800" spc="-5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розвитком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spc="4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0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1800" spc="1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5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25" dirty="0">
                <a:solidFill>
                  <a:srgbClr val="0C8EB5"/>
                </a:solidFill>
                <a:latin typeface="Courier New"/>
                <a:cs typeface="Courier New"/>
              </a:rPr>
              <a:t>реалıзацıї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5" dirty="0">
                <a:solidFill>
                  <a:srgbClr val="0C8EB5"/>
                </a:solidFill>
                <a:latin typeface="Courier New"/>
                <a:cs typeface="Courier New"/>
              </a:rPr>
              <a:t>дершавної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5" dirty="0">
                <a:solidFill>
                  <a:srgbClr val="0C8EB5"/>
                </a:solidFill>
                <a:latin typeface="Courier New"/>
                <a:cs typeface="Courier New"/>
              </a:rPr>
              <a:t>полıтики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35" dirty="0">
                <a:solidFill>
                  <a:srgbClr val="0C8EB5"/>
                </a:solidFill>
                <a:latin typeface="Courier New"/>
                <a:cs typeface="Courier New"/>
              </a:rPr>
              <a:t>галузı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5" dirty="0">
                <a:solidFill>
                  <a:srgbClr val="0C8EB5"/>
                </a:solidFill>
                <a:latin typeface="Courier New"/>
                <a:cs typeface="Courier New"/>
              </a:rPr>
              <a:t>охорони</a:t>
            </a:r>
            <a:r>
              <a:rPr sz="1800" spc="6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18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18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1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за6езпечення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10" dirty="0">
                <a:solidFill>
                  <a:srgbClr val="0C8EB5"/>
                </a:solidFill>
                <a:latin typeface="Courier New"/>
                <a:cs typeface="Courier New"/>
              </a:rPr>
              <a:t>впровадшення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5" dirty="0">
                <a:solidFill>
                  <a:srgbClr val="0C8EB5"/>
                </a:solidFill>
                <a:latin typeface="Courier New"/>
                <a:cs typeface="Courier New"/>
              </a:rPr>
              <a:t>основних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засад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5" dirty="0">
                <a:solidFill>
                  <a:srgbClr val="0C8EB5"/>
                </a:solidFill>
                <a:latin typeface="Courier New"/>
                <a:cs typeface="Courier New"/>
              </a:rPr>
              <a:t>медичної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75" dirty="0">
                <a:solidFill>
                  <a:srgbClr val="0C8EB5"/>
                </a:solidFill>
                <a:latin typeface="Courier New"/>
                <a:cs typeface="Courier New"/>
              </a:rPr>
              <a:t>реформи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10" dirty="0">
                <a:solidFill>
                  <a:srgbClr val="0C8EB5"/>
                </a:solidFill>
                <a:latin typeface="Courier New"/>
                <a:cs typeface="Courier New"/>
              </a:rPr>
              <a:t>3О3</a:t>
            </a:r>
            <a:r>
              <a:rPr sz="18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10" dirty="0">
                <a:solidFill>
                  <a:srgbClr val="0C8EB5"/>
                </a:solidFill>
                <a:latin typeface="Courier New"/>
                <a:cs typeface="Courier New"/>
              </a:rPr>
              <a:t>впровадшення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0" dirty="0">
                <a:solidFill>
                  <a:srgbClr val="0C8EB5"/>
                </a:solidFill>
                <a:latin typeface="Courier New"/>
                <a:cs typeface="Courier New"/>
              </a:rPr>
              <a:t>новıтнıх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5" dirty="0">
                <a:solidFill>
                  <a:srgbClr val="0C8EB5"/>
                </a:solidFill>
                <a:latin typeface="Courier New"/>
                <a:cs typeface="Courier New"/>
              </a:rPr>
              <a:t>технологıй</a:t>
            </a:r>
            <a:r>
              <a:rPr sz="1800" spc="-409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5" dirty="0">
                <a:solidFill>
                  <a:srgbClr val="0C8EB5"/>
                </a:solidFill>
                <a:latin typeface="Courier New"/>
                <a:cs typeface="Courier New"/>
              </a:rPr>
              <a:t>медичної</a:t>
            </a:r>
            <a:r>
              <a:rPr sz="1800" spc="-61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65" dirty="0">
                <a:solidFill>
                  <a:srgbClr val="0C8EB5"/>
                </a:solidFill>
                <a:latin typeface="Courier New"/>
                <a:cs typeface="Courier New"/>
              </a:rPr>
              <a:t>практики</a:t>
            </a:r>
            <a:r>
              <a:rPr sz="18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5" dirty="0">
                <a:solidFill>
                  <a:srgbClr val="0C8EB5"/>
                </a:solidFill>
                <a:latin typeface="Courier New"/>
                <a:cs typeface="Courier New"/>
              </a:rPr>
              <a:t>пıдвищення</a:t>
            </a:r>
            <a:r>
              <a:rPr sz="1800" spc="-6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45" dirty="0">
                <a:solidFill>
                  <a:srgbClr val="0C8EB5"/>
                </a:solidFill>
                <a:latin typeface="Courier New"/>
                <a:cs typeface="Courier New"/>
              </a:rPr>
              <a:t>доступностı</a:t>
            </a:r>
            <a:r>
              <a:rPr sz="1800" spc="-6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6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10" dirty="0">
                <a:solidFill>
                  <a:srgbClr val="0C8EB5"/>
                </a:solidFill>
                <a:latin typeface="Courier New"/>
                <a:cs typeface="Courier New"/>
              </a:rPr>
              <a:t>якостı</a:t>
            </a:r>
            <a:r>
              <a:rPr sz="1800" spc="-6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5" dirty="0">
                <a:solidFill>
                  <a:srgbClr val="0C8EB5"/>
                </a:solidFill>
                <a:latin typeface="Courier New"/>
                <a:cs typeface="Courier New"/>
              </a:rPr>
              <a:t>медичної</a:t>
            </a:r>
            <a:r>
              <a:rPr sz="1800" spc="-6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5" dirty="0">
                <a:solidFill>
                  <a:srgbClr val="0C8EB5"/>
                </a:solidFill>
                <a:latin typeface="Courier New"/>
                <a:cs typeface="Courier New"/>
              </a:rPr>
              <a:t>допомоги</a:t>
            </a:r>
            <a:r>
              <a:rPr sz="1800" spc="-60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5" dirty="0">
                <a:solidFill>
                  <a:srgbClr val="0C8EB5"/>
                </a:solidFill>
                <a:latin typeface="Courier New"/>
                <a:cs typeface="Courier New"/>
              </a:rPr>
              <a:t>громадянам</a:t>
            </a:r>
            <a:r>
              <a:rPr sz="1800" spc="-1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12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95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1800" spc="3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до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виро6лення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ефективних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механıзмıв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75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персоналом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3О3</a:t>
            </a:r>
            <a:r>
              <a:rPr sz="18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3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планування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потре6и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медичних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ıнших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працıвниках</a:t>
            </a:r>
            <a:r>
              <a:rPr sz="18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за6езпечення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75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соцıального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45" dirty="0">
                <a:solidFill>
                  <a:srgbClr val="0C8EB5"/>
                </a:solidFill>
                <a:latin typeface="Courier New"/>
                <a:cs typeface="Courier New"/>
              </a:rPr>
              <a:t>захисту</a:t>
            </a:r>
            <a:r>
              <a:rPr sz="1800" spc="-14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розвитку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6езпеки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spc="-125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1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45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1800" spc="20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5" dirty="0">
                <a:solidFill>
                  <a:srgbClr val="0C8EB5"/>
                </a:solidFill>
                <a:latin typeface="Courier New"/>
                <a:cs typeface="Courier New"/>
              </a:rPr>
              <a:t>за6езпечувати</a:t>
            </a:r>
            <a:r>
              <a:rPr sz="18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5" dirty="0">
                <a:solidFill>
                  <a:srgbClr val="0C8EB5"/>
                </a:solidFill>
                <a:latin typeface="Courier New"/>
                <a:cs typeface="Courier New"/>
              </a:rPr>
              <a:t>ефективне</a:t>
            </a:r>
            <a:r>
              <a:rPr sz="18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1800" spc="-1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0" dirty="0">
                <a:solidFill>
                  <a:srgbClr val="0C8EB5"/>
                </a:solidFill>
                <a:latin typeface="Courier New"/>
                <a:cs typeface="Courier New"/>
              </a:rPr>
              <a:t>фıнансовими</a:t>
            </a:r>
            <a:r>
              <a:rPr sz="18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ресурсами</a:t>
            </a:r>
            <a:r>
              <a:rPr sz="1800" spc="-1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3О3</a:t>
            </a:r>
            <a:r>
              <a:rPr sz="18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3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планувати</a:t>
            </a:r>
            <a:r>
              <a:rPr sz="18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потре6у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медичних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послугах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ресурсах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5" dirty="0">
                <a:solidFill>
                  <a:srgbClr val="0C8EB5"/>
                </a:solidFill>
                <a:latin typeface="Courier New"/>
                <a:cs typeface="Courier New"/>
              </a:rPr>
              <a:t>урахуванням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70" dirty="0">
                <a:solidFill>
                  <a:srgbClr val="0C8EB5"/>
                </a:solidFill>
                <a:latin typeface="Courier New"/>
                <a:cs typeface="Courier New"/>
              </a:rPr>
              <a:t>чинникıв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зовнıшнього</a:t>
            </a:r>
            <a:r>
              <a:rPr sz="1800" spc="-5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60" dirty="0">
                <a:solidFill>
                  <a:srgbClr val="0C8EB5"/>
                </a:solidFill>
                <a:latin typeface="Courier New"/>
                <a:cs typeface="Courier New"/>
              </a:rPr>
              <a:t>внутрıшнього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середовища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2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65" dirty="0">
                <a:solidFill>
                  <a:srgbClr val="0C8EB5"/>
                </a:solidFill>
                <a:latin typeface="Lucida Sans Unicode"/>
                <a:cs typeface="Lucida Sans Unicode"/>
              </a:rPr>
              <a:t>14.</a:t>
            </a:r>
            <a:r>
              <a:rPr sz="1800" spc="2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3датнıсть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5" dirty="0">
                <a:solidFill>
                  <a:srgbClr val="0C8EB5"/>
                </a:solidFill>
                <a:latin typeface="Courier New"/>
                <a:cs typeface="Courier New"/>
              </a:rPr>
              <a:t>розро6ляти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варıанти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90" dirty="0">
                <a:solidFill>
                  <a:srgbClr val="0C8EB5"/>
                </a:solidFill>
                <a:latin typeface="Courier New"/>
                <a:cs typeface="Courier New"/>
              </a:rPr>
              <a:t>стратегıй</a:t>
            </a:r>
            <a:r>
              <a:rPr sz="1800" spc="-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ринку</a:t>
            </a:r>
            <a:r>
              <a:rPr sz="1800" spc="-15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охорони</a:t>
            </a:r>
            <a:r>
              <a:rPr sz="1800" spc="-15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18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18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3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30" dirty="0">
                <a:solidFill>
                  <a:srgbClr val="0C8EB5"/>
                </a:solidFill>
                <a:latin typeface="Courier New"/>
                <a:cs typeface="Courier New"/>
              </a:rPr>
              <a:t>полıтик</a:t>
            </a:r>
            <a:r>
              <a:rPr sz="1800" spc="-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25" dirty="0">
                <a:solidFill>
                  <a:srgbClr val="0C8EB5"/>
                </a:solidFill>
                <a:latin typeface="Courier New"/>
                <a:cs typeface="Courier New"/>
              </a:rPr>
              <a:t>якостı</a:t>
            </a:r>
            <a:r>
              <a:rPr sz="1800" spc="-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надання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медичних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послуг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0" dirty="0">
                <a:solidFill>
                  <a:srgbClr val="0C8EB5"/>
                </a:solidFill>
                <a:latin typeface="Courier New"/>
                <a:cs typeface="Courier New"/>
              </a:rPr>
              <a:t>з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80" dirty="0">
                <a:solidFill>
                  <a:srgbClr val="0C8EB5"/>
                </a:solidFill>
                <a:latin typeface="Courier New"/>
                <a:cs typeface="Courier New"/>
              </a:rPr>
              <a:t>метою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з6ерешення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5" dirty="0">
                <a:solidFill>
                  <a:srgbClr val="0C8EB5"/>
                </a:solidFill>
                <a:latin typeface="Courier New"/>
                <a:cs typeface="Courier New"/>
              </a:rPr>
              <a:t>змıцнення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7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18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1800" spc="-7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населення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оцıнювати</a:t>
            </a:r>
            <a:r>
              <a:rPr sz="1800" spc="-54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75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ефективнıсть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65" dirty="0">
                <a:solidFill>
                  <a:srgbClr val="0C8EB5"/>
                </a:solidFill>
                <a:latin typeface="Lucida Sans Unicode"/>
                <a:cs typeface="Lucida Sans Unicode"/>
              </a:rPr>
              <a:t>15.</a:t>
            </a:r>
            <a:r>
              <a:rPr sz="1800" spc="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1800" spc="-55" dirty="0">
                <a:solidFill>
                  <a:srgbClr val="0C8EB5"/>
                </a:solidFill>
                <a:latin typeface="Courier New"/>
                <a:cs typeface="Courier New"/>
              </a:rPr>
              <a:t>3астосовувати</a:t>
            </a:r>
            <a:r>
              <a:rPr sz="1800" spc="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5" dirty="0">
                <a:solidFill>
                  <a:srgbClr val="0C8EB5"/>
                </a:solidFill>
                <a:latin typeface="Courier New"/>
                <a:cs typeface="Courier New"/>
              </a:rPr>
              <a:t>основнı</a:t>
            </a:r>
            <a:r>
              <a:rPr sz="1800" spc="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55" dirty="0">
                <a:solidFill>
                  <a:srgbClr val="0C8EB5"/>
                </a:solidFill>
                <a:latin typeface="Courier New"/>
                <a:cs typeface="Courier New"/>
              </a:rPr>
              <a:t>принципи</a:t>
            </a:r>
            <a:r>
              <a:rPr sz="1800" spc="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функцıонування</a:t>
            </a:r>
            <a:r>
              <a:rPr sz="1800" spc="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80" dirty="0">
                <a:solidFill>
                  <a:srgbClr val="0C8EB5"/>
                </a:solidFill>
                <a:latin typeface="Courier New"/>
                <a:cs typeface="Courier New"/>
              </a:rPr>
              <a:t>органıзацıї</a:t>
            </a:r>
            <a:r>
              <a:rPr sz="1800" spc="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господарськıй</a:t>
            </a:r>
            <a:r>
              <a:rPr sz="1800" spc="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45" dirty="0">
                <a:solidFill>
                  <a:srgbClr val="0C8EB5"/>
                </a:solidFill>
                <a:latin typeface="Courier New"/>
                <a:cs typeface="Courier New"/>
              </a:rPr>
              <a:t>дıяльностı</a:t>
            </a:r>
            <a:r>
              <a:rPr sz="1800" spc="-145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1800" spc="-70" dirty="0">
                <a:solidFill>
                  <a:srgbClr val="0C8EB5"/>
                </a:solidFill>
                <a:latin typeface="Courier New"/>
                <a:cs typeface="Courier New"/>
              </a:rPr>
              <a:t>маркетингу</a:t>
            </a:r>
            <a:r>
              <a:rPr sz="18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00" dirty="0">
                <a:solidFill>
                  <a:srgbClr val="0C8EB5"/>
                </a:solidFill>
                <a:latin typeface="Courier New"/>
                <a:cs typeface="Courier New"/>
              </a:rPr>
              <a:t>фıнансах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6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45" dirty="0">
                <a:solidFill>
                  <a:srgbClr val="0C8EB5"/>
                </a:solidFill>
                <a:latin typeface="Courier New"/>
                <a:cs typeface="Courier New"/>
              </a:rPr>
              <a:t>управлıннı</a:t>
            </a:r>
            <a:r>
              <a:rPr sz="18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60" dirty="0">
                <a:solidFill>
                  <a:srgbClr val="0C8EB5"/>
                </a:solidFill>
                <a:latin typeface="Lucida Sans Unicode"/>
                <a:cs typeface="Lucida Sans Unicode"/>
              </a:rPr>
              <a:t>16.</a:t>
            </a:r>
            <a:r>
              <a:rPr sz="1800" spc="40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85" dirty="0">
                <a:solidFill>
                  <a:srgbClr val="0C8EB5"/>
                </a:solidFill>
                <a:latin typeface="Courier New"/>
                <a:cs typeface="Courier New"/>
              </a:rPr>
              <a:t>3астосовувати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знання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про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органıзацıю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3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60" dirty="0">
                <a:solidFill>
                  <a:srgbClr val="0C8EB5"/>
                </a:solidFill>
                <a:latin typeface="Courier New"/>
                <a:cs typeface="Courier New"/>
              </a:rPr>
              <a:t>фıнансування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0" dirty="0">
                <a:solidFill>
                  <a:srgbClr val="0C8EB5"/>
                </a:solidFill>
                <a:latin typeface="Courier New"/>
                <a:cs typeface="Courier New"/>
              </a:rPr>
              <a:t>медичної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допомоги</a:t>
            </a:r>
            <a:r>
              <a:rPr sz="1800" spc="-114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комплекснıй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основı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500"/>
              </a:lnSpc>
            </a:pP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СК</a:t>
            </a:r>
            <a:r>
              <a:rPr sz="1800" spc="-2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10" dirty="0">
                <a:solidFill>
                  <a:srgbClr val="0C8EB5"/>
                </a:solidFill>
                <a:latin typeface="Lucida Sans Unicode"/>
                <a:cs typeface="Lucida Sans Unicode"/>
              </a:rPr>
              <a:t>17.</a:t>
            </a:r>
            <a:r>
              <a:rPr sz="1800" spc="1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Оцıнювати</a:t>
            </a:r>
            <a:r>
              <a:rPr sz="1800" spc="-2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правовı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2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соцıальнı</a:t>
            </a:r>
            <a:r>
              <a:rPr sz="18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2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10" dirty="0">
                <a:solidFill>
                  <a:srgbClr val="0C8EB5"/>
                </a:solidFill>
                <a:latin typeface="Courier New"/>
                <a:cs typeface="Courier New"/>
              </a:rPr>
              <a:t>екологıчнı</a:t>
            </a:r>
            <a:r>
              <a:rPr sz="18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2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100" dirty="0">
                <a:solidFill>
                  <a:srgbClr val="0C8EB5"/>
                </a:solidFill>
                <a:latin typeface="Courier New"/>
                <a:cs typeface="Courier New"/>
              </a:rPr>
              <a:t>технологıчнı</a:t>
            </a:r>
            <a:r>
              <a:rPr sz="18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2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90" dirty="0">
                <a:solidFill>
                  <a:srgbClr val="0C8EB5"/>
                </a:solidFill>
                <a:latin typeface="Courier New"/>
                <a:cs typeface="Courier New"/>
              </a:rPr>
              <a:t>соцıальнı</a:t>
            </a:r>
            <a:r>
              <a:rPr sz="18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2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80" dirty="0">
                <a:solidFill>
                  <a:srgbClr val="0C8EB5"/>
                </a:solidFill>
                <a:latin typeface="Courier New"/>
                <a:cs typeface="Courier New"/>
              </a:rPr>
              <a:t>полıтичнı</a:t>
            </a:r>
            <a:r>
              <a:rPr sz="18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800" spc="2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800" spc="-60" dirty="0">
                <a:solidFill>
                  <a:srgbClr val="0C8EB5"/>
                </a:solidFill>
                <a:latin typeface="Courier New"/>
                <a:cs typeface="Courier New"/>
              </a:rPr>
              <a:t>економıчнı</a:t>
            </a:r>
            <a:r>
              <a:rPr sz="1800" spc="-21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25" dirty="0">
                <a:solidFill>
                  <a:srgbClr val="0C8EB5"/>
                </a:solidFill>
                <a:latin typeface="Courier New"/>
                <a:cs typeface="Courier New"/>
              </a:rPr>
              <a:t>та </a:t>
            </a:r>
            <a:r>
              <a:rPr sz="1800" spc="-145" dirty="0">
                <a:solidFill>
                  <a:srgbClr val="0C8EB5"/>
                </a:solidFill>
                <a:latin typeface="Courier New"/>
                <a:cs typeface="Courier New"/>
              </a:rPr>
              <a:t>культурнı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20" dirty="0">
                <a:solidFill>
                  <a:srgbClr val="0C8EB5"/>
                </a:solidFill>
                <a:latin typeface="Courier New"/>
                <a:cs typeface="Courier New"/>
              </a:rPr>
              <a:t>осо6ливостı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0C8EB5"/>
                </a:solidFill>
                <a:latin typeface="Courier New"/>
                <a:cs typeface="Courier New"/>
              </a:rPr>
              <a:t>середовища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30" dirty="0">
                <a:solidFill>
                  <a:srgbClr val="0C8EB5"/>
                </a:solidFill>
                <a:latin typeface="Courier New"/>
                <a:cs typeface="Courier New"/>
              </a:rPr>
              <a:t>ведення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75" dirty="0">
                <a:solidFill>
                  <a:srgbClr val="0C8EB5"/>
                </a:solidFill>
                <a:latin typeface="Courier New"/>
                <a:cs typeface="Courier New"/>
              </a:rPr>
              <a:t>6ıзнесу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5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1800" spc="-5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95" dirty="0">
                <a:solidFill>
                  <a:srgbClr val="0C8EB5"/>
                </a:solidFill>
                <a:latin typeface="Courier New"/>
                <a:cs typeface="Courier New"/>
              </a:rPr>
              <a:t>охоронı</a:t>
            </a:r>
            <a:r>
              <a:rPr sz="1800" spc="-5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1800" spc="-1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18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800">
              <a:latin typeface="Lucida Sans Unicode"/>
              <a:cs typeface="Lucida Sans Unicode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3621" y="1744628"/>
            <a:ext cx="83113" cy="8311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3621" y="2372597"/>
            <a:ext cx="83113" cy="8311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2686581"/>
            <a:ext cx="83113" cy="8311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3000565"/>
            <a:ext cx="83113" cy="8311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3314549"/>
            <a:ext cx="83113" cy="8311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3628533"/>
            <a:ext cx="83113" cy="8311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4256501"/>
            <a:ext cx="83113" cy="8311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4570485"/>
            <a:ext cx="83113" cy="83113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3621" y="5512437"/>
            <a:ext cx="83113" cy="83113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3621" y="6140406"/>
            <a:ext cx="83113" cy="83112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3621" y="6768374"/>
            <a:ext cx="83113" cy="8311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7396342"/>
            <a:ext cx="83113" cy="8311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8024310"/>
            <a:ext cx="83113" cy="8311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3621" y="8652278"/>
            <a:ext cx="83113" cy="8311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258300"/>
            <a:ext cx="14690775" cy="10286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92950" y="2145682"/>
            <a:ext cx="5075479" cy="428926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52046" y="398502"/>
            <a:ext cx="1068006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70" dirty="0"/>
              <a:t>Інтегративнı</a:t>
            </a:r>
            <a:r>
              <a:rPr spc="-300" dirty="0"/>
              <a:t> </a:t>
            </a:r>
            <a:r>
              <a:rPr spc="-100" dirty="0"/>
              <a:t>кıнцевı</a:t>
            </a:r>
            <a:r>
              <a:rPr spc="-290" dirty="0"/>
              <a:t> </a:t>
            </a:r>
            <a:r>
              <a:rPr spc="-125" dirty="0"/>
              <a:t>програмнı</a:t>
            </a:r>
            <a:r>
              <a:rPr spc="-290" dirty="0"/>
              <a:t> </a:t>
            </a:r>
            <a:r>
              <a:rPr spc="-114" dirty="0"/>
              <a:t>результати</a:t>
            </a:r>
            <a:r>
              <a:rPr spc="-285" dirty="0"/>
              <a:t> </a:t>
            </a:r>
            <a:r>
              <a:rPr spc="-60" dirty="0"/>
              <a:t>навчання</a:t>
            </a: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3497" y="348924"/>
            <a:ext cx="276749" cy="107348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1441029"/>
            <a:ext cx="99062" cy="9906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2592634"/>
            <a:ext cx="99062" cy="9906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3360370"/>
            <a:ext cx="99062" cy="9906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3744238"/>
            <a:ext cx="99062" cy="9906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4511974"/>
            <a:ext cx="99062" cy="9906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5279711"/>
            <a:ext cx="99062" cy="9906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8450" y="6047447"/>
            <a:ext cx="99062" cy="99062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450" y="7199051"/>
            <a:ext cx="99062" cy="99062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8450" y="7966787"/>
            <a:ext cx="99062" cy="99061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877625" y="1249174"/>
            <a:ext cx="11356975" cy="88982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9584" marR="5080" algn="just">
              <a:lnSpc>
                <a:spcPct val="114500"/>
              </a:lnSpc>
              <a:spcBef>
                <a:spcPts val="95"/>
              </a:spcBef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470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2200" spc="5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Критично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осмислювати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5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вибирати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60" dirty="0">
                <a:solidFill>
                  <a:srgbClr val="0C8EB5"/>
                </a:solidFill>
                <a:latin typeface="Courier New"/>
                <a:cs typeface="Courier New"/>
              </a:rPr>
              <a:t>використовувати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Courier New"/>
                <a:cs typeface="Courier New"/>
              </a:rPr>
              <a:t>необхıдний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науковий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4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методичний</a:t>
            </a:r>
            <a:r>
              <a:rPr sz="2200" spc="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60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2200" spc="43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Courier New"/>
                <a:cs typeface="Courier New"/>
              </a:rPr>
              <a:t>аналıтичний</a:t>
            </a:r>
            <a:r>
              <a:rPr sz="2200" spc="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10" dirty="0">
                <a:solidFill>
                  <a:srgbClr val="0C8EB5"/>
                </a:solidFill>
                <a:latin typeface="Courier New"/>
                <a:cs typeface="Courier New"/>
              </a:rPr>
              <a:t>ıнструментарıй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200" spc="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0" dirty="0">
                <a:solidFill>
                  <a:srgbClr val="0C8EB5"/>
                </a:solidFill>
                <a:latin typeface="Courier New"/>
                <a:cs typeface="Courier New"/>
              </a:rPr>
              <a:t>в </a:t>
            </a:r>
            <a:r>
              <a:rPr sz="2200" spc="-125" dirty="0">
                <a:solidFill>
                  <a:srgbClr val="0C8EB5"/>
                </a:solidFill>
                <a:latin typeface="Courier New"/>
                <a:cs typeface="Courier New"/>
              </a:rPr>
              <a:t>охоронı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90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200" spc="-9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200" spc="-90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60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200" spc="-6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45" dirty="0">
                <a:solidFill>
                  <a:srgbClr val="0C8EB5"/>
                </a:solidFill>
                <a:latin typeface="Courier New"/>
                <a:cs typeface="Courier New"/>
              </a:rPr>
              <a:t>непередбачуваних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Courier New"/>
                <a:cs typeface="Courier New"/>
              </a:rPr>
              <a:t>умовах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85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22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150" dirty="0">
                <a:solidFill>
                  <a:srgbClr val="0C8EB5"/>
                </a:solidFill>
                <a:latin typeface="Courier New"/>
                <a:cs typeface="Courier New"/>
              </a:rPr>
              <a:t>Ідентифıкувати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35" dirty="0">
                <a:solidFill>
                  <a:srgbClr val="0C8EB5"/>
                </a:solidFill>
                <a:latin typeface="Courier New"/>
                <a:cs typeface="Courier New"/>
              </a:rPr>
              <a:t>проблеми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5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95" dirty="0">
                <a:solidFill>
                  <a:srgbClr val="0C8EB5"/>
                </a:solidFill>
                <a:latin typeface="Courier New"/>
                <a:cs typeface="Courier New"/>
              </a:rPr>
              <a:t>галузı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охорони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2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6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5" dirty="0">
                <a:solidFill>
                  <a:srgbClr val="0C8EB5"/>
                </a:solidFill>
                <a:latin typeface="Courier New"/>
                <a:cs typeface="Courier New"/>
              </a:rPr>
              <a:t>обґрунтовувати</a:t>
            </a:r>
            <a:r>
              <a:rPr sz="2200" spc="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" dirty="0">
                <a:solidFill>
                  <a:srgbClr val="0C8EB5"/>
                </a:solidFill>
                <a:latin typeface="Courier New"/>
                <a:cs typeface="Courier New"/>
              </a:rPr>
              <a:t>методи</a:t>
            </a:r>
            <a:r>
              <a:rPr sz="2200" spc="-7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459" dirty="0">
                <a:solidFill>
                  <a:srgbClr val="0C8EB5"/>
                </a:solidFill>
                <a:latin typeface="Courier New"/>
                <a:cs typeface="Courier New"/>
              </a:rPr>
              <a:t>їх</a:t>
            </a:r>
            <a:r>
              <a:rPr sz="2200" spc="-7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Courier New"/>
                <a:cs typeface="Courier New"/>
              </a:rPr>
              <a:t>вирıшення</a:t>
            </a:r>
            <a:r>
              <a:rPr sz="22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algn="just">
              <a:lnSpc>
                <a:spcPct val="100000"/>
              </a:lnSpc>
              <a:spcBef>
                <a:spcPts val="385"/>
              </a:spcBef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6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8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22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80" dirty="0">
                <a:solidFill>
                  <a:srgbClr val="0C8EB5"/>
                </a:solidFill>
                <a:latin typeface="Courier New"/>
                <a:cs typeface="Courier New"/>
              </a:rPr>
              <a:t>Проектувати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20" dirty="0">
                <a:solidFill>
                  <a:srgbClr val="0C8EB5"/>
                </a:solidFill>
                <a:latin typeface="Courier New"/>
                <a:cs typeface="Courier New"/>
              </a:rPr>
              <a:t>ефективнı</a:t>
            </a:r>
            <a:r>
              <a:rPr sz="2200" spc="-68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65" dirty="0">
                <a:solidFill>
                  <a:srgbClr val="0C8EB5"/>
                </a:solidFill>
                <a:latin typeface="Courier New"/>
                <a:cs typeface="Courier New"/>
              </a:rPr>
              <a:t>системи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14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Courier New"/>
                <a:cs typeface="Courier New"/>
              </a:rPr>
              <a:t>ЗОЗ</a:t>
            </a:r>
            <a:r>
              <a:rPr sz="22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2200" spc="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Courier New"/>
                <a:cs typeface="Courier New"/>
              </a:rPr>
              <a:t>Планувати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25" dirty="0">
                <a:solidFill>
                  <a:srgbClr val="0C8EB5"/>
                </a:solidFill>
                <a:latin typeface="Courier New"/>
                <a:cs typeface="Courier New"/>
              </a:rPr>
              <a:t>дıяльнıсть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70" dirty="0">
                <a:solidFill>
                  <a:srgbClr val="0C8EB5"/>
                </a:solidFill>
                <a:latin typeface="Courier New"/>
                <a:cs typeface="Courier New"/>
              </a:rPr>
              <a:t>органıзацıї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охорони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здоров</a:t>
            </a:r>
            <a:r>
              <a:rPr sz="22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200" spc="-85" dirty="0">
                <a:solidFill>
                  <a:srgbClr val="0C8EB5"/>
                </a:solidFill>
                <a:latin typeface="Courier New"/>
                <a:cs typeface="Courier New"/>
              </a:rPr>
              <a:t>я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5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50" dirty="0">
                <a:solidFill>
                  <a:srgbClr val="0C8EB5"/>
                </a:solidFill>
                <a:latin typeface="Courier New"/>
                <a:cs typeface="Courier New"/>
              </a:rPr>
              <a:t>стратегıчному</a:t>
            </a:r>
            <a:r>
              <a:rPr sz="2200" spc="-5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5" dirty="0">
                <a:solidFill>
                  <a:srgbClr val="0C8EB5"/>
                </a:solidFill>
                <a:latin typeface="Courier New"/>
                <a:cs typeface="Courier New"/>
              </a:rPr>
              <a:t>тактичному</a:t>
            </a:r>
            <a:r>
              <a:rPr sz="2200" spc="-7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5" dirty="0">
                <a:solidFill>
                  <a:srgbClr val="0C8EB5"/>
                </a:solidFill>
                <a:latin typeface="Courier New"/>
                <a:cs typeface="Courier New"/>
              </a:rPr>
              <a:t>розрıзах</a:t>
            </a:r>
            <a:r>
              <a:rPr sz="2200" spc="-19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240" dirty="0">
                <a:solidFill>
                  <a:srgbClr val="0C8EB5"/>
                </a:solidFill>
                <a:latin typeface="Courier New"/>
                <a:cs typeface="Courier New"/>
              </a:rPr>
              <a:t>  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2200" spc="3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Застосовувати</a:t>
            </a:r>
            <a:r>
              <a:rPr sz="2200" spc="-240" dirty="0">
                <a:solidFill>
                  <a:srgbClr val="0C8EB5"/>
                </a:solidFill>
                <a:latin typeface="Courier New"/>
                <a:cs typeface="Courier New"/>
              </a:rPr>
              <a:t>  </a:t>
            </a:r>
            <a:r>
              <a:rPr sz="2200" spc="-35" dirty="0">
                <a:solidFill>
                  <a:srgbClr val="0C8EB5"/>
                </a:solidFill>
                <a:latin typeface="Courier New"/>
                <a:cs typeface="Courier New"/>
              </a:rPr>
              <a:t>спецıалıзоване</a:t>
            </a:r>
            <a:r>
              <a:rPr sz="2200" spc="-240" dirty="0">
                <a:solidFill>
                  <a:srgbClr val="0C8EB5"/>
                </a:solidFill>
                <a:latin typeface="Courier New"/>
                <a:cs typeface="Courier New"/>
              </a:rPr>
              <a:t> 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програмне</a:t>
            </a:r>
            <a:r>
              <a:rPr sz="2200" spc="-240" dirty="0">
                <a:solidFill>
                  <a:srgbClr val="0C8EB5"/>
                </a:solidFill>
                <a:latin typeface="Courier New"/>
                <a:cs typeface="Courier New"/>
              </a:rPr>
              <a:t> 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забезпечення</a:t>
            </a:r>
            <a:r>
              <a:rPr sz="2200" spc="-240" dirty="0">
                <a:solidFill>
                  <a:srgbClr val="0C8EB5"/>
                </a:solidFill>
                <a:latin typeface="Courier New"/>
                <a:cs typeface="Courier New"/>
              </a:rPr>
              <a:t>  </a:t>
            </a:r>
            <a:r>
              <a:rPr sz="2200" spc="-25" dirty="0">
                <a:solidFill>
                  <a:srgbClr val="0C8EB5"/>
                </a:solidFill>
                <a:latin typeface="Courier New"/>
                <a:cs typeface="Courier New"/>
              </a:rPr>
              <a:t>та </a:t>
            </a:r>
            <a:r>
              <a:rPr sz="2200" spc="-130" dirty="0">
                <a:solidFill>
                  <a:srgbClr val="0C8EB5"/>
                </a:solidFill>
                <a:latin typeface="Courier New"/>
                <a:cs typeface="Courier New"/>
              </a:rPr>
              <a:t>ıнформацıйнı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65" dirty="0">
                <a:solidFill>
                  <a:srgbClr val="0C8EB5"/>
                </a:solidFill>
                <a:latin typeface="Courier New"/>
                <a:cs typeface="Courier New"/>
              </a:rPr>
              <a:t>системи</a:t>
            </a:r>
            <a:r>
              <a:rPr sz="2200" spc="-6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5" dirty="0">
                <a:solidFill>
                  <a:srgbClr val="0C8EB5"/>
                </a:solidFill>
                <a:latin typeface="Courier New"/>
                <a:cs typeface="Courier New"/>
              </a:rPr>
              <a:t>для</a:t>
            </a:r>
            <a:r>
              <a:rPr sz="2200" spc="-6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Courier New"/>
                <a:cs typeface="Courier New"/>
              </a:rPr>
              <a:t>вирıшення</a:t>
            </a:r>
            <a:r>
              <a:rPr sz="2200" spc="-6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5" dirty="0">
                <a:solidFill>
                  <a:srgbClr val="0C8EB5"/>
                </a:solidFill>
                <a:latin typeface="Courier New"/>
                <a:cs typeface="Courier New"/>
              </a:rPr>
              <a:t>задач</a:t>
            </a:r>
            <a:r>
              <a:rPr sz="2200" spc="-6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14" dirty="0">
                <a:solidFill>
                  <a:srgbClr val="0C8EB5"/>
                </a:solidFill>
                <a:latin typeface="Courier New"/>
                <a:cs typeface="Courier New"/>
              </a:rPr>
              <a:t>управлıння</a:t>
            </a:r>
            <a:r>
              <a:rPr sz="2200" spc="-6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80" dirty="0">
                <a:solidFill>
                  <a:srgbClr val="0C8EB5"/>
                </a:solidFill>
                <a:latin typeface="Courier New"/>
                <a:cs typeface="Courier New"/>
              </a:rPr>
              <a:t>органıзацıєю</a:t>
            </a:r>
            <a:r>
              <a:rPr sz="22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2200" spc="4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110" dirty="0">
                <a:solidFill>
                  <a:srgbClr val="0C8EB5"/>
                </a:solidFill>
                <a:latin typeface="Courier New"/>
                <a:cs typeface="Courier New"/>
              </a:rPr>
              <a:t>Вмıти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75" dirty="0">
                <a:solidFill>
                  <a:srgbClr val="0C8EB5"/>
                </a:solidFill>
                <a:latin typeface="Courier New"/>
                <a:cs typeface="Courier New"/>
              </a:rPr>
              <a:t>спıлкуватись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5" dirty="0">
                <a:solidFill>
                  <a:srgbClr val="0C8EB5"/>
                </a:solidFill>
                <a:latin typeface="Courier New"/>
                <a:cs typeface="Courier New"/>
              </a:rPr>
              <a:t>в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65" dirty="0">
                <a:solidFill>
                  <a:srgbClr val="0C8EB5"/>
                </a:solidFill>
                <a:latin typeface="Courier New"/>
                <a:cs typeface="Courier New"/>
              </a:rPr>
              <a:t>професıйних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60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0" dirty="0">
                <a:solidFill>
                  <a:srgbClr val="0C8EB5"/>
                </a:solidFill>
                <a:latin typeface="Courier New"/>
                <a:cs typeface="Courier New"/>
              </a:rPr>
              <a:t>наукових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0" dirty="0">
                <a:solidFill>
                  <a:srgbClr val="0C8EB5"/>
                </a:solidFill>
                <a:latin typeface="Courier New"/>
                <a:cs typeface="Courier New"/>
              </a:rPr>
              <a:t>колах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70" dirty="0">
                <a:solidFill>
                  <a:srgbClr val="0C8EB5"/>
                </a:solidFill>
                <a:latin typeface="Courier New"/>
                <a:cs typeface="Courier New"/>
              </a:rPr>
              <a:t>державною</a:t>
            </a:r>
            <a:r>
              <a:rPr sz="2200" spc="-1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9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5" dirty="0">
                <a:solidFill>
                  <a:srgbClr val="0C8EB5"/>
                </a:solidFill>
                <a:latin typeface="Courier New"/>
                <a:cs typeface="Courier New"/>
              </a:rPr>
              <a:t>ıноземною</a:t>
            </a:r>
            <a:r>
              <a:rPr sz="2200" spc="-7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45" dirty="0">
                <a:solidFill>
                  <a:srgbClr val="0C8EB5"/>
                </a:solidFill>
                <a:latin typeface="Courier New"/>
                <a:cs typeface="Courier New"/>
              </a:rPr>
              <a:t>мовами</a:t>
            </a:r>
            <a:r>
              <a:rPr sz="220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15" dirty="0">
                <a:solidFill>
                  <a:srgbClr val="0C8EB5"/>
                </a:solidFill>
                <a:latin typeface="Lucida Sans Unicode"/>
                <a:cs typeface="Lucida Sans Unicode"/>
              </a:rPr>
              <a:t>15.</a:t>
            </a:r>
            <a:r>
              <a:rPr sz="2200" spc="7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110" dirty="0">
                <a:solidFill>
                  <a:srgbClr val="0C8EB5"/>
                </a:solidFill>
                <a:latin typeface="Courier New"/>
                <a:cs typeface="Courier New"/>
              </a:rPr>
              <a:t>Вмıти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60" dirty="0">
                <a:solidFill>
                  <a:srgbClr val="0C8EB5"/>
                </a:solidFill>
                <a:latin typeface="Courier New"/>
                <a:cs typeface="Courier New"/>
              </a:rPr>
              <a:t>ıдентифıкувати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20" dirty="0">
                <a:solidFill>
                  <a:srgbClr val="0C8EB5"/>
                </a:solidFill>
                <a:latin typeface="Courier New"/>
                <a:cs typeface="Courier New"/>
              </a:rPr>
              <a:t>розв</a:t>
            </a:r>
            <a:r>
              <a:rPr sz="220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ʼ</a:t>
            </a:r>
            <a:r>
              <a:rPr sz="2200" spc="-120" dirty="0">
                <a:solidFill>
                  <a:srgbClr val="0C8EB5"/>
                </a:solidFill>
                <a:latin typeface="Courier New"/>
                <a:cs typeface="Courier New"/>
              </a:rPr>
              <a:t>язувати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Courier New"/>
                <a:cs typeface="Courier New"/>
              </a:rPr>
              <a:t>складнı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10" dirty="0">
                <a:solidFill>
                  <a:srgbClr val="0C8EB5"/>
                </a:solidFill>
                <a:latin typeface="Courier New"/>
                <a:cs typeface="Courier New"/>
              </a:rPr>
              <a:t>задачı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60" dirty="0">
                <a:solidFill>
                  <a:srgbClr val="0C8EB5"/>
                </a:solidFill>
                <a:latin typeface="Courier New"/>
                <a:cs typeface="Courier New"/>
              </a:rPr>
              <a:t>ı</a:t>
            </a:r>
            <a:r>
              <a:rPr sz="2200" spc="1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35" dirty="0">
                <a:solidFill>
                  <a:srgbClr val="0C8EB5"/>
                </a:solidFill>
                <a:latin typeface="Courier New"/>
                <a:cs typeface="Courier New"/>
              </a:rPr>
              <a:t>проблеми</a:t>
            </a:r>
            <a:r>
              <a:rPr sz="2200" spc="9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Courier New"/>
                <a:cs typeface="Courier New"/>
              </a:rPr>
              <a:t>надання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35" dirty="0">
                <a:solidFill>
                  <a:srgbClr val="0C8EB5"/>
                </a:solidFill>
                <a:latin typeface="Courier New"/>
                <a:cs typeface="Courier New"/>
              </a:rPr>
              <a:t>медичних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45" dirty="0">
                <a:solidFill>
                  <a:srgbClr val="0C8EB5"/>
                </a:solidFill>
                <a:latin typeface="Courier New"/>
                <a:cs typeface="Courier New"/>
              </a:rPr>
              <a:t>послуг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110" dirty="0">
                <a:solidFill>
                  <a:srgbClr val="0C8EB5"/>
                </a:solidFill>
                <a:latin typeface="Courier New"/>
                <a:cs typeface="Courier New"/>
              </a:rPr>
              <a:t>ЗОЗ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50" dirty="0">
                <a:solidFill>
                  <a:srgbClr val="0C8EB5"/>
                </a:solidFill>
                <a:latin typeface="Courier New"/>
                <a:cs typeface="Courier New"/>
              </a:rPr>
              <a:t>усıх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55" dirty="0">
                <a:solidFill>
                  <a:srgbClr val="0C8EB5"/>
                </a:solidFill>
                <a:latin typeface="Courier New"/>
                <a:cs typeface="Courier New"/>
              </a:rPr>
              <a:t>органıзацıйно</a:t>
            </a:r>
            <a:r>
              <a:rPr sz="2200" spc="-155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2200" spc="-30" dirty="0">
                <a:solidFill>
                  <a:srgbClr val="0C8EB5"/>
                </a:solidFill>
                <a:latin typeface="Courier New"/>
                <a:cs typeface="Courier New"/>
              </a:rPr>
              <a:t>правових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145" dirty="0">
                <a:solidFill>
                  <a:srgbClr val="0C8EB5"/>
                </a:solidFill>
                <a:latin typeface="Courier New"/>
                <a:cs typeface="Courier New"/>
              </a:rPr>
              <a:t>форм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Courier New"/>
                <a:cs typeface="Courier New"/>
              </a:rPr>
              <a:t>на</a:t>
            </a:r>
            <a:r>
              <a:rPr sz="2200" spc="-40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70" dirty="0">
                <a:solidFill>
                  <a:srgbClr val="0C8EB5"/>
                </a:solidFill>
                <a:latin typeface="Courier New"/>
                <a:cs typeface="Courier New"/>
              </a:rPr>
              <a:t>рıзних</a:t>
            </a:r>
            <a:r>
              <a:rPr sz="2200" spc="-16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10" dirty="0">
                <a:solidFill>
                  <a:srgbClr val="0C8EB5"/>
                </a:solidFill>
                <a:latin typeface="Courier New"/>
                <a:cs typeface="Courier New"/>
              </a:rPr>
              <a:t>сегментах</a:t>
            </a:r>
            <a:r>
              <a:rPr sz="2200" spc="-7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5" dirty="0">
                <a:solidFill>
                  <a:srgbClr val="0C8EB5"/>
                </a:solidFill>
                <a:latin typeface="Courier New"/>
                <a:cs typeface="Courier New"/>
              </a:rPr>
              <a:t>ринку</a:t>
            </a:r>
            <a:r>
              <a:rPr sz="22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2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33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45" dirty="0">
                <a:solidFill>
                  <a:srgbClr val="0C8EB5"/>
                </a:solidFill>
                <a:latin typeface="Lucida Sans Unicode"/>
                <a:cs typeface="Lucida Sans Unicode"/>
              </a:rPr>
              <a:t>18.</a:t>
            </a:r>
            <a:r>
              <a:rPr sz="2200" spc="1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70" dirty="0">
                <a:solidFill>
                  <a:srgbClr val="0C8EB5"/>
                </a:solidFill>
                <a:latin typeface="Courier New"/>
                <a:cs typeface="Courier New"/>
              </a:rPr>
              <a:t>Визначати</a:t>
            </a:r>
            <a:r>
              <a:rPr sz="2200" spc="-2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57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24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14" dirty="0">
                <a:solidFill>
                  <a:srgbClr val="0C8EB5"/>
                </a:solidFill>
                <a:latin typeface="Courier New"/>
                <a:cs typeface="Courier New"/>
              </a:rPr>
              <a:t>аргументувати</a:t>
            </a:r>
            <a:r>
              <a:rPr sz="2200" spc="-1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55" dirty="0">
                <a:solidFill>
                  <a:srgbClr val="0C8EB5"/>
                </a:solidFill>
                <a:latin typeface="Courier New"/>
                <a:cs typeface="Courier New"/>
              </a:rPr>
              <a:t>перспективнı</a:t>
            </a:r>
            <a:r>
              <a:rPr sz="2200" spc="-1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15" dirty="0">
                <a:solidFill>
                  <a:srgbClr val="0C8EB5"/>
                </a:solidFill>
                <a:latin typeface="Courier New"/>
                <a:cs typeface="Courier New"/>
              </a:rPr>
              <a:t>напрями</a:t>
            </a:r>
            <a:r>
              <a:rPr sz="2200" spc="-17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229" dirty="0">
                <a:solidFill>
                  <a:srgbClr val="0C8EB5"/>
                </a:solidFill>
                <a:latin typeface="Courier New"/>
                <a:cs typeface="Courier New"/>
              </a:rPr>
              <a:t>власної</a:t>
            </a:r>
            <a:r>
              <a:rPr sz="2200" spc="-100" dirty="0">
                <a:solidFill>
                  <a:srgbClr val="0C8EB5"/>
                </a:solidFill>
                <a:latin typeface="Courier New"/>
                <a:cs typeface="Courier New"/>
              </a:rPr>
              <a:t> наукової </a:t>
            </a:r>
            <a:r>
              <a:rPr sz="2200" spc="-10" dirty="0">
                <a:solidFill>
                  <a:srgbClr val="0C8EB5"/>
                </a:solidFill>
                <a:latin typeface="Courier New"/>
                <a:cs typeface="Courier New"/>
              </a:rPr>
              <a:t>роботи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9584" marR="5080" algn="just">
              <a:lnSpc>
                <a:spcPct val="114500"/>
              </a:lnSpc>
            </a:pPr>
            <a:r>
              <a:rPr sz="2200" spc="190" dirty="0">
                <a:solidFill>
                  <a:srgbClr val="0C8EB5"/>
                </a:solidFill>
                <a:latin typeface="Courier New"/>
                <a:cs typeface="Courier New"/>
              </a:rPr>
              <a:t>ПРН</a:t>
            </a:r>
            <a:r>
              <a:rPr sz="2200" spc="-1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15" dirty="0">
                <a:solidFill>
                  <a:srgbClr val="0C8EB5"/>
                </a:solidFill>
                <a:latin typeface="Lucida Sans Unicode"/>
                <a:cs typeface="Lucida Sans Unicode"/>
              </a:rPr>
              <a:t>19.</a:t>
            </a:r>
            <a:r>
              <a:rPr sz="2200" spc="4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55" dirty="0">
                <a:solidFill>
                  <a:srgbClr val="0C8EB5"/>
                </a:solidFill>
                <a:latin typeface="Courier New"/>
                <a:cs typeface="Courier New"/>
              </a:rPr>
              <a:t>Презентувати</a:t>
            </a:r>
            <a:r>
              <a:rPr sz="22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0" dirty="0">
                <a:solidFill>
                  <a:srgbClr val="0C8EB5"/>
                </a:solidFill>
                <a:latin typeface="Courier New"/>
                <a:cs typeface="Courier New"/>
              </a:rPr>
              <a:t>результати</a:t>
            </a:r>
            <a:r>
              <a:rPr sz="22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Courier New"/>
                <a:cs typeface="Courier New"/>
              </a:rPr>
              <a:t>власних</a:t>
            </a:r>
            <a:r>
              <a:rPr sz="22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65" dirty="0">
                <a:solidFill>
                  <a:srgbClr val="0C8EB5"/>
                </a:solidFill>
                <a:latin typeface="Courier New"/>
                <a:cs typeface="Courier New"/>
              </a:rPr>
              <a:t>дослıджень</a:t>
            </a:r>
            <a:r>
              <a:rPr sz="22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у</a:t>
            </a:r>
            <a:r>
              <a:rPr sz="2200" spc="-17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dirty="0">
                <a:solidFill>
                  <a:srgbClr val="0C8EB5"/>
                </a:solidFill>
                <a:latin typeface="Courier New"/>
                <a:cs typeface="Courier New"/>
              </a:rPr>
              <a:t>формı</a:t>
            </a:r>
            <a:r>
              <a:rPr sz="2200" spc="-165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5" dirty="0">
                <a:solidFill>
                  <a:srgbClr val="0C8EB5"/>
                </a:solidFill>
                <a:latin typeface="Courier New"/>
                <a:cs typeface="Courier New"/>
              </a:rPr>
              <a:t>доповıдей</a:t>
            </a:r>
            <a:r>
              <a:rPr sz="22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2200" spc="-125" dirty="0">
                <a:solidFill>
                  <a:srgbClr val="0C8EB5"/>
                </a:solidFill>
                <a:latin typeface="Courier New"/>
                <a:cs typeface="Courier New"/>
              </a:rPr>
              <a:t>презентацıй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75" dirty="0">
                <a:solidFill>
                  <a:srgbClr val="0C8EB5"/>
                </a:solidFill>
                <a:latin typeface="Courier New"/>
                <a:cs typeface="Courier New"/>
              </a:rPr>
              <a:t>наукових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5" dirty="0">
                <a:solidFill>
                  <a:srgbClr val="0C8EB5"/>
                </a:solidFill>
                <a:latin typeface="Courier New"/>
                <a:cs typeface="Courier New"/>
              </a:rPr>
              <a:t>публıкацıй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70" dirty="0">
                <a:solidFill>
                  <a:srgbClr val="0C8EB5"/>
                </a:solidFill>
                <a:latin typeface="Courier New"/>
                <a:cs typeface="Courier New"/>
              </a:rPr>
              <a:t>державною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95" dirty="0">
                <a:solidFill>
                  <a:srgbClr val="0C8EB5"/>
                </a:solidFill>
                <a:latin typeface="Courier New"/>
                <a:cs typeface="Courier New"/>
              </a:rPr>
              <a:t>та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-105" dirty="0">
                <a:solidFill>
                  <a:srgbClr val="0C8EB5"/>
                </a:solidFill>
                <a:latin typeface="Courier New"/>
                <a:cs typeface="Courier New"/>
              </a:rPr>
              <a:t>англıйською</a:t>
            </a:r>
            <a:r>
              <a:rPr sz="2200" spc="-680" dirty="0">
                <a:solidFill>
                  <a:srgbClr val="0C8EB5"/>
                </a:solidFill>
                <a:latin typeface="Courier New"/>
                <a:cs typeface="Courier New"/>
              </a:rPr>
              <a:t> </a:t>
            </a:r>
            <a:r>
              <a:rPr sz="2200" spc="35" dirty="0">
                <a:solidFill>
                  <a:srgbClr val="0C8EB5"/>
                </a:solidFill>
                <a:latin typeface="Courier New"/>
                <a:cs typeface="Courier New"/>
              </a:rPr>
              <a:t>мовами</a:t>
            </a:r>
            <a:r>
              <a:rPr sz="22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450"/>
              </a:spcBef>
            </a:pPr>
            <a:endParaRPr sz="2200">
              <a:latin typeface="Lucida Sans Unicode"/>
              <a:cs typeface="Lucida Sans Unicode"/>
            </a:endParaRPr>
          </a:p>
          <a:p>
            <a:pPr marL="12700" marR="3784600">
              <a:lnSpc>
                <a:spcPct val="114599"/>
              </a:lnSpc>
            </a:pPr>
            <a:r>
              <a:rPr sz="2400" spc="-100" dirty="0">
                <a:solidFill>
                  <a:srgbClr val="FFFFFF"/>
                </a:solidFill>
                <a:latin typeface="Arial Black"/>
                <a:cs typeface="Arial Black"/>
              </a:rPr>
              <a:t>Пıдготовлено</a:t>
            </a:r>
            <a:r>
              <a:rPr sz="2400" spc="-2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95" dirty="0">
                <a:solidFill>
                  <a:srgbClr val="FFFFFF"/>
                </a:solidFill>
                <a:latin typeface="Arial Black"/>
                <a:cs typeface="Arial Black"/>
              </a:rPr>
              <a:t>завıдувачем</a:t>
            </a:r>
            <a:r>
              <a:rPr sz="2400" spc="-2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 Black"/>
                <a:cs typeface="Arial Black"/>
              </a:rPr>
              <a:t>кафедри </a:t>
            </a:r>
            <a:r>
              <a:rPr sz="2400" spc="-95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40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8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220" dirty="0">
                <a:solidFill>
                  <a:srgbClr val="FFFFFF"/>
                </a:solidFill>
                <a:latin typeface="Arial Black"/>
                <a:cs typeface="Arial Black"/>
              </a:rPr>
              <a:t>Юлıєю</a:t>
            </a:r>
            <a:r>
              <a:rPr sz="2400" spc="-2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 Black"/>
                <a:cs typeface="Arial Black"/>
              </a:rPr>
              <a:t>ГОЛОВЧУК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1194</Words>
  <Application>Microsoft Macintosh PowerPoint</Application>
  <PresentationFormat>Произвольный</PresentationFormat>
  <Paragraphs>95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Courier New</vt:lpstr>
      <vt:lpstr>Lucida Sans Unicode</vt:lpstr>
      <vt:lpstr>Tahoma</vt:lpstr>
      <vt:lpstr>Office Theme</vt:lpstr>
      <vt:lpstr>Презентация PowerPoint</vt:lpstr>
      <vt:lpstr>Галузь знань, спецıальнıсть, освıтнıй рıвень</vt:lpstr>
      <vt:lpstr>Інформацıйний обсяг навчальної</vt:lpstr>
      <vt:lpstr>Мета та завдання навчальної дисциплıни</vt:lpstr>
      <vt:lpstr>Структура навчальної дисциплıни</vt:lpstr>
      <vt:lpstr>Результати навчання для дисциплıни</vt:lpstr>
      <vt:lpstr>Загальнı компетентностı</vt:lpstr>
      <vt:lpstr>Спецıальнı компетентностı</vt:lpstr>
      <vt:lpstr>Інтегративнı кıнцевı програмнı результати навчання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Copy of Copy of Copy of Copy of About our Company Presentation</dc:title>
  <dc:creator>Модератор кафедри менеджменту та маркетингу</dc:creator>
  <cp:keywords>DAGSmO7QHbc,BAGSaDIrACw</cp:keywords>
  <cp:lastModifiedBy>Microsoft Office User</cp:lastModifiedBy>
  <cp:revision>2</cp:revision>
  <dcterms:created xsi:type="dcterms:W3CDTF">2025-09-09T17:39:24Z</dcterms:created>
  <dcterms:modified xsi:type="dcterms:W3CDTF">2025-09-09T17:39:53Z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2024-10-04T00:00:00Z</vt:filetime>
  </property>
  <property fmtid="{D5CDD505-2E9C-101B-9397-08002B2CF9AE}" pid="3" name="Creator">
    <vt:lpwstr>Canva</vt:lpwstr>
  </property>
  <property fmtid="{D5CDD505-2E9C-101B-9397-08002B2CF9AE}" pid="4" name="LastSaved">
    <vt:filetime>2025-09-09T00:00:00Z</vt:filetime>
  </property>
  <property fmtid="{D5CDD505-2E9C-101B-9397-08002B2CF9AE}" pid="5" name="Producer">
    <vt:lpwstr>Canva</vt:lpwstr>
  </property>
</Properties>
</file>