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sldIdLst>
    <p:sldId id="257" r:id="rId2"/>
    <p:sldId id="258" r:id="rId3"/>
    <p:sldId id="264" r:id="rId4"/>
    <p:sldId id="260" r:id="rId5"/>
    <p:sldId id="261" r:id="rId6"/>
    <p:sldId id="262" r:id="rId7"/>
    <p:sldId id="263" r:id="rId8"/>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3148" autoAdjust="0"/>
  </p:normalViewPr>
  <p:slideViewPr>
    <p:cSldViewPr snapToGrid="0">
      <p:cViewPr varScale="1">
        <p:scale>
          <a:sx n="82" d="100"/>
          <a:sy n="82" d="100"/>
        </p:scale>
        <p:origin x="672"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1"/>
          <a:lstStyle>
            <a:lvl1pPr algn="ctr">
              <a:defRPr sz="3800">
                <a:solidFill>
                  <a:srgbClr val="262626"/>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a:defRPr/>
            </a:pPr>
            <a:fld id="{E908AB32-B63E-49AB-B486-E66F930E796F}"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22A4280-D7E2-4C02-B761-73ABAD553D3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75F7108A-31DE-40B6-98BF-821AC170AD14}"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5D1F355-8BD8-4146-A395-FD4675BA918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1"/>
          <a:lstStyle>
            <a:lvl1pPr>
              <a:defRPr sz="3800">
                <a:solidFill>
                  <a:srgbClr val="262626"/>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2695194" y="4352465"/>
            <a:ext cx="6801612" cy="1265082"/>
          </a:xfrm>
        </p:spPr>
        <p:txBody>
          <a:bodyPr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228A9A9C-67D8-4172-B84D-A174E1D626AF}"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8C16B85-023E-40B9-9ED9-936C5D95366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74796B16-3821-4093-8BB7-C57EA8A705DF}" type="datetimeFigureOut">
              <a:rPr lang="en-US"/>
              <a:pPr>
                <a:defRPr/>
              </a:pPr>
              <a:t>4/19/2026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8617380-C30F-4043-BDA4-2A7BCC3A296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583436" y="3143250"/>
            <a:ext cx="4270248" cy="2596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itle 9"/>
          <p:cNvSpPr>
            <a:spLocks noGrp="1"/>
          </p:cNvSpPr>
          <p:nvPr>
            <p:ph type="title"/>
          </p:nvPr>
        </p:nvSpPr>
        <p:spPr/>
        <p:txBody>
          <a:bodyPr/>
          <a:lstStyle/>
          <a:p>
            <a:r>
              <a:rPr lang="ru-RU" smtClean="0"/>
              <a:t>Образец заголовка</a:t>
            </a:r>
            <a:endParaRPr lang="en-US" dirty="0"/>
          </a:p>
        </p:txBody>
      </p:sp>
      <p:sp>
        <p:nvSpPr>
          <p:cNvPr id="7" name="Date Placeholder 3"/>
          <p:cNvSpPr>
            <a:spLocks noGrp="1"/>
          </p:cNvSpPr>
          <p:nvPr>
            <p:ph type="dt" sz="half" idx="14"/>
          </p:nvPr>
        </p:nvSpPr>
        <p:spPr/>
        <p:txBody>
          <a:bodyPr/>
          <a:lstStyle>
            <a:lvl1pPr>
              <a:defRPr/>
            </a:lvl1pPr>
          </a:lstStyle>
          <a:p>
            <a:pPr>
              <a:defRPr/>
            </a:pPr>
            <a:fld id="{02180F06-952C-4232-AECA-CD4317877D42}" type="datetimeFigureOut">
              <a:rPr lang="en-US"/>
              <a:pPr>
                <a:defRPr/>
              </a:pPr>
              <a:t>4/19/2026</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7AEDBD4D-A2F5-4B64-B6C4-44BE48AB81F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3109FE19-431A-4568-8A66-3DDA353D2179}" type="datetimeFigureOut">
              <a:rPr lang="en-US"/>
              <a:pPr>
                <a:defRPr/>
              </a:pPr>
              <a:t>4/19/2026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364DE6C-97C6-48D6-9D85-90DE3AC6733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5EA2C14-0FA1-406C-8356-21587FA59988}" type="datetimeFigureOut">
              <a:rPr lang="en-US"/>
              <a:pPr>
                <a:defRPr/>
              </a:pPr>
              <a:t>4/19/2026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A00DC25-AED7-4452-A32C-0FA8E275C54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1"/>
          <a:lstStyle>
            <a:lvl1pPr>
              <a:defRPr sz="2200">
                <a:solidFill>
                  <a:srgbClr val="262626"/>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15568" y="3549918"/>
            <a:ext cx="3794760" cy="2194036"/>
          </a:xfrm>
        </p:spPr>
        <p:txBody>
          <a:bodyPr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6" name="Date Placeholder 8"/>
          <p:cNvSpPr>
            <a:spLocks noGrp="1"/>
          </p:cNvSpPr>
          <p:nvPr>
            <p:ph type="dt" sz="half" idx="10"/>
          </p:nvPr>
        </p:nvSpPr>
        <p:spPr/>
        <p:txBody>
          <a:bodyPr/>
          <a:lstStyle>
            <a:lvl1pPr>
              <a:defRPr/>
            </a:lvl1pPr>
          </a:lstStyle>
          <a:p>
            <a:pPr>
              <a:defRPr/>
            </a:pPr>
            <a:fld id="{7B5A5420-2066-42AC-903E-DDB0D5AA297D}" type="datetimeFigureOut">
              <a:rPr lang="en-US"/>
              <a:pPr>
                <a:defRPr/>
              </a:pPr>
              <a:t>4/19/2026</a:t>
            </a:fld>
            <a:endParaRPr lang="en-US"/>
          </a:p>
        </p:txBody>
      </p:sp>
      <p:sp>
        <p:nvSpPr>
          <p:cNvPr id="7" name="Footer Placeholder 9"/>
          <p:cNvSpPr>
            <a:spLocks noGrp="1"/>
          </p:cNvSpPr>
          <p:nvPr>
            <p:ph type="ftr" sz="quarter" idx="11"/>
          </p:nvPr>
        </p:nvSpPr>
        <p:spPr>
          <a:xfrm>
            <a:off x="804863" y="6235700"/>
            <a:ext cx="5124450" cy="320675"/>
          </a:xfrm>
        </p:spPr>
        <p:txBody>
          <a:bodyPr/>
          <a:lstStyle>
            <a:lvl1pPr>
              <a:defRPr>
                <a:solidFill>
                  <a:schemeClr val="tx1">
                    <a:alpha val="70000"/>
                  </a:schemeClr>
                </a:solidFill>
              </a:defRPr>
            </a:lvl1pPr>
          </a:lstStyle>
          <a:p>
            <a:pPr>
              <a:defRPr/>
            </a:pPr>
            <a:endParaRPr lang="en-US"/>
          </a:p>
        </p:txBody>
      </p:sp>
      <p:sp>
        <p:nvSpPr>
          <p:cNvPr id="8" name="Slide Number Placeholder 10"/>
          <p:cNvSpPr>
            <a:spLocks noGrp="1"/>
          </p:cNvSpPr>
          <p:nvPr>
            <p:ph type="sldNum" sz="quarter" idx="12"/>
          </p:nvPr>
        </p:nvSpPr>
        <p:spPr/>
        <p:txBody>
          <a:bodyPr/>
          <a:lstStyle>
            <a:lvl1pPr>
              <a:defRPr/>
            </a:lvl1pPr>
          </a:lstStyle>
          <a:p>
            <a:pPr>
              <a:defRPr/>
            </a:pPr>
            <a:fld id="{B613ECBF-01DD-4A1D-89C0-1A15F14B56D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1">
            <a:noAutofit/>
          </a:bodyPr>
          <a:lstStyle>
            <a:lvl1pPr>
              <a:defRPr sz="2200">
                <a:solidFill>
                  <a:srgbClr val="262626"/>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rtlCol="0">
            <a:normAutofit/>
          </a:bodyPr>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1115568" y="3549918"/>
            <a:ext cx="3794760" cy="2194037"/>
          </a:xfrm>
        </p:spPr>
        <p:txBody>
          <a:bodyPr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a:defRPr/>
            </a:pPr>
            <a:fld id="{0617ECB6-015D-49FF-8A66-FFC08C2D6EBC}" type="datetimeFigureOut">
              <a:rPr lang="en-US"/>
              <a:pPr>
                <a:defRPr/>
              </a:pPr>
              <a:t>4/19/2026</a:t>
            </a:fld>
            <a:endParaRPr lang="en-US"/>
          </a:p>
        </p:txBody>
      </p:sp>
      <p:sp>
        <p:nvSpPr>
          <p:cNvPr id="6" name="Footer Placeholder 8"/>
          <p:cNvSpPr>
            <a:spLocks noGrp="1"/>
          </p:cNvSpPr>
          <p:nvPr>
            <p:ph type="ftr" sz="quarter" idx="11"/>
          </p:nvPr>
        </p:nvSpPr>
        <p:spPr>
          <a:xfrm>
            <a:off x="804863" y="6235700"/>
            <a:ext cx="5124450" cy="320675"/>
          </a:xfrm>
        </p:spPr>
        <p:txBody>
          <a:bodyPr/>
          <a:lstStyle>
            <a:lvl1pPr>
              <a:defRPr>
                <a:solidFill>
                  <a:schemeClr val="tx1">
                    <a:alpha val="70000"/>
                  </a:schemeClr>
                </a:solidFill>
              </a:defRPr>
            </a:lvl1pPr>
          </a:lstStyle>
          <a:p>
            <a:pPr>
              <a:defRPr/>
            </a:pPr>
            <a:endParaRPr lang="en-US"/>
          </a:p>
        </p:txBody>
      </p:sp>
      <p:sp>
        <p:nvSpPr>
          <p:cNvPr id="7" name="Slide Number Placeholder 9"/>
          <p:cNvSpPr>
            <a:spLocks noGrp="1"/>
          </p:cNvSpPr>
          <p:nvPr>
            <p:ph type="sldNum" sz="quarter" idx="12"/>
          </p:nvPr>
        </p:nvSpPr>
        <p:spPr/>
        <p:txBody>
          <a:bodyPr/>
          <a:lstStyle>
            <a:lvl1pPr>
              <a:defRPr/>
            </a:lvl1pPr>
          </a:lstStyle>
          <a:p>
            <a:pPr>
              <a:defRPr/>
            </a:pPr>
            <a:fld id="{BAA3E05F-C04D-477D-BF61-3AA2A2F2678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F405C393-9DA2-404E-8992-32C9A7275F7C}"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C19750A-0EC7-4DCF-B5EF-07FAE60D577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DCC16B19-BBA0-4DBF-A379-E68CEEBB7FBA}" type="datetimeFigureOut">
              <a:rPr lang="en-US"/>
              <a:pPr>
                <a:defRPr/>
              </a:pPr>
              <a:t>4/19/2026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CFABC8-458F-4944-BFDD-BB4EC488E41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0438" y="965200"/>
            <a:ext cx="7731125" cy="118745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ru-RU" smtClean="0"/>
              <a:t>Образец заголовка</a:t>
            </a:r>
            <a:endParaRPr lang="en-US" dirty="0"/>
          </a:p>
        </p:txBody>
      </p:sp>
      <p:sp>
        <p:nvSpPr>
          <p:cNvPr id="1027" name="Text Placeholder 2"/>
          <p:cNvSpPr>
            <a:spLocks noGrp="1"/>
          </p:cNvSpPr>
          <p:nvPr>
            <p:ph type="body" idx="1"/>
          </p:nvPr>
        </p:nvSpPr>
        <p:spPr bwMode="auto">
          <a:xfrm>
            <a:off x="2230438" y="2638425"/>
            <a:ext cx="7731125" cy="31019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821613" y="6238875"/>
            <a:ext cx="2754312" cy="323850"/>
          </a:xfrm>
          <a:prstGeom prst="rect">
            <a:avLst/>
          </a:prstGeom>
        </p:spPr>
        <p:txBody>
          <a:bodyPr vert="horz" lIns="91440" tIns="45720" rIns="91440" bIns="45720" rtlCol="0" anchor="ctr"/>
          <a:lstStyle>
            <a:lvl1pPr algn="r" fontAlgn="auto">
              <a:spcBef>
                <a:spcPts val="0"/>
              </a:spcBef>
              <a:spcAft>
                <a:spcPts val="0"/>
              </a:spcAft>
              <a:defRPr sz="1050">
                <a:solidFill>
                  <a:schemeClr val="tx1">
                    <a:alpha val="70000"/>
                  </a:schemeClr>
                </a:solidFill>
                <a:latin typeface="+mn-lt"/>
                <a:cs typeface="+mn-cs"/>
              </a:defRPr>
            </a:lvl1pPr>
          </a:lstStyle>
          <a:p>
            <a:pPr>
              <a:defRPr/>
            </a:pPr>
            <a:fld id="{50AC7E4B-948F-4766-A0B8-D3931F03E3AA}" type="datetimeFigureOut">
              <a:rPr lang="en-US"/>
              <a:pPr>
                <a:defRPr/>
              </a:pPr>
              <a:t>4/19/2026</a:t>
            </a:fld>
            <a:endParaRPr lang="en-US"/>
          </a:p>
        </p:txBody>
      </p:sp>
      <p:sp>
        <p:nvSpPr>
          <p:cNvPr id="5" name="Footer Placeholder 4"/>
          <p:cNvSpPr>
            <a:spLocks noGrp="1"/>
          </p:cNvSpPr>
          <p:nvPr>
            <p:ph type="ftr" sz="quarter" idx="3"/>
          </p:nvPr>
        </p:nvSpPr>
        <p:spPr>
          <a:xfrm>
            <a:off x="1600200" y="6235700"/>
            <a:ext cx="5900738" cy="320675"/>
          </a:xfrm>
          <a:prstGeom prst="rect">
            <a:avLst/>
          </a:prstGeom>
        </p:spPr>
        <p:txBody>
          <a:bodyPr vert="horz" lIns="91440" tIns="45720" rIns="91440" bIns="45720" rtlCol="0" anchor="ctr"/>
          <a:lstStyle>
            <a:lvl1pPr algn="l" fontAlgn="auto">
              <a:spcBef>
                <a:spcPts val="0"/>
              </a:spcBef>
              <a:spcAft>
                <a:spcPts val="0"/>
              </a:spcAft>
              <a:defRPr sz="1050">
                <a:solidFill>
                  <a:schemeClr val="tx1">
                    <a:alpha val="70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758488" y="6218238"/>
            <a:ext cx="366712" cy="365125"/>
          </a:xfrm>
          <a:prstGeom prst="ellipse">
            <a:avLst/>
          </a:prstGeom>
          <a:solidFill>
            <a:srgbClr val="1D1D1D">
              <a:alpha val="70000"/>
            </a:srgbClr>
          </a:solidFill>
        </p:spPr>
        <p:txBody>
          <a:bodyPr vert="horz" lIns="18288" tIns="45720" rIns="18288" bIns="45720" rtlCol="0" anchor="ctr">
            <a:noAutofit/>
          </a:bodyPr>
          <a:lstStyle>
            <a:lvl1pPr algn="ctr" fontAlgn="auto">
              <a:spcBef>
                <a:spcPts val="0"/>
              </a:spcBef>
              <a:spcAft>
                <a:spcPts val="0"/>
              </a:spcAft>
              <a:defRPr sz="1100" spc="0" baseline="0">
                <a:solidFill>
                  <a:srgbClr val="FFFFFF"/>
                </a:solidFill>
                <a:latin typeface="+mn-lt"/>
                <a:cs typeface="+mn-cs"/>
              </a:defRPr>
            </a:lvl1pPr>
          </a:lstStyle>
          <a:p>
            <a:pPr>
              <a:defRPr/>
            </a:pPr>
            <a:fld id="{FA3F14BB-2BEF-47EA-9F96-99E548A3D1F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07" r:id="rId1"/>
    <p:sldLayoutId id="2147483706" r:id="rId2"/>
    <p:sldLayoutId id="2147483705" r:id="rId3"/>
    <p:sldLayoutId id="2147483704" r:id="rId4"/>
    <p:sldLayoutId id="2147483703" r:id="rId5"/>
    <p:sldLayoutId id="2147483702" r:id="rId6"/>
    <p:sldLayoutId id="2147483701" r:id="rId7"/>
    <p:sldLayoutId id="2147483708" r:id="rId8"/>
    <p:sldLayoutId id="2147483709" r:id="rId9"/>
    <p:sldLayoutId id="2147483700" r:id="rId10"/>
    <p:sldLayoutId id="2147483699" r:id="rId11"/>
  </p:sldLayoutIdLst>
  <p:hf sldNum="0" hdr="0" ftr="0" dt="0"/>
  <p:txStyles>
    <p:titleStyle>
      <a:lvl1pPr algn="ctr" rtl="0" eaLnBrk="0" fontAlgn="base" hangingPunct="0">
        <a:lnSpc>
          <a:spcPct val="90000"/>
        </a:lnSpc>
        <a:spcBef>
          <a:spcPct val="0"/>
        </a:spcBef>
        <a:spcAft>
          <a:spcPct val="0"/>
        </a:spcAft>
        <a:defRPr sz="2800" kern="1200" cap="all" spc="200">
          <a:solidFill>
            <a:srgbClr val="262626"/>
          </a:solidFill>
          <a:latin typeface="+mj-lt"/>
          <a:ea typeface="+mj-ea"/>
          <a:cs typeface="+mj-cs"/>
        </a:defRPr>
      </a:lvl1pPr>
      <a:lvl2pPr algn="ctr" rtl="0" eaLnBrk="0" fontAlgn="base" hangingPunct="0">
        <a:lnSpc>
          <a:spcPct val="90000"/>
        </a:lnSpc>
        <a:spcBef>
          <a:spcPct val="0"/>
        </a:spcBef>
        <a:spcAft>
          <a:spcPct val="0"/>
        </a:spcAft>
        <a:defRPr sz="2800">
          <a:solidFill>
            <a:srgbClr val="262626"/>
          </a:solidFill>
          <a:latin typeface="Gill Sans MT" pitchFamily="34" charset="0"/>
        </a:defRPr>
      </a:lvl2pPr>
      <a:lvl3pPr algn="ctr" rtl="0" eaLnBrk="0" fontAlgn="base" hangingPunct="0">
        <a:lnSpc>
          <a:spcPct val="90000"/>
        </a:lnSpc>
        <a:spcBef>
          <a:spcPct val="0"/>
        </a:spcBef>
        <a:spcAft>
          <a:spcPct val="0"/>
        </a:spcAft>
        <a:defRPr sz="2800">
          <a:solidFill>
            <a:srgbClr val="262626"/>
          </a:solidFill>
          <a:latin typeface="Gill Sans MT" pitchFamily="34" charset="0"/>
        </a:defRPr>
      </a:lvl3pPr>
      <a:lvl4pPr algn="ctr" rtl="0" eaLnBrk="0" fontAlgn="base" hangingPunct="0">
        <a:lnSpc>
          <a:spcPct val="90000"/>
        </a:lnSpc>
        <a:spcBef>
          <a:spcPct val="0"/>
        </a:spcBef>
        <a:spcAft>
          <a:spcPct val="0"/>
        </a:spcAft>
        <a:defRPr sz="2800">
          <a:solidFill>
            <a:srgbClr val="262626"/>
          </a:solidFill>
          <a:latin typeface="Gill Sans MT" pitchFamily="34" charset="0"/>
        </a:defRPr>
      </a:lvl4pPr>
      <a:lvl5pPr algn="ctr" rtl="0" eaLnBrk="0" fontAlgn="base" hangingPunct="0">
        <a:lnSpc>
          <a:spcPct val="90000"/>
        </a:lnSpc>
        <a:spcBef>
          <a:spcPct val="0"/>
        </a:spcBef>
        <a:spcAft>
          <a:spcPct val="0"/>
        </a:spcAft>
        <a:defRPr sz="2800">
          <a:solidFill>
            <a:srgbClr val="262626"/>
          </a:solidFill>
          <a:latin typeface="Gill Sans MT" pitchFamily="34" charset="0"/>
        </a:defRPr>
      </a:lvl5pPr>
      <a:lvl6pPr marL="457200" algn="ctr" rtl="0" fontAlgn="base">
        <a:lnSpc>
          <a:spcPct val="90000"/>
        </a:lnSpc>
        <a:spcBef>
          <a:spcPct val="0"/>
        </a:spcBef>
        <a:spcAft>
          <a:spcPct val="0"/>
        </a:spcAft>
        <a:defRPr sz="2800">
          <a:solidFill>
            <a:srgbClr val="262626"/>
          </a:solidFill>
          <a:latin typeface="Gill Sans MT" pitchFamily="34" charset="0"/>
        </a:defRPr>
      </a:lvl6pPr>
      <a:lvl7pPr marL="914400" algn="ctr" rtl="0" fontAlgn="base">
        <a:lnSpc>
          <a:spcPct val="90000"/>
        </a:lnSpc>
        <a:spcBef>
          <a:spcPct val="0"/>
        </a:spcBef>
        <a:spcAft>
          <a:spcPct val="0"/>
        </a:spcAft>
        <a:defRPr sz="2800">
          <a:solidFill>
            <a:srgbClr val="262626"/>
          </a:solidFill>
          <a:latin typeface="Gill Sans MT" pitchFamily="34" charset="0"/>
        </a:defRPr>
      </a:lvl7pPr>
      <a:lvl8pPr marL="1371600" algn="ctr" rtl="0" fontAlgn="base">
        <a:lnSpc>
          <a:spcPct val="90000"/>
        </a:lnSpc>
        <a:spcBef>
          <a:spcPct val="0"/>
        </a:spcBef>
        <a:spcAft>
          <a:spcPct val="0"/>
        </a:spcAft>
        <a:defRPr sz="2800">
          <a:solidFill>
            <a:srgbClr val="262626"/>
          </a:solidFill>
          <a:latin typeface="Gill Sans MT" pitchFamily="34" charset="0"/>
        </a:defRPr>
      </a:lvl8pPr>
      <a:lvl9pPr marL="1828800" algn="ctr" rtl="0" fontAlgn="base">
        <a:lnSpc>
          <a:spcPct val="90000"/>
        </a:lnSpc>
        <a:spcBef>
          <a:spcPct val="0"/>
        </a:spcBef>
        <a:spcAft>
          <a:spcPct val="0"/>
        </a:spcAft>
        <a:defRPr sz="2800">
          <a:solidFill>
            <a:srgbClr val="262626"/>
          </a:solidFill>
          <a:latin typeface="Gill Sans MT" pitchFamily="34" charset="0"/>
        </a:defRPr>
      </a:lvl9pPr>
    </p:titleStyle>
    <p:bodyStyle>
      <a:lvl1pPr marL="228600" indent="-228600" algn="l" rtl="0" eaLnBrk="0" fontAlgn="base" hangingPunct="0">
        <a:spcBef>
          <a:spcPts val="1000"/>
        </a:spcBef>
        <a:spcAft>
          <a:spcPct val="0"/>
        </a:spcAft>
        <a:buClr>
          <a:schemeClr val="accent2"/>
        </a:buClr>
        <a:buFont typeface="Arial" charset="0"/>
        <a:buChar char="•"/>
        <a:defRPr kern="1200">
          <a:solidFill>
            <a:srgbClr val="262626"/>
          </a:solidFill>
          <a:latin typeface="+mn-lt"/>
          <a:ea typeface="+mn-ea"/>
          <a:cs typeface="+mn-cs"/>
        </a:defRPr>
      </a:lvl1pPr>
      <a:lvl2pPr marL="4572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2pPr>
      <a:lvl3pPr marL="6858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3pPr>
      <a:lvl4pPr marL="9144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4pPr>
      <a:lvl5pPr marL="11430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hyperlink" Target="mailto:latmova@vnmu.edu.ua"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Рисунок 7"/>
          <p:cNvPicPr>
            <a:picLocks noChangeAspect="1" noChangeArrowheads="1"/>
          </p:cNvPicPr>
          <p:nvPr/>
        </p:nvPicPr>
        <p:blipFill>
          <a:blip r:embed="rId2"/>
          <a:srcRect/>
          <a:stretch>
            <a:fillRect/>
          </a:stretch>
        </p:blipFill>
        <p:spPr bwMode="auto">
          <a:xfrm>
            <a:off x="711200" y="244475"/>
            <a:ext cx="1798638" cy="1712913"/>
          </a:xfrm>
          <a:prstGeom prst="rect">
            <a:avLst/>
          </a:prstGeom>
          <a:noFill/>
          <a:ln w="9525">
            <a:noFill/>
            <a:miter lim="800000"/>
            <a:headEnd/>
            <a:tailEnd/>
          </a:ln>
        </p:spPr>
      </p:pic>
      <p:sp>
        <p:nvSpPr>
          <p:cNvPr id="13314" name="Прямоугольник 9"/>
          <p:cNvSpPr>
            <a:spLocks noChangeArrowheads="1"/>
          </p:cNvSpPr>
          <p:nvPr/>
        </p:nvSpPr>
        <p:spPr bwMode="auto">
          <a:xfrm>
            <a:off x="2701925" y="244475"/>
            <a:ext cx="8047038" cy="1015663"/>
          </a:xfrm>
          <a:prstGeom prst="rect">
            <a:avLst/>
          </a:prstGeom>
          <a:noFill/>
          <a:ln w="9525">
            <a:noFill/>
            <a:miter lim="800000"/>
            <a:headEnd/>
            <a:tailEnd/>
          </a:ln>
        </p:spPr>
        <p:txBody>
          <a:bodyPr>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National </a:t>
            </a:r>
            <a:r>
              <a:rPr lang="en-US" sz="2400" b="1" dirty="0" err="1">
                <a:solidFill>
                  <a:srgbClr val="002060"/>
                </a:solidFill>
                <a:latin typeface="Times New Roman" panose="02020603050405020304" pitchFamily="18" charset="0"/>
                <a:cs typeface="Times New Roman" panose="02020603050405020304" pitchFamily="18" charset="0"/>
              </a:rPr>
              <a:t>Pirogov</a:t>
            </a:r>
            <a:r>
              <a:rPr lang="en-US" sz="2400" b="1" dirty="0">
                <a:solidFill>
                  <a:srgbClr val="002060"/>
                </a:solidFill>
                <a:latin typeface="Times New Roman" panose="02020603050405020304" pitchFamily="18" charset="0"/>
                <a:cs typeface="Times New Roman" panose="02020603050405020304" pitchFamily="18" charset="0"/>
              </a:rPr>
              <a:t> Memorial Medical University, </a:t>
            </a:r>
            <a:r>
              <a:rPr lang="en-US" sz="2400" b="1" dirty="0" err="1" smtClean="0">
                <a:solidFill>
                  <a:srgbClr val="002060"/>
                </a:solidFill>
                <a:latin typeface="Times New Roman" panose="02020603050405020304" pitchFamily="18" charset="0"/>
                <a:cs typeface="Times New Roman" panose="02020603050405020304" pitchFamily="18" charset="0"/>
              </a:rPr>
              <a:t>Vinnytsya</a:t>
            </a: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endParaRPr lang="ru-RU" sz="1200" dirty="0">
              <a:solidFill>
                <a:srgbClr val="002060"/>
              </a:solidFill>
              <a:latin typeface="Calibri" pitchFamily="34" charset="0"/>
              <a:cs typeface="Calibri" pitchFamily="34" charset="0"/>
            </a:endParaRPr>
          </a:p>
          <a:p>
            <a:pPr algn="ctr"/>
            <a:r>
              <a:rPr lang="en-US" sz="2400" b="1" dirty="0">
                <a:solidFill>
                  <a:srgbClr val="002060"/>
                </a:solidFill>
                <a:latin typeface="Times New Roman" panose="02020603050405020304" pitchFamily="18" charset="0"/>
                <a:cs typeface="Times New Roman" panose="02020603050405020304" pitchFamily="18" charset="0"/>
              </a:rPr>
              <a:t>Department of Latin Language and Medical Terminology</a:t>
            </a:r>
            <a:endParaRPr lang="ru-RU" sz="2400" dirty="0">
              <a:solidFill>
                <a:srgbClr val="002060"/>
              </a:solidFill>
              <a:cs typeface="Calibri" pitchFamily="34" charset="0"/>
            </a:endParaRPr>
          </a:p>
        </p:txBody>
      </p:sp>
      <p:sp>
        <p:nvSpPr>
          <p:cNvPr id="13315" name="Прямоугольник 12"/>
          <p:cNvSpPr>
            <a:spLocks noChangeArrowheads="1"/>
          </p:cNvSpPr>
          <p:nvPr/>
        </p:nvSpPr>
        <p:spPr bwMode="auto">
          <a:xfrm>
            <a:off x="2244725" y="4362450"/>
            <a:ext cx="8685213" cy="1754326"/>
          </a:xfrm>
          <a:prstGeom prst="rect">
            <a:avLst/>
          </a:prstGeom>
          <a:noFill/>
          <a:ln w="9525">
            <a:noFill/>
            <a:miter lim="800000"/>
            <a:headEnd/>
            <a:tailEnd/>
          </a:ln>
        </p:spPr>
        <p:txBody>
          <a:bodyPr>
            <a:spAutoFit/>
          </a:bodyPr>
          <a:lstStyle/>
          <a:p>
            <a:pPr algn="ctr">
              <a:lnSpc>
                <a:spcPct val="150000"/>
              </a:lnSpc>
            </a:pPr>
            <a:r>
              <a:rPr lang="en-US" dirty="0" smtClean="0">
                <a:solidFill>
                  <a:srgbClr val="002060"/>
                </a:solidFill>
                <a:latin typeface="Calibri" pitchFamily="34" charset="0"/>
                <a:cs typeface="Calibri" pitchFamily="34" charset="0"/>
              </a:rPr>
              <a:t>SPECIALTY</a:t>
            </a:r>
            <a:r>
              <a:rPr lang="uk-UA" dirty="0" smtClean="0">
                <a:solidFill>
                  <a:srgbClr val="002060"/>
                </a:solidFill>
                <a:latin typeface="Calibri" pitchFamily="34" charset="0"/>
                <a:cs typeface="Calibri" pitchFamily="34" charset="0"/>
              </a:rPr>
              <a:t>: </a:t>
            </a:r>
            <a:r>
              <a:rPr lang="en-US" b="1" dirty="0" smtClean="0">
                <a:solidFill>
                  <a:srgbClr val="002060"/>
                </a:solidFill>
                <a:latin typeface="Calibri" panose="020F0502020204030204" pitchFamily="34" charset="0"/>
                <a:cs typeface="Calibri" panose="020F0502020204030204" pitchFamily="34" charset="0"/>
              </a:rPr>
              <a:t>I</a:t>
            </a:r>
            <a:r>
              <a:rPr lang="uk-UA" b="1" dirty="0" smtClean="0">
                <a:solidFill>
                  <a:srgbClr val="002060"/>
                </a:solidFill>
                <a:latin typeface="Calibri" pitchFamily="34" charset="0"/>
                <a:cs typeface="Calibri" pitchFamily="34" charset="0"/>
              </a:rPr>
              <a:t>2 </a:t>
            </a:r>
            <a:r>
              <a:rPr lang="en-US" b="1" dirty="0" smtClean="0">
                <a:solidFill>
                  <a:srgbClr val="002060"/>
                </a:solidFill>
                <a:latin typeface="Calibri" pitchFamily="34" charset="0"/>
                <a:cs typeface="Calibri" pitchFamily="34" charset="0"/>
              </a:rPr>
              <a:t>MEDICINE</a:t>
            </a:r>
            <a:endParaRPr lang="uk-UA" b="1" dirty="0">
              <a:solidFill>
                <a:srgbClr val="002060"/>
              </a:solidFill>
              <a:latin typeface="Calibri" pitchFamily="34" charset="0"/>
              <a:cs typeface="Calibri" pitchFamily="34" charset="0"/>
            </a:endParaRPr>
          </a:p>
          <a:p>
            <a:pPr algn="ctr">
              <a:lnSpc>
                <a:spcPct val="150000"/>
              </a:lnSpc>
            </a:pPr>
            <a:r>
              <a:rPr lang="en-US" dirty="0">
                <a:solidFill>
                  <a:srgbClr val="002060"/>
                </a:solidFill>
                <a:latin typeface="Calibri" panose="020F0502020204030204" pitchFamily="34" charset="0"/>
                <a:cs typeface="Calibri" panose="020F0502020204030204" pitchFamily="34" charset="0"/>
              </a:rPr>
              <a:t>FIELD OF KNOWLEDGE: </a:t>
            </a:r>
            <a:r>
              <a:rPr lang="en-US" b="1" dirty="0" smtClean="0">
                <a:solidFill>
                  <a:srgbClr val="002060"/>
                </a:solidFill>
                <a:latin typeface="Calibri" panose="020F0502020204030204" pitchFamily="34" charset="0"/>
                <a:cs typeface="Calibri" panose="020F0502020204030204" pitchFamily="34" charset="0"/>
              </a:rPr>
              <a:t>I2 </a:t>
            </a:r>
            <a:r>
              <a:rPr lang="en-US" b="1" dirty="0">
                <a:solidFill>
                  <a:srgbClr val="002060"/>
                </a:solidFill>
                <a:latin typeface="Calibri" panose="020F0502020204030204" pitchFamily="34" charset="0"/>
                <a:cs typeface="Calibri" panose="020F0502020204030204" pitchFamily="34" charset="0"/>
              </a:rPr>
              <a:t>HEALTHCARE AND SOCIAL SECURITY </a:t>
            </a:r>
            <a:endParaRPr lang="en-US" b="1" dirty="0" smtClean="0">
              <a:solidFill>
                <a:srgbClr val="002060"/>
              </a:solidFill>
              <a:latin typeface="Calibri" panose="020F0502020204030204" pitchFamily="34" charset="0"/>
              <a:cs typeface="Calibri" panose="020F0502020204030204" pitchFamily="34" charset="0"/>
            </a:endParaRPr>
          </a:p>
          <a:p>
            <a:pPr algn="ctr">
              <a:lnSpc>
                <a:spcPct val="150000"/>
              </a:lnSpc>
            </a:pPr>
            <a:r>
              <a:rPr lang="en-US" dirty="0" smtClean="0">
                <a:solidFill>
                  <a:srgbClr val="002060"/>
                </a:solidFill>
                <a:latin typeface="Calibri" pitchFamily="34" charset="0"/>
                <a:cs typeface="Calibri" pitchFamily="34" charset="0"/>
              </a:rPr>
              <a:t>EDUCATIONAL </a:t>
            </a:r>
            <a:r>
              <a:rPr lang="en-US" dirty="0" smtClean="0">
                <a:solidFill>
                  <a:srgbClr val="002060"/>
                </a:solidFill>
                <a:latin typeface="Calibri" pitchFamily="34" charset="0"/>
                <a:cs typeface="Calibri" pitchFamily="34" charset="0"/>
              </a:rPr>
              <a:t>PROGRAMME</a:t>
            </a:r>
            <a:r>
              <a:rPr lang="uk-UA" dirty="0" smtClean="0">
                <a:solidFill>
                  <a:srgbClr val="002060"/>
                </a:solidFill>
                <a:latin typeface="Calibri" pitchFamily="34" charset="0"/>
                <a:cs typeface="Calibri" pitchFamily="34" charset="0"/>
              </a:rPr>
              <a:t>:</a:t>
            </a:r>
            <a:r>
              <a:rPr lang="uk-UA" b="1" dirty="0" smtClean="0">
                <a:solidFill>
                  <a:srgbClr val="002060"/>
                </a:solidFill>
                <a:latin typeface="Calibri" pitchFamily="34" charset="0"/>
                <a:cs typeface="Calibri" pitchFamily="34" charset="0"/>
              </a:rPr>
              <a:t> «</a:t>
            </a:r>
            <a:r>
              <a:rPr lang="en-US" b="1" dirty="0" smtClean="0">
                <a:solidFill>
                  <a:srgbClr val="002060"/>
                </a:solidFill>
                <a:latin typeface="Calibri" pitchFamily="34" charset="0"/>
                <a:cs typeface="Calibri" pitchFamily="34" charset="0"/>
              </a:rPr>
              <a:t>MEDI</a:t>
            </a:r>
            <a:r>
              <a:rPr lang="uk-UA" b="1" dirty="0" smtClean="0">
                <a:solidFill>
                  <a:srgbClr val="002060"/>
                </a:solidFill>
                <a:latin typeface="Calibri" pitchFamily="34" charset="0"/>
                <a:cs typeface="Calibri" pitchFamily="34" charset="0"/>
              </a:rPr>
              <a:t>С</a:t>
            </a:r>
            <a:r>
              <a:rPr lang="en-US" b="1" dirty="0" smtClean="0">
                <a:solidFill>
                  <a:srgbClr val="002060"/>
                </a:solidFill>
                <a:latin typeface="Calibri" pitchFamily="34" charset="0"/>
                <a:cs typeface="Calibri" pitchFamily="34" charset="0"/>
              </a:rPr>
              <a:t>INE</a:t>
            </a:r>
            <a:r>
              <a:rPr lang="uk-UA" dirty="0" smtClean="0">
                <a:solidFill>
                  <a:srgbClr val="002060"/>
                </a:solidFill>
                <a:latin typeface="Calibri" pitchFamily="34" charset="0"/>
                <a:cs typeface="Calibri" pitchFamily="34" charset="0"/>
              </a:rPr>
              <a:t>»</a:t>
            </a:r>
          </a:p>
          <a:p>
            <a:pPr algn="ctr">
              <a:lnSpc>
                <a:spcPct val="150000"/>
              </a:lnSpc>
            </a:pPr>
            <a:r>
              <a:rPr lang="en-US" dirty="0" smtClean="0">
                <a:solidFill>
                  <a:srgbClr val="002060"/>
                </a:solidFill>
                <a:latin typeface="Calibri" pitchFamily="34" charset="0"/>
                <a:cs typeface="Calibri" pitchFamily="34" charset="0"/>
              </a:rPr>
              <a:t>EDUCATIONAL LEVEL</a:t>
            </a:r>
            <a:r>
              <a:rPr lang="uk-UA" dirty="0" smtClean="0">
                <a:solidFill>
                  <a:srgbClr val="002060"/>
                </a:solidFill>
                <a:latin typeface="Calibri" pitchFamily="34" charset="0"/>
                <a:cs typeface="Calibri" pitchFamily="34" charset="0"/>
              </a:rPr>
              <a:t>: </a:t>
            </a:r>
            <a:r>
              <a:rPr lang="en-US" b="1" dirty="0" smtClean="0">
                <a:solidFill>
                  <a:srgbClr val="002060"/>
                </a:solidFill>
                <a:latin typeface="Calibri" pitchFamily="34" charset="0"/>
                <a:cs typeface="Calibri" pitchFamily="34" charset="0"/>
              </a:rPr>
              <a:t>THE SECOND (MASTER’S) LEVEL</a:t>
            </a:r>
            <a:endParaRPr lang="uk-UA" b="1" dirty="0">
              <a:solidFill>
                <a:srgbClr val="002060"/>
              </a:solidFill>
              <a:latin typeface="Calibri" pitchFamily="34" charset="0"/>
              <a:cs typeface="Calibri" pitchFamily="34" charset="0"/>
            </a:endParaRPr>
          </a:p>
        </p:txBody>
      </p:sp>
      <p:sp>
        <p:nvSpPr>
          <p:cNvPr id="11" name="Заголовок 10"/>
          <p:cNvSpPr>
            <a:spLocks noGrp="1"/>
          </p:cNvSpPr>
          <p:nvPr>
            <p:ph type="ctrTitle"/>
          </p:nvPr>
        </p:nvSpPr>
        <p:spPr>
          <a:xfrm>
            <a:off x="2284413" y="2430463"/>
            <a:ext cx="8648700" cy="1470025"/>
          </a:xfrm>
          <a:solidFill>
            <a:schemeClr val="bg1"/>
          </a:solidFill>
          <a:ln>
            <a:solidFill>
              <a:schemeClr val="tx1">
                <a:lumMod val="75000"/>
                <a:lumOff val="25000"/>
              </a:schemeClr>
            </a:solidFill>
          </a:ln>
        </p:spPr>
        <p:txBody>
          <a:bodyPr wrap="square" numCol="1" compatLnSpc="1">
            <a:prstTxWarp prst="textNoShape">
              <a:avLst/>
            </a:prstTxWarp>
            <a:normAutofit fontScale="90000"/>
          </a:bodyPr>
          <a:lstStyle/>
          <a:p>
            <a:pPr eaLnBrk="1" hangingPunct="1">
              <a:defRPr/>
            </a:pPr>
            <a:r>
              <a:rPr lang="en-US" b="1" cap="none" dirty="0" smtClean="0">
                <a:solidFill>
                  <a:srgbClr val="C00000"/>
                </a:solidFill>
                <a:latin typeface="Calibri" pitchFamily="34" charset="0"/>
                <a:cs typeface="Calibri" pitchFamily="34" charset="0"/>
              </a:rPr>
              <a:t>EC</a:t>
            </a:r>
            <a:r>
              <a:rPr lang="ru-RU" b="1" cap="none" dirty="0" smtClean="0">
                <a:solidFill>
                  <a:srgbClr val="C00000"/>
                </a:solidFill>
                <a:latin typeface="Calibri" pitchFamily="34" charset="0"/>
                <a:cs typeface="Calibri" pitchFamily="34" charset="0"/>
              </a:rPr>
              <a:t> 3.11. </a:t>
            </a:r>
            <a:r>
              <a:rPr lang="en-US" b="1" cap="none" dirty="0">
                <a:solidFill>
                  <a:srgbClr val="C00000"/>
                </a:solidFill>
                <a:latin typeface="Calibri" panose="020F0502020204030204" pitchFamily="34" charset="0"/>
                <a:cs typeface="Calibri" panose="020F0502020204030204" pitchFamily="34" charset="0"/>
              </a:rPr>
              <a:t>Modern Medical Latin </a:t>
            </a:r>
            <a:r>
              <a:rPr lang="ru-RU" cap="none" dirty="0">
                <a:solidFill>
                  <a:srgbClr val="C00000"/>
                </a:solidFill>
                <a:latin typeface="Calibri" panose="020F0502020204030204" pitchFamily="34" charset="0"/>
                <a:cs typeface="Calibri" panose="020F0502020204030204" pitchFamily="34" charset="0"/>
              </a:rPr>
              <a:t/>
            </a:r>
            <a:br>
              <a:rPr lang="ru-RU" cap="none" dirty="0">
                <a:solidFill>
                  <a:srgbClr val="C00000"/>
                </a:solidFill>
                <a:latin typeface="Calibri" panose="020F0502020204030204" pitchFamily="34" charset="0"/>
                <a:cs typeface="Calibri" panose="020F0502020204030204" pitchFamily="34" charset="0"/>
              </a:rPr>
            </a:br>
            <a:r>
              <a:rPr lang="en-US" b="1" cap="none" dirty="0">
                <a:solidFill>
                  <a:srgbClr val="C00000"/>
                </a:solidFill>
                <a:latin typeface="Calibri" panose="020F0502020204030204" pitchFamily="34" charset="0"/>
                <a:cs typeface="Calibri" panose="020F0502020204030204" pitchFamily="34" charset="0"/>
              </a:rPr>
              <a:t>(Practice-Oriented Course)</a:t>
            </a:r>
            <a:r>
              <a:rPr lang="ru-RU" sz="3600" cap="none" dirty="0">
                <a:solidFill>
                  <a:srgbClr val="C00000"/>
                </a:solidFill>
                <a:latin typeface="Times New Roman" panose="02020603050405020304" pitchFamily="18" charset="0"/>
                <a:cs typeface="Times New Roman" panose="02020603050405020304" pitchFamily="18" charset="0"/>
              </a:rPr>
              <a:t/>
            </a:r>
            <a:br>
              <a:rPr lang="ru-RU" sz="3600" cap="none" dirty="0">
                <a:solidFill>
                  <a:srgbClr val="C00000"/>
                </a:solidFill>
                <a:latin typeface="Times New Roman" panose="02020603050405020304" pitchFamily="18" charset="0"/>
                <a:cs typeface="Times New Roman" panose="02020603050405020304" pitchFamily="18" charset="0"/>
              </a:rPr>
            </a:br>
            <a:endParaRPr lang="uk-UA" sz="3600" b="1" cap="none" dirty="0" smtClean="0">
              <a:solidFill>
                <a:srgbClr val="C00000"/>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6263" y="407988"/>
            <a:ext cx="9636125" cy="1543050"/>
          </a:xfrm>
        </p:spPr>
        <p:txBody>
          <a:bodyPr wrap="square" numCol="1" anchorCtr="0" compatLnSpc="1">
            <a:prstTxWarp prst="textNoShape">
              <a:avLst/>
            </a:prstTxWarp>
          </a:bodyPr>
          <a:lstStyle/>
          <a:p>
            <a:pPr eaLnBrk="1" hangingPunct="1">
              <a:defRPr/>
            </a:pPr>
            <a:r>
              <a:rPr lang="en-US" b="1" dirty="0">
                <a:solidFill>
                  <a:srgbClr val="002060"/>
                </a:solidFill>
                <a:latin typeface="Calibri" panose="020F0502020204030204" pitchFamily="34" charset="0"/>
                <a:cs typeface="Calibri" panose="020F0502020204030204" pitchFamily="34" charset="0"/>
              </a:rPr>
              <a:t>Syllabus of the Educational Component</a:t>
            </a:r>
            <a:r>
              <a:rPr lang="uk-UA" b="1" cap="none" dirty="0" smtClean="0">
                <a:solidFill>
                  <a:srgbClr val="002060"/>
                </a:solidFill>
                <a:latin typeface="Calibri" pitchFamily="34" charset="0"/>
                <a:cs typeface="Calibri" pitchFamily="34" charset="0"/>
              </a:rPr>
              <a:t/>
            </a:r>
            <a:br>
              <a:rPr lang="uk-UA" b="1" cap="none" dirty="0" smtClean="0">
                <a:solidFill>
                  <a:srgbClr val="002060"/>
                </a:solidFill>
                <a:latin typeface="Calibri" pitchFamily="34" charset="0"/>
                <a:cs typeface="Calibri" pitchFamily="34" charset="0"/>
              </a:rPr>
            </a:br>
            <a:r>
              <a:rPr lang="uk-UA" b="1" cap="none" dirty="0" smtClean="0">
                <a:solidFill>
                  <a:srgbClr val="002060"/>
                </a:solidFill>
                <a:latin typeface="Calibri" pitchFamily="34" charset="0"/>
                <a:cs typeface="Calibri" pitchFamily="34" charset="0"/>
              </a:rPr>
              <a:t> </a:t>
            </a:r>
            <a:r>
              <a:rPr lang="en-US" b="1" cap="none" dirty="0">
                <a:solidFill>
                  <a:srgbClr val="002060"/>
                </a:solidFill>
                <a:latin typeface="Calibri" pitchFamily="34" charset="0"/>
                <a:cs typeface="Calibri" pitchFamily="34" charset="0"/>
              </a:rPr>
              <a:t>EC</a:t>
            </a:r>
            <a:r>
              <a:rPr lang="ru-RU" b="1" cap="none" dirty="0">
                <a:solidFill>
                  <a:srgbClr val="002060"/>
                </a:solidFill>
                <a:latin typeface="Calibri" pitchFamily="34" charset="0"/>
                <a:cs typeface="Calibri" pitchFamily="34" charset="0"/>
              </a:rPr>
              <a:t> 3.11. </a:t>
            </a:r>
            <a:r>
              <a:rPr lang="en-US" b="1" cap="none" dirty="0">
                <a:solidFill>
                  <a:srgbClr val="002060"/>
                </a:solidFill>
                <a:latin typeface="Calibri" panose="020F0502020204030204" pitchFamily="34" charset="0"/>
                <a:cs typeface="Calibri" panose="020F0502020204030204" pitchFamily="34" charset="0"/>
              </a:rPr>
              <a:t>Modern Medical Latin </a:t>
            </a:r>
            <a:r>
              <a:rPr lang="ru-RU" cap="none" dirty="0">
                <a:solidFill>
                  <a:srgbClr val="002060"/>
                </a:solidFill>
                <a:latin typeface="Calibri" panose="020F0502020204030204" pitchFamily="34" charset="0"/>
                <a:cs typeface="Calibri" panose="020F0502020204030204" pitchFamily="34" charset="0"/>
              </a:rPr>
              <a:t/>
            </a:r>
            <a:br>
              <a:rPr lang="ru-RU" cap="none" dirty="0">
                <a:solidFill>
                  <a:srgbClr val="002060"/>
                </a:solidFill>
                <a:latin typeface="Calibri" panose="020F0502020204030204" pitchFamily="34" charset="0"/>
                <a:cs typeface="Calibri" panose="020F0502020204030204" pitchFamily="34" charset="0"/>
              </a:rPr>
            </a:br>
            <a:r>
              <a:rPr lang="en-US" b="1" cap="none" dirty="0">
                <a:solidFill>
                  <a:srgbClr val="002060"/>
                </a:solidFill>
                <a:latin typeface="Calibri" panose="020F0502020204030204" pitchFamily="34" charset="0"/>
                <a:cs typeface="Calibri" panose="020F0502020204030204" pitchFamily="34" charset="0"/>
              </a:rPr>
              <a:t>(Practice-Oriented Course)</a:t>
            </a:r>
            <a:endParaRPr lang="en-US" b="1" cap="none" dirty="0" smtClean="0">
              <a:solidFill>
                <a:srgbClr val="002060"/>
              </a:solidFill>
              <a:latin typeface="Calibri" pitchFamily="34" charset="0"/>
              <a:cs typeface="Calibri" pitchFamily="34" charset="0"/>
            </a:endParaRPr>
          </a:p>
        </p:txBody>
      </p:sp>
      <p:sp>
        <p:nvSpPr>
          <p:cNvPr id="14338" name="Content Placeholder 2"/>
          <p:cNvSpPr>
            <a:spLocks noGrp="1"/>
          </p:cNvSpPr>
          <p:nvPr>
            <p:ph idx="1"/>
          </p:nvPr>
        </p:nvSpPr>
        <p:spPr>
          <a:xfrm>
            <a:off x="1471030" y="2110371"/>
            <a:ext cx="10090150" cy="4644992"/>
          </a:xfrm>
        </p:spPr>
        <p:txBody>
          <a:bodyPr/>
          <a:lstStyle/>
          <a:p>
            <a:pPr>
              <a:lnSpc>
                <a:spcPct val="150000"/>
              </a:lnSpc>
            </a:pPr>
            <a:r>
              <a:rPr lang="en-US" sz="2800" dirty="0" smtClean="0">
                <a:solidFill>
                  <a:schemeClr val="tx1"/>
                </a:solidFill>
                <a:latin typeface="Calibri" pitchFamily="34" charset="0"/>
                <a:cs typeface="Calibri" pitchFamily="34" charset="0"/>
              </a:rPr>
              <a:t>Specialty</a:t>
            </a:r>
            <a:r>
              <a:rPr lang="uk-UA" sz="2800" dirty="0" smtClean="0">
                <a:solidFill>
                  <a:schemeClr val="tx1"/>
                </a:solidFill>
                <a:latin typeface="Calibri" pitchFamily="34" charset="0"/>
                <a:cs typeface="Calibri" pitchFamily="34" charset="0"/>
              </a:rPr>
              <a:t>: </a:t>
            </a:r>
            <a:r>
              <a:rPr lang="en-US" sz="2800" dirty="0" smtClean="0">
                <a:solidFill>
                  <a:schemeClr val="tx1"/>
                </a:solidFill>
                <a:latin typeface="Calibri" pitchFamily="34" charset="0"/>
                <a:cs typeface="Calibri" pitchFamily="34" charset="0"/>
              </a:rPr>
              <a:t>I</a:t>
            </a:r>
            <a:r>
              <a:rPr lang="uk-UA" sz="2800" dirty="0" smtClean="0">
                <a:solidFill>
                  <a:schemeClr val="tx1"/>
                </a:solidFill>
                <a:latin typeface="Calibri" pitchFamily="34" charset="0"/>
                <a:cs typeface="Calibri" pitchFamily="34" charset="0"/>
              </a:rPr>
              <a:t>2 </a:t>
            </a:r>
            <a:r>
              <a:rPr lang="en-US" sz="2800" dirty="0">
                <a:solidFill>
                  <a:schemeClr val="tx1"/>
                </a:solidFill>
                <a:latin typeface="Calibri" pitchFamily="34" charset="0"/>
                <a:cs typeface="Calibri" pitchFamily="34" charset="0"/>
              </a:rPr>
              <a:t>MEDICINE</a:t>
            </a:r>
            <a:endParaRPr lang="uk-UA" sz="2800" dirty="0">
              <a:solidFill>
                <a:schemeClr val="tx1"/>
              </a:solidFill>
              <a:latin typeface="Calibri" pitchFamily="34" charset="0"/>
              <a:cs typeface="Calibri" pitchFamily="34" charset="0"/>
            </a:endParaRPr>
          </a:p>
          <a:p>
            <a:pPr eaLnBrk="1" hangingPunct="1"/>
            <a:r>
              <a:rPr lang="en-US" sz="2800" dirty="0" smtClean="0">
                <a:latin typeface="Calibri" pitchFamily="34" charset="0"/>
                <a:cs typeface="Calibri" pitchFamily="34" charset="0"/>
              </a:rPr>
              <a:t>Course</a:t>
            </a:r>
            <a:r>
              <a:rPr lang="uk-UA" sz="2800" dirty="0" smtClean="0">
                <a:latin typeface="Calibri" pitchFamily="34" charset="0"/>
                <a:cs typeface="Calibri" pitchFamily="34" charset="0"/>
              </a:rPr>
              <a:t>:</a:t>
            </a:r>
            <a:r>
              <a:rPr lang="en-US" sz="2800" dirty="0" smtClean="0">
                <a:latin typeface="Calibri" pitchFamily="34" charset="0"/>
                <a:cs typeface="Calibri" pitchFamily="34" charset="0"/>
              </a:rPr>
              <a:t>3-rd </a:t>
            </a:r>
            <a:r>
              <a:rPr lang="en-US" sz="2800" dirty="0">
                <a:latin typeface="Calibri" pitchFamily="34" charset="0"/>
                <a:cs typeface="Calibri" pitchFamily="34" charset="0"/>
              </a:rPr>
              <a:t>year </a:t>
            </a:r>
            <a:endParaRPr lang="uk-UA" sz="2800" dirty="0" smtClean="0">
              <a:latin typeface="Calibri" pitchFamily="34" charset="0"/>
              <a:cs typeface="Calibri" pitchFamily="34" charset="0"/>
            </a:endParaRPr>
          </a:p>
          <a:p>
            <a:pPr eaLnBrk="1" hangingPunct="1"/>
            <a:r>
              <a:rPr lang="en-US" sz="2800" dirty="0">
                <a:latin typeface="Calibri" panose="020F0502020204030204" pitchFamily="34" charset="0"/>
                <a:cs typeface="Calibri" panose="020F0502020204030204" pitchFamily="34" charset="0"/>
              </a:rPr>
              <a:t>Credits: </a:t>
            </a:r>
            <a:r>
              <a:rPr lang="en-US" sz="2800" dirty="0" smtClean="0">
                <a:latin typeface="Calibri" panose="020F0502020204030204" pitchFamily="34" charset="0"/>
                <a:cs typeface="Calibri" panose="020F0502020204030204" pitchFamily="34" charset="0"/>
              </a:rPr>
              <a:t>3.0</a:t>
            </a:r>
            <a:endParaRPr lang="uk-UA" sz="2800" dirty="0" smtClean="0">
              <a:latin typeface="Calibri" panose="020F0502020204030204" pitchFamily="34" charset="0"/>
              <a:cs typeface="Calibri" panose="020F0502020204030204" pitchFamily="34" charset="0"/>
            </a:endParaRPr>
          </a:p>
          <a:p>
            <a:pPr eaLnBrk="1" hangingPunct="1"/>
            <a:r>
              <a:rPr lang="en-US" sz="2800" dirty="0">
                <a:latin typeface="Calibri" panose="020F0502020204030204" pitchFamily="34" charset="0"/>
                <a:cs typeface="Calibri" panose="020F0502020204030204" pitchFamily="34" charset="0"/>
              </a:rPr>
              <a:t>Form of control: </a:t>
            </a:r>
            <a:r>
              <a:rPr lang="en-US" sz="2800" dirty="0" smtClean="0">
                <a:latin typeface="Calibri" panose="020F0502020204030204" pitchFamily="34" charset="0"/>
                <a:cs typeface="Calibri" panose="020F0502020204030204" pitchFamily="34" charset="0"/>
              </a:rPr>
              <a:t>Credit test</a:t>
            </a:r>
            <a:endParaRPr lang="uk-UA" sz="2800" dirty="0" smtClean="0">
              <a:latin typeface="Calibri" panose="020F0502020204030204" pitchFamily="34" charset="0"/>
              <a:cs typeface="Calibri" panose="020F0502020204030204" pitchFamily="34" charset="0"/>
            </a:endParaRPr>
          </a:p>
          <a:p>
            <a:pPr eaLnBrk="1" hangingPunct="1"/>
            <a:r>
              <a:rPr lang="en-US" sz="2800" dirty="0">
                <a:latin typeface="Calibri" panose="020F0502020204030204" pitchFamily="34" charset="0"/>
                <a:cs typeface="Calibri" panose="020F0502020204030204" pitchFamily="34" charset="0"/>
              </a:rPr>
              <a:t>Languages: Ukrainian, </a:t>
            </a:r>
            <a:r>
              <a:rPr lang="en-US" sz="2800" dirty="0" smtClean="0">
                <a:latin typeface="Calibri" panose="020F0502020204030204" pitchFamily="34" charset="0"/>
                <a:cs typeface="Calibri" panose="020F0502020204030204" pitchFamily="34" charset="0"/>
              </a:rPr>
              <a:t>English</a:t>
            </a:r>
            <a:endParaRPr lang="uk-UA" sz="2800" dirty="0" smtClean="0">
              <a:latin typeface="Calibri" panose="020F0502020204030204" pitchFamily="34" charset="0"/>
              <a:cs typeface="Calibri" panose="020F0502020204030204" pitchFamily="34" charset="0"/>
            </a:endParaRPr>
          </a:p>
          <a:p>
            <a:pPr eaLnBrk="1" hangingPunct="1"/>
            <a:r>
              <a:rPr lang="en-US" sz="2000" b="1" dirty="0">
                <a:latin typeface="Calibri" panose="020F0502020204030204" pitchFamily="34" charset="0"/>
                <a:cs typeface="Calibri" panose="020F0502020204030204" pitchFamily="34" charset="0"/>
              </a:rPr>
              <a:t>Prerequisites:</a:t>
            </a:r>
            <a:r>
              <a:rPr lang="en-US" sz="2000" dirty="0">
                <a:latin typeface="Calibri" panose="020F0502020204030204" pitchFamily="34" charset="0"/>
                <a:cs typeface="Calibri" panose="020F0502020204030204" pitchFamily="34" charset="0"/>
              </a:rPr>
              <a:t> "Latin Language and Medical Terminology", "English Language", "English for Specific Purposes", terminology case of the following disciplines: "Medical Biology", "Medical Chemistry", "Human Anatomy", "Histology, Cytology and Embryology", "Microbiology, Virology and Immunology", "Physiology", "Clinical Anatomy and Operative Surgery".</a:t>
            </a:r>
            <a:endParaRPr lang="en-US" sz="2000" i="1" dirty="0" smtClean="0">
              <a:solidFill>
                <a:schemeClr val="tx1"/>
              </a:solidFill>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82625" y="755650"/>
            <a:ext cx="5018088" cy="1285875"/>
          </a:xfrm>
        </p:spPr>
        <p:txBody>
          <a:bodyPr wrap="square" numCol="1" anchorCtr="1" compatLnSpc="1">
            <a:prstTxWarp prst="textNoShape">
              <a:avLst/>
            </a:prstTxWarp>
          </a:bodyPr>
          <a:lstStyle/>
          <a:p>
            <a:pPr eaLnBrk="1" hangingPunct="1">
              <a:defRPr/>
            </a:pPr>
            <a:r>
              <a:rPr lang="en-US" sz="3200" b="1" dirty="0">
                <a:solidFill>
                  <a:srgbClr val="002060"/>
                </a:solidFill>
                <a:latin typeface="Calibri" panose="020F0502020204030204" pitchFamily="34" charset="0"/>
                <a:cs typeface="Calibri" panose="020F0502020204030204" pitchFamily="34" charset="0"/>
              </a:rPr>
              <a:t>WHY CHOOSE THIS COURSE</a:t>
            </a:r>
            <a:endParaRPr lang="en-US" sz="3200" b="1" cap="none" dirty="0" smtClean="0">
              <a:solidFill>
                <a:srgbClr val="002060"/>
              </a:solidFill>
              <a:latin typeface="Calibri" pitchFamily="34" charset="0"/>
              <a:cs typeface="Calibri" pitchFamily="34" charset="0"/>
            </a:endParaRPr>
          </a:p>
        </p:txBody>
      </p:sp>
      <p:sp>
        <p:nvSpPr>
          <p:cNvPr id="15362" name="Объект 4"/>
          <p:cNvSpPr>
            <a:spLocks noGrp="1"/>
          </p:cNvSpPr>
          <p:nvPr>
            <p:ph idx="4294967295"/>
          </p:nvPr>
        </p:nvSpPr>
        <p:spPr>
          <a:xfrm>
            <a:off x="682625" y="2041525"/>
            <a:ext cx="5356225" cy="2082800"/>
          </a:xfrm>
        </p:spPr>
        <p:txBody>
          <a:bodyPr/>
          <a:lstStyle/>
          <a:p>
            <a:pPr marL="0" indent="0" eaLnBrk="1" hangingPunct="1">
              <a:buNone/>
            </a:pPr>
            <a:r>
              <a:rPr lang="en-US" sz="2400" b="1" dirty="0">
                <a:solidFill>
                  <a:srgbClr val="002060"/>
                </a:solidFill>
                <a:latin typeface="Calibri" panose="020F0502020204030204" pitchFamily="34" charset="0"/>
                <a:cs typeface="Calibri" panose="020F0502020204030204" pitchFamily="34" charset="0"/>
              </a:rPr>
              <a:t>KEY ADVANTAGE</a:t>
            </a:r>
            <a:r>
              <a:rPr lang="en-US" sz="2400" b="1" dirty="0" smtClean="0">
                <a:solidFill>
                  <a:srgbClr val="002060"/>
                </a:solidFill>
                <a:latin typeface="Calibri" panose="020F0502020204030204" pitchFamily="34" charset="0"/>
                <a:cs typeface="Calibri" panose="020F0502020204030204" pitchFamily="34" charset="0"/>
              </a:rPr>
              <a:t>:</a:t>
            </a:r>
            <a:endParaRPr lang="uk-UA" sz="2400" b="1" dirty="0" smtClean="0">
              <a:solidFill>
                <a:srgbClr val="002060"/>
              </a:solidFill>
              <a:latin typeface="Calibri" panose="020F0502020204030204" pitchFamily="34" charset="0"/>
              <a:cs typeface="Calibri" panose="020F0502020204030204" pitchFamily="34" charset="0"/>
            </a:endParaRPr>
          </a:p>
          <a:p>
            <a:pPr marL="0" indent="0" eaLnBrk="1" hangingPunct="1">
              <a:buNone/>
            </a:pPr>
            <a:r>
              <a:rPr lang="en-US" sz="2000" dirty="0">
                <a:latin typeface="Calibri" panose="020F0502020204030204" pitchFamily="34" charset="0"/>
                <a:cs typeface="Calibri" panose="020F0502020204030204" pitchFamily="34" charset="0"/>
              </a:rPr>
              <a:t>Medical Latin is the language of "Logos": knowledge of the term implies an understanding of the subject's essence, which in medicine manifests as the ability to precisely diagnose and conquer disease.</a:t>
            </a:r>
            <a:endParaRPr lang="uk-UA" sz="2000" dirty="0" smtClean="0">
              <a:latin typeface="Calibri" panose="020F0502020204030204" pitchFamily="34" charset="0"/>
              <a:cs typeface="Calibri" panose="020F0502020204030204" pitchFamily="34" charset="0"/>
            </a:endParaRPr>
          </a:p>
        </p:txBody>
      </p:sp>
      <p:sp>
        <p:nvSpPr>
          <p:cNvPr id="15363" name="Content Placeholder 2"/>
          <p:cNvSpPr>
            <a:spLocks noGrp="1"/>
          </p:cNvSpPr>
          <p:nvPr>
            <p:ph type="body" sz="half" idx="4294967295"/>
          </p:nvPr>
        </p:nvSpPr>
        <p:spPr>
          <a:xfrm>
            <a:off x="6642100" y="804863"/>
            <a:ext cx="4856163" cy="5434012"/>
          </a:xfrm>
        </p:spPr>
        <p:txBody>
          <a:bodyPr anchorCtr="1"/>
          <a:lstStyle/>
          <a:p>
            <a:pPr marL="0" indent="0" algn="ctr" eaLnBrk="1" hangingPunct="1">
              <a:lnSpc>
                <a:spcPct val="80000"/>
              </a:lnSpc>
              <a:buFont typeface="Arial" charset="0"/>
              <a:buNone/>
            </a:pPr>
            <a:r>
              <a:rPr lang="uk-UA" sz="1400" dirty="0" smtClean="0">
                <a:solidFill>
                  <a:schemeClr val="tx1"/>
                </a:solidFill>
                <a:latin typeface="Arial" charset="0"/>
              </a:rPr>
              <a:t>-</a:t>
            </a:r>
          </a:p>
          <a:p>
            <a:pPr marL="0" indent="0" algn="ctr" eaLnBrk="1" hangingPunct="1">
              <a:lnSpc>
                <a:spcPct val="80000"/>
              </a:lnSpc>
              <a:buNone/>
            </a:pPr>
            <a:r>
              <a:rPr lang="en-US" sz="3200" dirty="0"/>
              <a:t>It enhances the level of practical skills and translation proficiency, ensuring fluency in the lexical material of modern international nomenclatures during the mastery of professional disciplines, analysis of specialized literature, and implementation of professional activities.</a:t>
            </a:r>
            <a:endParaRPr lang="uk-UA" sz="3200" dirty="0" smtClean="0">
              <a:solidFill>
                <a:schemeClr val="tx1"/>
              </a:solidFill>
              <a:latin typeface="Calibri" pitchFamily="34" charset="0"/>
              <a:cs typeface="Calibri" pitchFamily="34" charset="0"/>
            </a:endParaRPr>
          </a:p>
        </p:txBody>
      </p:sp>
      <p:pic>
        <p:nvPicPr>
          <p:cNvPr id="15364" name="Рисунок 4"/>
          <p:cNvPicPr>
            <a:picLocks noChangeAspect="1"/>
          </p:cNvPicPr>
          <p:nvPr/>
        </p:nvPicPr>
        <p:blipFill>
          <a:blip r:embed="rId2"/>
          <a:srcRect/>
          <a:stretch>
            <a:fillRect/>
          </a:stretch>
        </p:blipFill>
        <p:spPr bwMode="auto">
          <a:xfrm>
            <a:off x="815975" y="4124325"/>
            <a:ext cx="5037138" cy="2449513"/>
          </a:xfrm>
          <a:prstGeom prst="rect">
            <a:avLst/>
          </a:prstGeom>
          <a:noFill/>
          <a:ln w="38100">
            <a:solidFill>
              <a:schemeClr val="accent2"/>
            </a:solid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4538" y="439738"/>
            <a:ext cx="4837112" cy="2327275"/>
          </a:xfrm>
          <a:solidFill>
            <a:schemeClr val="bg1"/>
          </a:solidFill>
          <a:ln>
            <a:solidFill>
              <a:schemeClr val="tx1">
                <a:lumMod val="75000"/>
                <a:lumOff val="25000"/>
              </a:schemeClr>
            </a:solidFill>
          </a:ln>
        </p:spPr>
        <p:txBody>
          <a:bodyPr wrap="square" numCol="1" compatLnSpc="1">
            <a:prstTxWarp prst="textNoShape">
              <a:avLst/>
            </a:prstTxWarp>
            <a:noAutofit/>
          </a:bodyPr>
          <a:lstStyle/>
          <a:p>
            <a:pPr eaLnBrk="1" hangingPunct="1">
              <a:defRPr/>
            </a:pPr>
            <a:r>
              <a:rPr lang="en-US" sz="4000" b="1" dirty="0">
                <a:solidFill>
                  <a:srgbClr val="002060"/>
                </a:solidFill>
                <a:latin typeface="Calibri" panose="020F0502020204030204" pitchFamily="34" charset="0"/>
                <a:cs typeface="Calibri" panose="020F0502020204030204" pitchFamily="34" charset="0"/>
              </a:rPr>
              <a:t>WHAT YOU WILL STUDY</a:t>
            </a:r>
            <a:endParaRPr lang="uk-UA" sz="4000" b="1" cap="none" dirty="0" smtClean="0">
              <a:solidFill>
                <a:srgbClr val="002060"/>
              </a:solidFill>
              <a:latin typeface="Calibri" pitchFamily="34" charset="0"/>
              <a:cs typeface="Calibri" pitchFamily="34" charset="0"/>
            </a:endParaRPr>
          </a:p>
        </p:txBody>
      </p:sp>
      <p:sp>
        <p:nvSpPr>
          <p:cNvPr id="16386" name="Content Placeholder 2"/>
          <p:cNvSpPr>
            <a:spLocks noGrp="1"/>
          </p:cNvSpPr>
          <p:nvPr>
            <p:ph idx="1"/>
          </p:nvPr>
        </p:nvSpPr>
        <p:spPr>
          <a:xfrm>
            <a:off x="6140450" y="423863"/>
            <a:ext cx="5848350" cy="5618162"/>
          </a:xfrm>
        </p:spPr>
        <p:txBody>
          <a:bodyPr>
            <a:normAutofit/>
          </a:bodyPr>
          <a:lstStyle/>
          <a:p>
            <a:r>
              <a:rPr lang="en-US" sz="2000" b="1" dirty="0">
                <a:latin typeface="Calibri" panose="020F0502020204030204" pitchFamily="34" charset="0"/>
                <a:cs typeface="Calibri" panose="020F0502020204030204" pitchFamily="34" charset="0"/>
              </a:rPr>
              <a:t>Lexical and grammatical material, </a:t>
            </a:r>
            <a:r>
              <a:rPr lang="en-US" sz="2000" b="1" dirty="0" smtClean="0">
                <a:latin typeface="Calibri" panose="020F0502020204030204" pitchFamily="34" charset="0"/>
                <a:cs typeface="Calibri" panose="020F0502020204030204" pitchFamily="34" charset="0"/>
              </a:rPr>
              <a:t>core </a:t>
            </a:r>
            <a:r>
              <a:rPr lang="en-US" sz="2000" b="1" dirty="0">
                <a:latin typeface="Calibri" panose="020F0502020204030204" pitchFamily="34" charset="0"/>
                <a:cs typeface="Calibri" panose="020F0502020204030204" pitchFamily="34" charset="0"/>
              </a:rPr>
              <a:t>models of terms and nomenclature titles:</a:t>
            </a:r>
          </a:p>
          <a:p>
            <a:r>
              <a:rPr lang="en-US" sz="2000" b="1" dirty="0">
                <a:latin typeface="Calibri" panose="020F0502020204030204" pitchFamily="34" charset="0"/>
                <a:cs typeface="Calibri" panose="020F0502020204030204" pitchFamily="34" charset="0"/>
              </a:rPr>
              <a:t>Clinical Terminology:</a:t>
            </a:r>
            <a:r>
              <a:rPr lang="en-US" sz="2000" dirty="0">
                <a:latin typeface="Calibri" panose="020F0502020204030204" pitchFamily="34" charset="0"/>
                <a:cs typeface="Calibri" panose="020F0502020204030204" pitchFamily="34" charset="0"/>
              </a:rPr>
              <a:t> translation of multi-word terms, names of syndromes and symptoms, clinical diagnoses in major medical fields, specialized medical expressions; structural, lexical, and semantic analysis, as well as the construction of composite terms.</a:t>
            </a:r>
          </a:p>
          <a:p>
            <a:r>
              <a:rPr lang="en-US" sz="2000" b="1" dirty="0">
                <a:latin typeface="Calibri" panose="020F0502020204030204" pitchFamily="34" charset="0"/>
                <a:cs typeface="Calibri" panose="020F0502020204030204" pitchFamily="34" charset="0"/>
              </a:rPr>
              <a:t>Pharmaceutical Terminology:</a:t>
            </a:r>
            <a:r>
              <a:rPr lang="en-US" sz="2000" dirty="0">
                <a:latin typeface="Calibri" panose="020F0502020204030204" pitchFamily="34" charset="0"/>
                <a:cs typeface="Calibri" panose="020F0502020204030204" pitchFamily="34" charset="0"/>
              </a:rPr>
              <a:t> grammatical formulation of pharmaceutical terms, names of medicinal products based on common stems (stems recommended by the WHO for International Nonproprietary Names — </a:t>
            </a:r>
            <a:r>
              <a:rPr lang="en-US" sz="2000" b="1" dirty="0">
                <a:latin typeface="Calibri" panose="020F0502020204030204" pitchFamily="34" charset="0"/>
                <a:cs typeface="Calibri" panose="020F0502020204030204" pitchFamily="34" charset="0"/>
              </a:rPr>
              <a:t>INN</a:t>
            </a:r>
            <a:r>
              <a:rPr lang="en-US" sz="2000" dirty="0">
                <a:latin typeface="Calibri" panose="020F0502020204030204" pitchFamily="34" charset="0"/>
                <a:cs typeface="Calibri" panose="020F0502020204030204" pitchFamily="34" charset="0"/>
              </a:rPr>
              <a:t>); nomenclature of dosage forms and their formulation according to specified compositions, including prescription writing</a:t>
            </a:r>
            <a:r>
              <a:rPr lang="en-US" sz="2000" dirty="0" smtClean="0">
                <a:latin typeface="Calibri" panose="020F0502020204030204" pitchFamily="34" charset="0"/>
                <a:cs typeface="Calibri" panose="020F0502020204030204" pitchFamily="34" charset="0"/>
              </a:rPr>
              <a:t>.</a:t>
            </a:r>
            <a:endParaRPr lang="en-US" sz="2000" dirty="0">
              <a:latin typeface="Calibri" panose="020F0502020204030204" pitchFamily="34" charset="0"/>
              <a:cs typeface="Calibri" panose="020F0502020204030204" pitchFamily="34" charset="0"/>
            </a:endParaRPr>
          </a:p>
        </p:txBody>
      </p:sp>
      <p:pic>
        <p:nvPicPr>
          <p:cNvPr id="16387" name="Рисунок 6"/>
          <p:cNvPicPr>
            <a:picLocks noChangeAspect="1"/>
          </p:cNvPicPr>
          <p:nvPr/>
        </p:nvPicPr>
        <p:blipFill>
          <a:blip r:embed="rId2"/>
          <a:srcRect/>
          <a:stretch>
            <a:fillRect/>
          </a:stretch>
        </p:blipFill>
        <p:spPr bwMode="auto">
          <a:xfrm>
            <a:off x="598488" y="3349625"/>
            <a:ext cx="4899025" cy="2733675"/>
          </a:xfrm>
          <a:prstGeom prst="rect">
            <a:avLst/>
          </a:prstGeom>
          <a:noFill/>
          <a:ln w="38100">
            <a:solidFill>
              <a:schemeClr val="accent2"/>
            </a:solid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000" y="469900"/>
            <a:ext cx="4879975" cy="2976563"/>
          </a:xfrm>
          <a:solidFill>
            <a:schemeClr val="bg1"/>
          </a:solidFill>
          <a:ln>
            <a:solidFill>
              <a:schemeClr val="tx1">
                <a:lumMod val="75000"/>
                <a:lumOff val="25000"/>
              </a:schemeClr>
            </a:solidFill>
          </a:ln>
        </p:spPr>
        <p:txBody>
          <a:bodyPr>
            <a:noAutofit/>
          </a:bodyPr>
          <a:lstStyle/>
          <a:p>
            <a:pPr eaLnBrk="1" fontAlgn="auto" hangingPunct="1">
              <a:spcAft>
                <a:spcPts val="0"/>
              </a:spcAft>
              <a:defRPr/>
            </a:pPr>
            <a:r>
              <a:rPr lang="en-US" sz="3600" b="1" dirty="0">
                <a:solidFill>
                  <a:srgbClr val="002060"/>
                </a:solidFill>
                <a:latin typeface="Calibri" panose="020F0502020204030204" pitchFamily="34" charset="0"/>
                <a:cs typeface="Calibri" panose="020F0502020204030204" pitchFamily="34" charset="0"/>
              </a:rPr>
              <a:t>WHAT YOU WILL ACHIEVE UPON COURSE MASTERY</a:t>
            </a:r>
            <a:endParaRPr lang="uk-UA" sz="3600" b="1" dirty="0">
              <a:solidFill>
                <a:srgbClr val="002060"/>
              </a:solidFill>
              <a:latin typeface="Calibri" panose="020F0502020204030204" pitchFamily="34" charset="0"/>
              <a:cs typeface="Calibri" panose="020F0502020204030204" pitchFamily="34" charset="0"/>
            </a:endParaRPr>
          </a:p>
        </p:txBody>
      </p:sp>
      <p:sp>
        <p:nvSpPr>
          <p:cNvPr id="17410" name="Объект 2"/>
          <p:cNvSpPr>
            <a:spLocks noGrp="1"/>
          </p:cNvSpPr>
          <p:nvPr>
            <p:ph idx="1"/>
          </p:nvPr>
        </p:nvSpPr>
        <p:spPr>
          <a:xfrm>
            <a:off x="6024563" y="239713"/>
            <a:ext cx="5545137" cy="6022975"/>
          </a:xfrm>
        </p:spPr>
        <p:txBody>
          <a:bodyPr>
            <a:normAutofit fontScale="92500"/>
          </a:bodyPr>
          <a:lstStyle/>
          <a:p>
            <a:pPr eaLnBrk="1" hangingPunct="1"/>
            <a:r>
              <a:rPr lang="en-US" sz="2400" b="1" dirty="0">
                <a:latin typeface="Calibri" panose="020F0502020204030204" pitchFamily="34" charset="0"/>
                <a:cs typeface="Calibri" panose="020F0502020204030204" pitchFamily="34" charset="0"/>
              </a:rPr>
              <a:t>Fluently translate and construct medical terms</a:t>
            </a:r>
            <a:r>
              <a:rPr lang="en-US" sz="2400" dirty="0">
                <a:latin typeface="Calibri" panose="020F0502020204030204" pitchFamily="34" charset="0"/>
                <a:cs typeface="Calibri" panose="020F0502020204030204" pitchFamily="34" charset="0"/>
              </a:rPr>
              <a:t> of modern international nomenclatures and clinical diagnoses across various medical fields</a:t>
            </a:r>
            <a:r>
              <a:rPr lang="uk-UA" sz="2400" dirty="0" smtClean="0">
                <a:latin typeface="Calibri" panose="020F0502020204030204" pitchFamily="34" charset="0"/>
                <a:cs typeface="Calibri" panose="020F0502020204030204" pitchFamily="34" charset="0"/>
              </a:rPr>
              <a:t>; </a:t>
            </a:r>
          </a:p>
          <a:p>
            <a:pPr eaLnBrk="1" hangingPunct="1"/>
            <a:r>
              <a:rPr lang="en-US" sz="2400" b="1" dirty="0">
                <a:latin typeface="Calibri" panose="020F0502020204030204" pitchFamily="34" charset="0"/>
                <a:cs typeface="Calibri" panose="020F0502020204030204" pitchFamily="34" charset="0"/>
              </a:rPr>
              <a:t>Conduct searches, process, and analyze</a:t>
            </a:r>
            <a:r>
              <a:rPr lang="en-US" sz="2400" dirty="0">
                <a:latin typeface="Calibri" panose="020F0502020204030204" pitchFamily="34" charset="0"/>
                <a:cs typeface="Calibri" panose="020F0502020204030204" pitchFamily="34" charset="0"/>
              </a:rPr>
              <a:t> specialized literature and databases from diverse sources</a:t>
            </a:r>
            <a:r>
              <a:rPr lang="uk-UA" sz="2400" dirty="0" smtClean="0">
                <a:latin typeface="Calibri" panose="020F0502020204030204" pitchFamily="34" charset="0"/>
                <a:cs typeface="Calibri" panose="020F0502020204030204" pitchFamily="34" charset="0"/>
              </a:rPr>
              <a:t>;</a:t>
            </a:r>
          </a:p>
          <a:p>
            <a:pPr eaLnBrk="1" hangingPunct="1"/>
            <a:r>
              <a:rPr lang="en-US" sz="2400" b="1" dirty="0">
                <a:latin typeface="Calibri" panose="020F0502020204030204" pitchFamily="34" charset="0"/>
                <a:cs typeface="Calibri" panose="020F0502020204030204" pitchFamily="34" charset="0"/>
              </a:rPr>
              <a:t>Correctly apply necessary information</a:t>
            </a:r>
            <a:r>
              <a:rPr lang="en-US" sz="2400" dirty="0">
                <a:latin typeface="Calibri" panose="020F0502020204030204" pitchFamily="34" charset="0"/>
                <a:cs typeface="Calibri" panose="020F0502020204030204" pitchFamily="34" charset="0"/>
              </a:rPr>
              <a:t> in both oral and written forms during professional activities</a:t>
            </a:r>
            <a:r>
              <a:rPr lang="uk-UA" sz="2400" dirty="0" smtClean="0">
                <a:latin typeface="Calibri" panose="020F0502020204030204" pitchFamily="34" charset="0"/>
                <a:cs typeface="Calibri" panose="020F0502020204030204" pitchFamily="34" charset="0"/>
              </a:rPr>
              <a:t>;</a:t>
            </a:r>
          </a:p>
          <a:p>
            <a:pPr eaLnBrk="1" hangingPunct="1"/>
            <a:r>
              <a:rPr lang="en-US" sz="2400" b="1" dirty="0">
                <a:latin typeface="Calibri" panose="020F0502020204030204" pitchFamily="34" charset="0"/>
                <a:cs typeface="Calibri" panose="020F0502020204030204" pitchFamily="34" charset="0"/>
              </a:rPr>
              <a:t>Clearly and unambiguously communicate</a:t>
            </a:r>
            <a:r>
              <a:rPr lang="en-US" sz="2400" dirty="0">
                <a:latin typeface="Calibri" panose="020F0502020204030204" pitchFamily="34" charset="0"/>
                <a:cs typeface="Calibri" panose="020F0502020204030204" pitchFamily="34" charset="0"/>
              </a:rPr>
              <a:t> personal knowledge, conclusions, and reasoning regarding healthcare issues and related matters to both specialists and non-specialists, including within team-based environments</a:t>
            </a:r>
            <a:r>
              <a:rPr lang="uk-UA" sz="2400" dirty="0" smtClean="0">
                <a:latin typeface="Calibri" panose="020F0502020204030204" pitchFamily="34" charset="0"/>
                <a:cs typeface="Calibri" panose="020F0502020204030204" pitchFamily="34" charset="0"/>
              </a:rPr>
              <a:t>.</a:t>
            </a:r>
          </a:p>
        </p:txBody>
      </p:sp>
      <p:pic>
        <p:nvPicPr>
          <p:cNvPr id="17411" name="Рисунок 4"/>
          <p:cNvPicPr>
            <a:picLocks noChangeAspect="1"/>
          </p:cNvPicPr>
          <p:nvPr/>
        </p:nvPicPr>
        <p:blipFill>
          <a:blip r:embed="rId2"/>
          <a:srcRect/>
          <a:stretch>
            <a:fillRect/>
          </a:stretch>
        </p:blipFill>
        <p:spPr bwMode="auto">
          <a:xfrm>
            <a:off x="754063" y="3614738"/>
            <a:ext cx="4899025" cy="2736850"/>
          </a:xfrm>
          <a:prstGeom prst="rect">
            <a:avLst/>
          </a:prstGeom>
          <a:noFill/>
          <a:ln w="38100">
            <a:solidFill>
              <a:schemeClr val="accent2"/>
            </a:solid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38" y="444500"/>
            <a:ext cx="4486275" cy="1141413"/>
          </a:xfrm>
          <a:solidFill>
            <a:schemeClr val="bg1"/>
          </a:solidFill>
          <a:ln>
            <a:solidFill>
              <a:schemeClr val="tx1">
                <a:lumMod val="75000"/>
                <a:lumOff val="25000"/>
              </a:schemeClr>
            </a:solidFill>
          </a:ln>
        </p:spPr>
        <p:txBody>
          <a:bodyPr wrap="square" numCol="1" compatLnSpc="1">
            <a:prstTxWarp prst="textNoShape">
              <a:avLst/>
            </a:prstTxWarp>
            <a:normAutofit/>
          </a:bodyPr>
          <a:lstStyle/>
          <a:p>
            <a:pPr eaLnBrk="1" hangingPunct="1">
              <a:defRPr/>
            </a:pPr>
            <a:r>
              <a:rPr lang="en-US" sz="3200" b="1" dirty="0">
                <a:solidFill>
                  <a:srgbClr val="002060"/>
                </a:solidFill>
                <a:latin typeface="Calibri" panose="020F0502020204030204" pitchFamily="34" charset="0"/>
                <a:cs typeface="Calibri" panose="020F0502020204030204" pitchFamily="34" charset="0"/>
              </a:rPr>
              <a:t>FINAL CONTROL</a:t>
            </a:r>
            <a:endParaRPr lang="en-US" sz="2900" b="1" cap="none" dirty="0" smtClean="0">
              <a:solidFill>
                <a:srgbClr val="002060"/>
              </a:solidFill>
              <a:latin typeface="Calibri" pitchFamily="34" charset="0"/>
              <a:cs typeface="Calibri" pitchFamily="34" charset="0"/>
            </a:endParaRPr>
          </a:p>
        </p:txBody>
      </p:sp>
      <p:sp>
        <p:nvSpPr>
          <p:cNvPr id="18434" name="Content Placeholder 2"/>
          <p:cNvSpPr>
            <a:spLocks noGrp="1"/>
          </p:cNvSpPr>
          <p:nvPr>
            <p:ph idx="1"/>
          </p:nvPr>
        </p:nvSpPr>
        <p:spPr>
          <a:xfrm>
            <a:off x="792163" y="1920875"/>
            <a:ext cx="4816475" cy="2300288"/>
          </a:xfrm>
        </p:spPr>
        <p:txBody>
          <a:bodyPr/>
          <a:lstStyle/>
          <a:p>
            <a:pPr eaLnBrk="1" hangingPunct="1"/>
            <a:r>
              <a:rPr lang="en-US" sz="2800" dirty="0" smtClean="0">
                <a:latin typeface="Calibri" pitchFamily="34" charset="0"/>
                <a:cs typeface="Calibri" pitchFamily="34" charset="0"/>
              </a:rPr>
              <a:t>Lectures</a:t>
            </a:r>
          </a:p>
          <a:p>
            <a:pPr eaLnBrk="1" hangingPunct="1"/>
            <a:r>
              <a:rPr lang="en-US" sz="2800" dirty="0">
                <a:latin typeface="Calibri" pitchFamily="34" charset="0"/>
                <a:cs typeface="Calibri" pitchFamily="34" charset="0"/>
              </a:rPr>
              <a:t>Practical </a:t>
            </a:r>
            <a:r>
              <a:rPr lang="en-US" sz="2800" dirty="0" smtClean="0">
                <a:latin typeface="Calibri" pitchFamily="34" charset="0"/>
                <a:cs typeface="Calibri" pitchFamily="34" charset="0"/>
              </a:rPr>
              <a:t>lessons</a:t>
            </a:r>
          </a:p>
          <a:p>
            <a:pPr eaLnBrk="1" hangingPunct="1"/>
            <a:r>
              <a:rPr lang="en-US" sz="2800" dirty="0">
                <a:latin typeface="Calibri" pitchFamily="34" charset="0"/>
                <a:cs typeface="Calibri" pitchFamily="34" charset="0"/>
              </a:rPr>
              <a:t>Independent </a:t>
            </a:r>
            <a:r>
              <a:rPr lang="en-US" sz="2800" dirty="0" smtClean="0">
                <a:latin typeface="Calibri" pitchFamily="34" charset="0"/>
                <a:cs typeface="Calibri" pitchFamily="34" charset="0"/>
              </a:rPr>
              <a:t>work</a:t>
            </a:r>
          </a:p>
          <a:p>
            <a:pPr eaLnBrk="1" hangingPunct="1"/>
            <a:r>
              <a:rPr lang="en-US" sz="2800" dirty="0">
                <a:latin typeface="Calibri" panose="020F0502020204030204" pitchFamily="34" charset="0"/>
                <a:cs typeface="Calibri" panose="020F0502020204030204" pitchFamily="34" charset="0"/>
              </a:rPr>
              <a:t>Consultations</a:t>
            </a:r>
            <a:endParaRPr lang="en-US" sz="2800" dirty="0" smtClean="0">
              <a:latin typeface="Calibri" pitchFamily="34" charset="0"/>
              <a:cs typeface="Calibri" pitchFamily="34" charset="0"/>
            </a:endParaRPr>
          </a:p>
        </p:txBody>
      </p:sp>
      <p:sp>
        <p:nvSpPr>
          <p:cNvPr id="18435" name="Прямоугольник 3"/>
          <p:cNvSpPr>
            <a:spLocks noChangeArrowheads="1"/>
          </p:cNvSpPr>
          <p:nvPr/>
        </p:nvSpPr>
        <p:spPr bwMode="auto">
          <a:xfrm>
            <a:off x="6710363" y="1974850"/>
            <a:ext cx="5081587" cy="3539430"/>
          </a:xfrm>
          <a:prstGeom prst="rect">
            <a:avLst/>
          </a:prstGeom>
          <a:noFill/>
          <a:ln w="9525">
            <a:noFill/>
            <a:miter lim="800000"/>
            <a:headEnd/>
            <a:tailEnd/>
          </a:ln>
        </p:spPr>
        <p:txBody>
          <a:bodyPr>
            <a:spAutoFit/>
          </a:bodyPr>
          <a:lstStyle/>
          <a:p>
            <a:pPr algn="just"/>
            <a:r>
              <a:rPr lang="en-US" sz="2800" b="1" dirty="0" smtClean="0">
                <a:solidFill>
                  <a:srgbClr val="002060"/>
                </a:solidFill>
                <a:latin typeface="Calibri" pitchFamily="34" charset="0"/>
                <a:cs typeface="Calibri" pitchFamily="34" charset="0"/>
              </a:rPr>
              <a:t>Credit test</a:t>
            </a:r>
            <a:r>
              <a:rPr lang="uk-UA" sz="2800" b="1" dirty="0" smtClean="0">
                <a:solidFill>
                  <a:srgbClr val="002060"/>
                </a:solidFill>
                <a:latin typeface="Calibri" pitchFamily="34" charset="0"/>
                <a:cs typeface="Calibri" pitchFamily="34" charset="0"/>
              </a:rPr>
              <a:t>: </a:t>
            </a:r>
            <a:r>
              <a:rPr lang="en-US" sz="2800" dirty="0" smtClean="0">
                <a:latin typeface="Calibri" panose="020F0502020204030204" pitchFamily="34" charset="0"/>
                <a:cs typeface="Calibri" panose="020F0502020204030204" pitchFamily="34" charset="0"/>
              </a:rPr>
              <a:t>the </a:t>
            </a:r>
            <a:r>
              <a:rPr lang="en-US" sz="2800" dirty="0">
                <a:latin typeface="Calibri" panose="020F0502020204030204" pitchFamily="34" charset="0"/>
                <a:cs typeface="Calibri" panose="020F0502020204030204" pitchFamily="34" charset="0"/>
              </a:rPr>
              <a:t>final assessment is conducted during the last practical </a:t>
            </a:r>
            <a:r>
              <a:rPr lang="en-US" sz="2800" dirty="0" smtClean="0">
                <a:latin typeface="Calibri" panose="020F0502020204030204" pitchFamily="34" charset="0"/>
                <a:cs typeface="Calibri" panose="020F0502020204030204" pitchFamily="34" charset="0"/>
              </a:rPr>
              <a:t>lesson, if the provided course </a:t>
            </a:r>
            <a:r>
              <a:rPr lang="en-US" sz="2800" dirty="0">
                <a:latin typeface="Calibri" panose="020F0502020204030204" pitchFamily="34" charset="0"/>
                <a:cs typeface="Calibri" panose="020F0502020204030204" pitchFamily="34" charset="0"/>
              </a:rPr>
              <a:t>has been successfully completed (with a total score of 122–200 points for all types of academic activities) and there is no outstanding academic debt.</a:t>
            </a:r>
            <a:endParaRPr lang="uk-UA" sz="2800" dirty="0">
              <a:latin typeface="Calibri" pitchFamily="34" charset="0"/>
              <a:cs typeface="Calibri" pitchFamily="34" charset="0"/>
            </a:endParaRPr>
          </a:p>
        </p:txBody>
      </p:sp>
      <p:sp>
        <p:nvSpPr>
          <p:cNvPr id="18436" name="Title 1"/>
          <p:cNvSpPr txBox="1">
            <a:spLocks/>
          </p:cNvSpPr>
          <p:nvPr/>
        </p:nvSpPr>
        <p:spPr bwMode="auto">
          <a:xfrm>
            <a:off x="1042988" y="511175"/>
            <a:ext cx="4486275" cy="1141413"/>
          </a:xfrm>
          <a:prstGeom prst="rect">
            <a:avLst/>
          </a:prstGeom>
          <a:solidFill>
            <a:srgbClr val="FFFFFF"/>
          </a:solidFill>
          <a:ln w="31750" cap="sq">
            <a:solidFill>
              <a:srgbClr val="404040"/>
            </a:solidFill>
            <a:miter lim="800000"/>
            <a:headEnd/>
            <a:tailEnd/>
          </a:ln>
        </p:spPr>
        <p:txBody>
          <a:bodyPr lIns="182880" tIns="182880" rIns="182880" bIns="182880" anchor="ctr" anchorCtr="1"/>
          <a:lstStyle/>
          <a:p>
            <a:pPr algn="ctr" defTabSz="914400">
              <a:lnSpc>
                <a:spcPct val="90000"/>
              </a:lnSpc>
            </a:pPr>
            <a:r>
              <a:rPr lang="en-US" sz="3200" b="1" dirty="0" smtClean="0">
                <a:solidFill>
                  <a:srgbClr val="002060"/>
                </a:solidFill>
                <a:latin typeface="Calibri" panose="020F0502020204030204" pitchFamily="34" charset="0"/>
                <a:cs typeface="Calibri" panose="020F0502020204030204" pitchFamily="34" charset="0"/>
              </a:rPr>
              <a:t>TYPES OF EDUCATIONAL ACTIVITIES</a:t>
            </a:r>
            <a:endParaRPr lang="uk-UA" sz="3200" b="1" dirty="0">
              <a:solidFill>
                <a:srgbClr val="002060"/>
              </a:solidFill>
              <a:latin typeface="Calibri" pitchFamily="34" charset="0"/>
              <a:cs typeface="Calibri" pitchFamily="34" charset="0"/>
            </a:endParaRPr>
          </a:p>
        </p:txBody>
      </p:sp>
      <p:pic>
        <p:nvPicPr>
          <p:cNvPr id="18437" name="Рисунок 4"/>
          <p:cNvPicPr>
            <a:picLocks noChangeAspect="1"/>
          </p:cNvPicPr>
          <p:nvPr/>
        </p:nvPicPr>
        <p:blipFill>
          <a:blip r:embed="rId2"/>
          <a:srcRect/>
          <a:stretch>
            <a:fillRect/>
          </a:stretch>
        </p:blipFill>
        <p:spPr bwMode="auto">
          <a:xfrm>
            <a:off x="1017588" y="4160838"/>
            <a:ext cx="4973637" cy="2147887"/>
          </a:xfrm>
          <a:prstGeom prst="rect">
            <a:avLst/>
          </a:prstGeom>
          <a:noFill/>
          <a:ln w="38100">
            <a:solidFill>
              <a:schemeClr val="accent2"/>
            </a:solid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38" y="444500"/>
            <a:ext cx="4486275" cy="1141413"/>
          </a:xfrm>
          <a:solidFill>
            <a:schemeClr val="bg1"/>
          </a:solidFill>
          <a:ln>
            <a:solidFill>
              <a:schemeClr val="tx1">
                <a:lumMod val="75000"/>
                <a:lumOff val="25000"/>
              </a:schemeClr>
            </a:solidFill>
          </a:ln>
        </p:spPr>
        <p:txBody>
          <a:bodyPr wrap="square" numCol="1" compatLnSpc="1">
            <a:prstTxWarp prst="textNoShape">
              <a:avLst/>
            </a:prstTxWarp>
            <a:noAutofit/>
          </a:bodyPr>
          <a:lstStyle/>
          <a:p>
            <a:pPr eaLnBrk="1" hangingPunct="1">
              <a:defRPr/>
            </a:pPr>
            <a:r>
              <a:rPr lang="en-US" sz="3200" b="1" cap="none" dirty="0" smtClean="0">
                <a:solidFill>
                  <a:srgbClr val="002060"/>
                </a:solidFill>
                <a:latin typeface="Calibri" pitchFamily="34" charset="0"/>
                <a:cs typeface="Calibri" pitchFamily="34" charset="0"/>
              </a:rPr>
              <a:t>CONTACT INFORMATION</a:t>
            </a:r>
            <a:endParaRPr lang="en-US" sz="3200" b="1" cap="none" dirty="0" smtClean="0">
              <a:solidFill>
                <a:srgbClr val="002060"/>
              </a:solidFill>
              <a:latin typeface="Calibri" pitchFamily="34" charset="0"/>
              <a:cs typeface="Calibri" pitchFamily="34" charset="0"/>
            </a:endParaRPr>
          </a:p>
        </p:txBody>
      </p:sp>
      <p:sp>
        <p:nvSpPr>
          <p:cNvPr id="19458" name="Content Placeholder 2"/>
          <p:cNvSpPr>
            <a:spLocks noGrp="1"/>
          </p:cNvSpPr>
          <p:nvPr>
            <p:ph idx="1"/>
          </p:nvPr>
        </p:nvSpPr>
        <p:spPr>
          <a:xfrm>
            <a:off x="902493" y="4031440"/>
            <a:ext cx="5370513" cy="1589087"/>
          </a:xfrm>
        </p:spPr>
        <p:txBody>
          <a:bodyPr>
            <a:normAutofit/>
          </a:bodyPr>
          <a:lstStyle/>
          <a:p>
            <a:pPr algn="ctr" eaLnBrk="1" hangingPunct="1">
              <a:buNone/>
            </a:pPr>
            <a:r>
              <a:rPr lang="en-US" sz="2800" dirty="0">
                <a:latin typeface="Calibri" panose="020F0502020204030204" pitchFamily="34" charset="0"/>
                <a:cs typeface="Calibri" panose="020F0502020204030204" pitchFamily="34" charset="0"/>
              </a:rPr>
              <a:t>Senior </a:t>
            </a:r>
            <a:r>
              <a:rPr lang="en-US" sz="2800" dirty="0" smtClean="0">
                <a:latin typeface="Calibri" panose="020F0502020204030204" pitchFamily="34" charset="0"/>
                <a:cs typeface="Calibri" panose="020F0502020204030204" pitchFamily="34" charset="0"/>
              </a:rPr>
              <a:t>Lecturer</a:t>
            </a:r>
          </a:p>
          <a:p>
            <a:pPr algn="ctr" eaLnBrk="1" hangingPunct="1">
              <a:buNone/>
            </a:pPr>
            <a:r>
              <a:rPr lang="en-US" sz="2800" dirty="0" err="1">
                <a:latin typeface="Calibri" panose="020F0502020204030204" pitchFamily="34" charset="0"/>
                <a:cs typeface="Calibri" panose="020F0502020204030204" pitchFamily="34" charset="0"/>
              </a:rPr>
              <a:t>Halyna</a:t>
            </a:r>
            <a:r>
              <a:rPr lang="en-US" sz="2800" dirty="0">
                <a:latin typeface="Calibri" panose="020F0502020204030204" pitchFamily="34" charset="0"/>
                <a:cs typeface="Calibri" panose="020F0502020204030204" pitchFamily="34" charset="0"/>
              </a:rPr>
              <a:t> </a:t>
            </a:r>
            <a:r>
              <a:rPr lang="en-US" sz="2800" dirty="0" smtClean="0">
                <a:latin typeface="Calibri" panose="020F0502020204030204" pitchFamily="34" charset="0"/>
                <a:cs typeface="Calibri" panose="020F0502020204030204" pitchFamily="34" charset="0"/>
              </a:rPr>
              <a:t>T. </a:t>
            </a:r>
            <a:r>
              <a:rPr lang="en-US" sz="2800" dirty="0" err="1" smtClean="0">
                <a:latin typeface="Calibri" panose="020F0502020204030204" pitchFamily="34" charset="0"/>
                <a:cs typeface="Calibri" panose="020F0502020204030204" pitchFamily="34" charset="0"/>
              </a:rPr>
              <a:t>Mykhailiuk</a:t>
            </a:r>
            <a:r>
              <a:rPr lang="ru-RU" sz="2800" dirty="0" smtClean="0">
                <a:latin typeface="Calibri" pitchFamily="34" charset="0"/>
                <a:cs typeface="Calibri" pitchFamily="34" charset="0"/>
              </a:rPr>
              <a:t> </a:t>
            </a:r>
          </a:p>
        </p:txBody>
      </p:sp>
      <p:sp>
        <p:nvSpPr>
          <p:cNvPr id="19459" name="Title 1"/>
          <p:cNvSpPr txBox="1">
            <a:spLocks/>
          </p:cNvSpPr>
          <p:nvPr/>
        </p:nvSpPr>
        <p:spPr bwMode="auto">
          <a:xfrm>
            <a:off x="1165225" y="419100"/>
            <a:ext cx="4486275" cy="1141413"/>
          </a:xfrm>
          <a:prstGeom prst="rect">
            <a:avLst/>
          </a:prstGeom>
          <a:solidFill>
            <a:srgbClr val="FFFFFF"/>
          </a:solidFill>
          <a:ln w="31750" cap="sq">
            <a:solidFill>
              <a:srgbClr val="404040"/>
            </a:solidFill>
            <a:miter lim="800000"/>
            <a:headEnd/>
            <a:tailEnd/>
          </a:ln>
        </p:spPr>
        <p:txBody>
          <a:bodyPr lIns="182880" tIns="182880" rIns="182880" bIns="182880" anchor="ctr" anchorCtr="1"/>
          <a:lstStyle/>
          <a:p>
            <a:pPr algn="ctr" defTabSz="914400">
              <a:lnSpc>
                <a:spcPct val="90000"/>
              </a:lnSpc>
            </a:pPr>
            <a:r>
              <a:rPr lang="en-US" sz="3200" b="1" dirty="0">
                <a:solidFill>
                  <a:srgbClr val="002060"/>
                </a:solidFill>
                <a:latin typeface="Calibri" panose="020F0502020204030204" pitchFamily="34" charset="0"/>
                <a:cs typeface="Calibri" panose="020F0502020204030204" pitchFamily="34" charset="0"/>
              </a:rPr>
              <a:t>COURSE DEVELOPERS</a:t>
            </a:r>
            <a:endParaRPr lang="uk-UA" sz="3200" b="1" dirty="0">
              <a:solidFill>
                <a:srgbClr val="002060"/>
              </a:solidFill>
              <a:latin typeface="Calibri" pitchFamily="34" charset="0"/>
              <a:cs typeface="Calibri" pitchFamily="34" charset="0"/>
            </a:endParaRPr>
          </a:p>
        </p:txBody>
      </p:sp>
      <p:sp>
        <p:nvSpPr>
          <p:cNvPr id="19460" name="Title 1"/>
          <p:cNvSpPr txBox="1">
            <a:spLocks/>
          </p:cNvSpPr>
          <p:nvPr/>
        </p:nvSpPr>
        <p:spPr bwMode="auto">
          <a:xfrm>
            <a:off x="1166813" y="1889125"/>
            <a:ext cx="4841875" cy="1963738"/>
          </a:xfrm>
          <a:prstGeom prst="rect">
            <a:avLst/>
          </a:prstGeom>
          <a:solidFill>
            <a:srgbClr val="FFFFFF"/>
          </a:solidFill>
          <a:ln w="31750" cap="sq">
            <a:noFill/>
            <a:miter lim="800000"/>
            <a:headEnd/>
            <a:tailEnd/>
          </a:ln>
        </p:spPr>
        <p:txBody>
          <a:bodyPr lIns="182880" tIns="182880" rIns="182880" bIns="182880" anchor="ctr" anchorCtr="1"/>
          <a:lstStyle/>
          <a:p>
            <a:pPr algn="ctr" defTabSz="914400">
              <a:lnSpc>
                <a:spcPct val="90000"/>
              </a:lnSpc>
            </a:pPr>
            <a:r>
              <a:rPr lang="en-US" sz="2800" dirty="0">
                <a:latin typeface="Calibri" pitchFamily="34" charset="0"/>
              </a:rPr>
              <a:t>Head of the Department</a:t>
            </a:r>
            <a:r>
              <a:rPr lang="uk-UA" sz="2800" dirty="0" smtClean="0">
                <a:latin typeface="Calibri" pitchFamily="34" charset="0"/>
              </a:rPr>
              <a:t>, </a:t>
            </a:r>
            <a:endParaRPr lang="uk-UA" sz="2800" dirty="0">
              <a:latin typeface="Calibri" pitchFamily="34" charset="0"/>
            </a:endParaRPr>
          </a:p>
          <a:p>
            <a:pPr algn="ctr" defTabSz="914400">
              <a:lnSpc>
                <a:spcPct val="90000"/>
              </a:lnSpc>
            </a:pPr>
            <a:r>
              <a:rPr lang="en-US" sz="2800" dirty="0">
                <a:latin typeface="Calibri" pitchFamily="34" charset="0"/>
              </a:rPr>
              <a:t>Associate </a:t>
            </a:r>
            <a:r>
              <a:rPr lang="en-US" sz="2800" dirty="0" smtClean="0">
                <a:latin typeface="Calibri" pitchFamily="34" charset="0"/>
              </a:rPr>
              <a:t>Professor</a:t>
            </a:r>
          </a:p>
          <a:p>
            <a:pPr algn="ctr" defTabSz="914400">
              <a:lnSpc>
                <a:spcPct val="90000"/>
              </a:lnSpc>
            </a:pPr>
            <a:r>
              <a:rPr lang="en-US" sz="2800" dirty="0">
                <a:latin typeface="Calibri" pitchFamily="34" charset="0"/>
              </a:rPr>
              <a:t>Sophia I. </a:t>
            </a:r>
            <a:r>
              <a:rPr lang="en-US" sz="2800" dirty="0" err="1">
                <a:latin typeface="Calibri" pitchFamily="34" charset="0"/>
              </a:rPr>
              <a:t>Tykholaz</a:t>
            </a:r>
            <a:endParaRPr lang="uk-UA" sz="2800" dirty="0">
              <a:latin typeface="Calibri" pitchFamily="34" charset="0"/>
            </a:endParaRPr>
          </a:p>
        </p:txBody>
      </p:sp>
      <p:sp>
        <p:nvSpPr>
          <p:cNvPr id="19461" name="Прямоугольник 4"/>
          <p:cNvSpPr>
            <a:spLocks noChangeArrowheads="1"/>
          </p:cNvSpPr>
          <p:nvPr/>
        </p:nvSpPr>
        <p:spPr bwMode="auto">
          <a:xfrm>
            <a:off x="7045131" y="2159713"/>
            <a:ext cx="4505325" cy="3108543"/>
          </a:xfrm>
          <a:prstGeom prst="rect">
            <a:avLst/>
          </a:prstGeom>
          <a:noFill/>
          <a:ln w="9525">
            <a:noFill/>
            <a:miter lim="800000"/>
            <a:headEnd/>
            <a:tailEnd/>
          </a:ln>
        </p:spPr>
        <p:txBody>
          <a:bodyPr>
            <a:spAutoFit/>
          </a:bodyPr>
          <a:lstStyle/>
          <a:p>
            <a:r>
              <a:rPr lang="en-US" sz="2800" b="1" dirty="0">
                <a:solidFill>
                  <a:srgbClr val="000000"/>
                </a:solidFill>
                <a:latin typeface="Calibri" pitchFamily="34" charset="0"/>
                <a:cs typeface="Calibri" pitchFamily="34" charset="0"/>
              </a:rPr>
              <a:t>Contact information </a:t>
            </a:r>
            <a:r>
              <a:rPr lang="uk-UA" sz="2800" b="1" dirty="0" smtClean="0">
                <a:solidFill>
                  <a:srgbClr val="000000"/>
                </a:solidFill>
                <a:latin typeface="Calibri" pitchFamily="34" charset="0"/>
                <a:cs typeface="Calibri" pitchFamily="34" charset="0"/>
              </a:rPr>
              <a:t>:</a:t>
            </a:r>
            <a:endParaRPr lang="uk-UA" sz="2800" dirty="0">
              <a:solidFill>
                <a:srgbClr val="000000"/>
              </a:solidFill>
              <a:latin typeface="Calibri" pitchFamily="34" charset="0"/>
              <a:cs typeface="Calibri" pitchFamily="34" charset="0"/>
            </a:endParaRPr>
          </a:p>
          <a:p>
            <a:r>
              <a:rPr lang="en-US" sz="2800" dirty="0" err="1" smtClean="0">
                <a:latin typeface="Calibri" panose="020F0502020204030204" pitchFamily="34" charset="0"/>
                <a:cs typeface="Calibri" panose="020F0502020204030204" pitchFamily="34" charset="0"/>
              </a:rPr>
              <a:t>Vinnytsya</a:t>
            </a:r>
            <a:r>
              <a:rPr lang="uk-UA" sz="2800" dirty="0" smtClean="0">
                <a:solidFill>
                  <a:srgbClr val="000000"/>
                </a:solidFill>
                <a:latin typeface="Calibri" pitchFamily="34" charset="0"/>
                <a:cs typeface="Calibri" pitchFamily="34" charset="0"/>
              </a:rPr>
              <a:t>, </a:t>
            </a:r>
            <a:r>
              <a:rPr lang="en-US" sz="2800" dirty="0" err="1" smtClean="0">
                <a:solidFill>
                  <a:srgbClr val="000000"/>
                </a:solidFill>
                <a:latin typeface="Calibri" pitchFamily="34" charset="0"/>
                <a:cs typeface="Calibri" pitchFamily="34" charset="0"/>
              </a:rPr>
              <a:t>Pirogov</a:t>
            </a:r>
            <a:r>
              <a:rPr lang="en-US" sz="2800" dirty="0" smtClean="0">
                <a:solidFill>
                  <a:srgbClr val="000000"/>
                </a:solidFill>
                <a:latin typeface="Calibri" pitchFamily="34" charset="0"/>
                <a:cs typeface="Calibri" pitchFamily="34" charset="0"/>
              </a:rPr>
              <a:t>, </a:t>
            </a:r>
            <a:r>
              <a:rPr lang="en-US" sz="2800" dirty="0">
                <a:solidFill>
                  <a:srgbClr val="000000"/>
                </a:solidFill>
                <a:latin typeface="Calibri" pitchFamily="34" charset="0"/>
                <a:cs typeface="Calibri" pitchFamily="34" charset="0"/>
              </a:rPr>
              <a:t>56 St.</a:t>
            </a:r>
            <a:endParaRPr lang="uk-UA" sz="2800" dirty="0">
              <a:solidFill>
                <a:srgbClr val="000000"/>
              </a:solidFill>
              <a:latin typeface="Calibri" pitchFamily="34" charset="0"/>
              <a:cs typeface="Calibri" pitchFamily="34" charset="0"/>
            </a:endParaRPr>
          </a:p>
          <a:p>
            <a:r>
              <a:rPr lang="en-US" sz="2800" dirty="0">
                <a:solidFill>
                  <a:srgbClr val="000000"/>
                </a:solidFill>
                <a:latin typeface="Calibri" pitchFamily="34" charset="0"/>
                <a:cs typeface="Calibri" pitchFamily="34" charset="0"/>
              </a:rPr>
              <a:t>Department of Latin Language and Medical Terminology</a:t>
            </a:r>
            <a:endParaRPr lang="uk-UA" sz="2800" dirty="0">
              <a:solidFill>
                <a:srgbClr val="000000"/>
              </a:solidFill>
              <a:latin typeface="Calibri" pitchFamily="34" charset="0"/>
              <a:cs typeface="Calibri" pitchFamily="34" charset="0"/>
            </a:endParaRPr>
          </a:p>
          <a:p>
            <a:endParaRPr lang="uk-UA" sz="2800" dirty="0">
              <a:solidFill>
                <a:srgbClr val="000000"/>
              </a:solidFill>
              <a:latin typeface="Calibri" pitchFamily="34" charset="0"/>
              <a:cs typeface="Calibri" pitchFamily="34" charset="0"/>
            </a:endParaRPr>
          </a:p>
          <a:p>
            <a:r>
              <a:rPr lang="en-US" sz="2800" dirty="0" smtClean="0">
                <a:solidFill>
                  <a:srgbClr val="000000"/>
                </a:solidFill>
                <a:latin typeface="Calibri" pitchFamily="34" charset="0"/>
                <a:cs typeface="Calibri" pitchFamily="34" charset="0"/>
                <a:hlinkClick r:id="rId2"/>
              </a:rPr>
              <a:t>latmova@vnmu.edu.ua</a:t>
            </a:r>
            <a:r>
              <a:rPr lang="en-US" sz="2800" dirty="0" smtClean="0">
                <a:solidFill>
                  <a:srgbClr val="000000"/>
                </a:solidFill>
                <a:latin typeface="Calibri" pitchFamily="34" charset="0"/>
                <a:cs typeface="Calibri" pitchFamily="34" charset="0"/>
              </a:rPr>
              <a:t> </a:t>
            </a:r>
            <a:endParaRPr lang="uk-UA" sz="28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docProps/app.xml><?xml version="1.0" encoding="utf-8"?>
<Properties xmlns="http://schemas.openxmlformats.org/officeDocument/2006/extended-properties" xmlns:vt="http://schemas.openxmlformats.org/officeDocument/2006/docPropsVTypes">
  <Template>Посылка</Template>
  <TotalTime>281</TotalTime>
  <Words>506</Words>
  <Application>Microsoft Office PowerPoint</Application>
  <PresentationFormat>Широкоэкранный</PresentationFormat>
  <Paragraphs>48</Paragraphs>
  <Slides>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7</vt:i4>
      </vt:variant>
    </vt:vector>
  </HeadingPairs>
  <TitlesOfParts>
    <vt:vector size="13" baseType="lpstr">
      <vt:lpstr>Arial</vt:lpstr>
      <vt:lpstr>Calibri</vt:lpstr>
      <vt:lpstr>Corbel</vt:lpstr>
      <vt:lpstr>Gill Sans MT</vt:lpstr>
      <vt:lpstr>Times New Roman</vt:lpstr>
      <vt:lpstr>Parcel</vt:lpstr>
      <vt:lpstr>EC 3.11. Modern Medical Latin  (Practice-Oriented Course) </vt:lpstr>
      <vt:lpstr>Syllabus of the Educational Component  EC 3.11. Modern Medical Latin  (Practice-Oriented Course)</vt:lpstr>
      <vt:lpstr>WHY CHOOSE THIS COURSE</vt:lpstr>
      <vt:lpstr>WHAT YOU WILL STUDY</vt:lpstr>
      <vt:lpstr>WHAT YOU WILL ACHIEVE UPON COURSE MASTERY</vt:lpstr>
      <vt:lpstr>FINAL CONTROL</vt:lpstr>
      <vt:lpstr>CONTACT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Dell</cp:lastModifiedBy>
  <cp:revision>18</cp:revision>
  <dcterms:created xsi:type="dcterms:W3CDTF">2026-04-08T10:22:59Z</dcterms:created>
  <dcterms:modified xsi:type="dcterms:W3CDTF">2026-04-19T20:41:17Z</dcterms:modified>
</cp:coreProperties>
</file>