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9" r:id="rId4"/>
    <p:sldId id="264" r:id="rId5"/>
    <p:sldId id="260" r:id="rId6"/>
    <p:sldId id="261" r:id="rId7"/>
    <p:sldId id="262" r:id="rId8"/>
    <p:sldId id="265" r:id="rId9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00"/>
    <a:srgbClr val="FF99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3DBADEAC-EB0B-41D2-BB11-097E119E2D0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3D1EE43F-D8BD-44FB-B4DD-A1BAEE2D798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1070F61-C09B-4B03-AC0A-FC72FBC1475B}" type="datetimeFigureOut">
              <a:rPr lang="ru-RU"/>
              <a:pPr>
                <a:defRPr/>
              </a:pPr>
              <a:t>18.12.2020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1ADFE0B4-8233-4708-90A2-B89CDFBD272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B0A8E41A-D2FA-4115-8F2F-75C5F9C148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E6E29DD-DD04-4B01-B799-AB6B1E3AB35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771F580-AF10-4276-B433-98D0248CA7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947C5C88-E4D8-41DC-9772-76FAA60870C7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altLang="uk-UA" smtClean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D26F0D9-1650-44D8-ACDC-157BBCC8283D}" type="slidenum">
              <a:rPr lang="ru-RU" altLang="uk-UA"/>
              <a:pPr/>
              <a:t>1</a:t>
            </a:fld>
            <a:endParaRPr lang="ru-RU" alt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7829A4E-EEF7-4A1A-9D7A-1264CFC7E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BC7A0-51EA-47AB-89EF-ADB6CA14CFAC}" type="datetimeFigureOut">
              <a:rPr lang="ru-RU"/>
              <a:pPr>
                <a:defRPr/>
              </a:pPr>
              <a:t>18.12.2020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88E0FD9-8A68-46A4-AA39-A4D26AC7C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ED5511-1871-4D2F-8FA7-3CB931DE0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566E3-FB96-471E-A0FD-FC739B100FFB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7829A4E-EEF7-4A1A-9D7A-1264CFC7E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AEC9E-BF13-4590-91CA-7C0EACA5C8EF}" type="datetimeFigureOut">
              <a:rPr lang="ru-RU"/>
              <a:pPr>
                <a:defRPr/>
              </a:pPr>
              <a:t>18.12.2020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88E0FD9-8A68-46A4-AA39-A4D26AC7C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ED5511-1871-4D2F-8FA7-3CB931DE0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8F6EE-E818-4D1F-9845-B496210F9849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7829A4E-EEF7-4A1A-9D7A-1264CFC7E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F2415-6B6D-43E4-A86A-FC9CB8102FF0}" type="datetimeFigureOut">
              <a:rPr lang="ru-RU"/>
              <a:pPr>
                <a:defRPr/>
              </a:pPr>
              <a:t>18.12.2020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88E0FD9-8A68-46A4-AA39-A4D26AC7C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ED5511-1871-4D2F-8FA7-3CB931DE0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1855E-B3AE-4C73-B57E-681E00B01023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xmlns="" id="{F7829A4E-EEF7-4A1A-9D7A-1264CFC7E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A1769-D82B-499C-92E8-6AFE18A065D3}" type="datetimeFigureOut">
              <a:rPr lang="ru-RU"/>
              <a:pPr>
                <a:defRPr/>
              </a:pPr>
              <a:t>18.12.2020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xmlns="" id="{B88E0FD9-8A68-46A4-AA39-A4D26AC7C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xmlns="" id="{45ED5511-1871-4D2F-8FA7-3CB931DE0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3C3703-64A2-43E9-B67C-F44AD74CBCF2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xmlns="" id="{F7829A4E-EEF7-4A1A-9D7A-1264CFC7E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C51B6-4026-4ECE-A9BF-A70C22185A00}" type="datetimeFigureOut">
              <a:rPr lang="ru-RU"/>
              <a:pPr>
                <a:defRPr/>
              </a:pPr>
              <a:t>18.12.2020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xmlns="" id="{B88E0FD9-8A68-46A4-AA39-A4D26AC7C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xmlns="" id="{45ED5511-1871-4D2F-8FA7-3CB931DE0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9DF0B-D92D-488F-A9A2-99ADEC60ABB7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xmlns="" id="{F7829A4E-EEF7-4A1A-9D7A-1264CFC7E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FFC34-9616-4FD9-A31C-4FDBAC4D5B57}" type="datetimeFigureOut">
              <a:rPr lang="ru-RU"/>
              <a:pPr>
                <a:defRPr/>
              </a:pPr>
              <a:t>18.12.2020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xmlns="" id="{B88E0FD9-8A68-46A4-AA39-A4D26AC7C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45ED5511-1871-4D2F-8FA7-3CB931DE0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70F395-09F4-4386-8AF3-85D0F9E7FA96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xmlns="" id="{F7829A4E-EEF7-4A1A-9D7A-1264CFC7E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2149B-A093-47ED-B030-12C73A19BD03}" type="datetimeFigureOut">
              <a:rPr lang="ru-RU"/>
              <a:pPr>
                <a:defRPr/>
              </a:pPr>
              <a:t>18.12.2020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xmlns="" id="{B88E0FD9-8A68-46A4-AA39-A4D26AC7C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xmlns="" id="{45ED5511-1871-4D2F-8FA7-3CB931DE0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74D545-485B-45DE-BC45-CFA1828CFD00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xmlns="" id="{F7829A4E-EEF7-4A1A-9D7A-1264CFC7E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57D59-7430-4558-A582-8D4A8C72B1F0}" type="datetimeFigureOut">
              <a:rPr lang="ru-RU"/>
              <a:pPr>
                <a:defRPr/>
              </a:pPr>
              <a:t>18.12.2020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xmlns="" id="{B88E0FD9-8A68-46A4-AA39-A4D26AC7C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xmlns="" id="{45ED5511-1871-4D2F-8FA7-3CB931DE0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FF5E8D-D24A-4555-A8F5-291DCA762C84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xmlns="" id="{F7829A4E-EEF7-4A1A-9D7A-1264CFC7E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50502-10C7-4682-8011-9224A053576B}" type="datetimeFigureOut">
              <a:rPr lang="ru-RU"/>
              <a:pPr>
                <a:defRPr/>
              </a:pPr>
              <a:t>18.12.2020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xmlns="" id="{B88E0FD9-8A68-46A4-AA39-A4D26AC7C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xmlns="" id="{45ED5511-1871-4D2F-8FA7-3CB931DE0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E97DCC-65C7-4123-B86A-6254C18B2B84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7829A4E-EEF7-4A1A-9D7A-1264CFC7E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E6625-5A23-4E30-861D-F6E3395D22EB}" type="datetimeFigureOut">
              <a:rPr lang="ru-RU"/>
              <a:pPr>
                <a:defRPr/>
              </a:pPr>
              <a:t>18.12.2020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88E0FD9-8A68-46A4-AA39-A4D26AC7C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ED5511-1871-4D2F-8FA7-3CB931DE0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7FDDF5-BFFE-4456-B177-BF955E4D5A0A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7829A4E-EEF7-4A1A-9D7A-1264CFC7E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597C4-A754-4F4B-9725-581706BF9896}" type="datetimeFigureOut">
              <a:rPr lang="ru-RU"/>
              <a:pPr>
                <a:defRPr/>
              </a:pPr>
              <a:t>18.12.2020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88E0FD9-8A68-46A4-AA39-A4D26AC7C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ED5511-1871-4D2F-8FA7-3CB931DE0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052A31-EE08-48A7-8C0E-D51DDDD6EB4C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7829A4E-EEF7-4A1A-9D7A-1264CFC7E9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D24546-6E85-4706-9672-3C9C98A7AC9A}" type="datetimeFigureOut">
              <a:rPr lang="ru-RU"/>
              <a:pPr>
                <a:defRPr/>
              </a:pPr>
              <a:t>18.12.2020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88E0FD9-8A68-46A4-AA39-A4D26AC7C6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ED5511-1871-4D2F-8FA7-3CB931DE02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0B8B1547-83BA-4B18-8094-948F358A410C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4A7DACA-C02B-462A-B0F0-AA6B2F04F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3495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b="1" dirty="0"/>
              <a:t/>
            </a:r>
            <a:br>
              <a:rPr lang="uk-UA" b="1" dirty="0"/>
            </a:br>
            <a:r>
              <a:rPr lang="uk-UA" sz="5300" b="1" dirty="0" err="1">
                <a:solidFill>
                  <a:srgbClr val="0000FF"/>
                </a:solidFill>
              </a:rPr>
              <a:t>Етіопатогенетичні</a:t>
            </a:r>
            <a:r>
              <a:rPr lang="uk-UA" sz="5300" b="1" dirty="0">
                <a:solidFill>
                  <a:srgbClr val="0000FF"/>
                </a:solidFill>
              </a:rPr>
              <a:t> аспекти запальних захворювань слизової оболонки порожнини роту</a:t>
            </a:r>
            <a:endParaRPr lang="ru-RU" sz="5300" b="1" dirty="0">
              <a:solidFill>
                <a:srgbClr val="0000FF"/>
              </a:solidFill>
            </a:endParaRPr>
          </a:p>
        </p:txBody>
      </p:sp>
      <p:sp>
        <p:nvSpPr>
          <p:cNvPr id="5" name="Підзаголовок 4">
            <a:extLst>
              <a:ext uri="{FF2B5EF4-FFF2-40B4-BE49-F238E27FC236}">
                <a16:creationId xmlns:a16="http://schemas.microsoft.com/office/drawing/2014/main" xmlns="" id="{BF842E1B-3B14-4472-883A-38BBDEE2088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uk-UA" smtClean="0"/>
              <a:t>Мотиваційна характеристика. </a:t>
            </a:r>
            <a:endParaRPr lang="ru-RU" altLang="uk-UA" smtClean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6CFF8B-8713-414E-BE82-AAEEA296D9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3889375"/>
          </a:xfrm>
          <a:solidFill>
            <a:schemeClr val="bg1"/>
          </a:solidFill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dirty="0"/>
              <a:t>При бактерійних захворюваннях в порожнині роту виникають характерні зміни слизової оболонки, і такі хворі часто спочатку захворювання звертаються до стоматолога. Тому, лікар стоматолог повинен знати можливі клінічні прояви цих захворювань в порожнині роту, діагностувати їх і брати участь в профілактиці і лікуванні з метою своєчасного виявлення та запобігання їх поширення.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CF121B8-97D8-49BD-A10F-CBB1C5852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b="1" dirty="0"/>
              <a:t>Мета та завдання навчальної дисципліни</a:t>
            </a:r>
            <a:endParaRPr lang="ru-RU" dirty="0"/>
          </a:p>
        </p:txBody>
      </p:sp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53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148" name="Объект 2"/>
          <p:cNvSpPr>
            <a:spLocks noGrp="1"/>
          </p:cNvSpPr>
          <p:nvPr>
            <p:ph idx="1"/>
          </p:nvPr>
        </p:nvSpPr>
        <p:spPr>
          <a:xfrm>
            <a:off x="0" y="115888"/>
            <a:ext cx="5940425" cy="6626225"/>
          </a:xfrm>
        </p:spPr>
        <p:txBody>
          <a:bodyPr/>
          <a:lstStyle/>
          <a:p>
            <a:pPr eaLnBrk="1" hangingPunct="1"/>
            <a:r>
              <a:rPr lang="uk-UA" altLang="uk-UA" b="1" smtClean="0"/>
              <a:t>Метою викладання навчальної дисципліни є вивчення етіопатогенетичної ролі умовно-патогенних бактерій, грибів, найпростіших та деяких вірусів у розвитку запальних захворювань ротової оболонки.</a:t>
            </a:r>
            <a:endParaRPr lang="ru-RU" altLang="uk-UA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 altLang="uk-UA" smtClean="0"/>
          </a:p>
        </p:txBody>
      </p:sp>
      <p:sp>
        <p:nvSpPr>
          <p:cNvPr id="7171" name="Объект 2"/>
          <p:cNvSpPr>
            <a:spLocks noGrp="1"/>
          </p:cNvSpPr>
          <p:nvPr>
            <p:ph idx="1"/>
          </p:nvPr>
        </p:nvSpPr>
        <p:spPr>
          <a:xfrm>
            <a:off x="457200" y="2708275"/>
            <a:ext cx="8229600" cy="3417888"/>
          </a:xfrm>
        </p:spPr>
        <p:txBody>
          <a:bodyPr/>
          <a:lstStyle/>
          <a:p>
            <a:pPr eaLnBrk="1" hangingPunct="1"/>
            <a:r>
              <a:rPr lang="uk-UA" altLang="uk-UA" smtClean="0"/>
              <a:t>Навчитися діагностувати прояви бактерійних, грибкових та вірусних захворювань в порожнині роту, диференціювати їх з подібними захворюваннями, з'ясувати роль лікаря стоматолога в профілактиці і лікуванні.</a:t>
            </a:r>
            <a:endParaRPr lang="ru-RU" altLang="uk-UA" smtClean="0"/>
          </a:p>
        </p:txBody>
      </p:sp>
      <p:pic>
        <p:nvPicPr>
          <p:cNvPr id="717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84663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5" name="Заголовок 1"/>
          <p:cNvSpPr>
            <a:spLocks noGrp="1"/>
          </p:cNvSpPr>
          <p:nvPr>
            <p:ph type="title"/>
          </p:nvPr>
        </p:nvSpPr>
        <p:spPr>
          <a:xfrm>
            <a:off x="3203575" y="274638"/>
            <a:ext cx="5483225" cy="1785937"/>
          </a:xfrm>
        </p:spPr>
        <p:txBody>
          <a:bodyPr/>
          <a:lstStyle/>
          <a:p>
            <a:pPr eaLnBrk="1" hangingPunct="1"/>
            <a:r>
              <a:rPr lang="uk-UA" altLang="uk-UA" smtClean="0"/>
              <a:t>Основні завдання вивчення дисципліни </a:t>
            </a:r>
            <a:endParaRPr lang="ru-RU" altLang="uk-UA" smtClean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8C6F6AD-2D4B-4E2B-968B-7F015421CD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388" y="2997200"/>
            <a:ext cx="8507412" cy="3671888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dirty="0"/>
              <a:t>Дослідження мікробних характеристик збудників основних захворювань слизової оболонки порожнини роту;</a:t>
            </a: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dirty="0"/>
              <a:t>Вивчити методи мікробіологічної діагностики інфекційної патології слизової оболонки ротової порожнини;</a:t>
            </a: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dirty="0"/>
              <a:t>Вивчити </a:t>
            </a:r>
            <a:r>
              <a:rPr lang="uk-UA" dirty="0" err="1"/>
              <a:t>аутоімунні</a:t>
            </a:r>
            <a:r>
              <a:rPr lang="uk-UA" dirty="0"/>
              <a:t> процеси та </a:t>
            </a:r>
            <a:r>
              <a:rPr lang="uk-UA" dirty="0" err="1"/>
              <a:t>аутоімунні</a:t>
            </a:r>
            <a:r>
              <a:rPr lang="uk-UA" dirty="0"/>
              <a:t> захворювання ротової порожнини, пов’язані з порушенням </a:t>
            </a:r>
            <a:r>
              <a:rPr lang="uk-UA" dirty="0" err="1"/>
              <a:t>гісто-гематичних</a:t>
            </a:r>
            <a:r>
              <a:rPr lang="uk-UA" dirty="0"/>
              <a:t> бар'єрів ;</a:t>
            </a: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dirty="0"/>
              <a:t>Вміти трактувати результати мікробіологічної діагностики запальних захворювань слизової оболонки роту;</a:t>
            </a: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219" name="Заголовок 1"/>
          <p:cNvSpPr>
            <a:spLocks noGrp="1"/>
          </p:cNvSpPr>
          <p:nvPr>
            <p:ph type="title"/>
          </p:nvPr>
        </p:nvSpPr>
        <p:spPr>
          <a:xfrm>
            <a:off x="2124075" y="0"/>
            <a:ext cx="5256213" cy="2997200"/>
          </a:xfrm>
        </p:spPr>
        <p:txBody>
          <a:bodyPr/>
          <a:lstStyle/>
          <a:p>
            <a:pPr eaLnBrk="1" hangingPunct="1"/>
            <a:r>
              <a:rPr lang="uk-UA" altLang="uk-UA" b="1" smtClean="0">
                <a:solidFill>
                  <a:srgbClr val="FF6600"/>
                </a:solidFill>
              </a:rPr>
              <a:t>В результаті вивчення дисципліни ви будете знати</a:t>
            </a:r>
            <a:endParaRPr lang="ru-RU" altLang="uk-UA" b="1" smtClean="0">
              <a:solidFill>
                <a:srgbClr val="FF66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D44D34A-3D6A-473C-AC6B-10256A02E8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7450" y="3141663"/>
            <a:ext cx="6480175" cy="3716337"/>
          </a:xfrm>
          <a:solidFill>
            <a:schemeClr val="bg1"/>
          </a:solidFill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uk-UA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dirty="0"/>
              <a:t>Основні матеріали для мікробіологічного дослідження при запальних захворюваннях слизової оболонки роту.</a:t>
            </a:r>
            <a:endParaRPr lang="uk-UA" b="1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dirty="0"/>
              <a:t>Особливості мікробіологічної діагностики запальних захворювань слизової оболонки роту бактеріальної, грибкової, протозойної та вірусної етіології.</a:t>
            </a:r>
            <a:endParaRPr lang="uk-UA" b="1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dirty="0"/>
              <a:t>Основні етіологічні агенти у розвитку запальних захворювань ротової порожнини.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/>
              <a:t>Класифікацію </a:t>
            </a:r>
            <a:r>
              <a:rPr lang="uk-UA" dirty="0"/>
              <a:t>противірусних хіміотерапевтичних препаратів, які застосовуються у лікуванні вірусних уражень слизової оболонки роту.</a:t>
            </a: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uk-UA" b="1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8FB0D59-4984-47A7-A876-C6082CA18A4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0" y="0"/>
            <a:ext cx="10580688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44" name="Заголовок 1"/>
          <p:cNvSpPr>
            <a:spLocks noGrp="1"/>
          </p:cNvSpPr>
          <p:nvPr>
            <p:ph type="title"/>
          </p:nvPr>
        </p:nvSpPr>
        <p:spPr>
          <a:xfrm>
            <a:off x="3635375" y="0"/>
            <a:ext cx="6913563" cy="2060575"/>
          </a:xfrm>
        </p:spPr>
        <p:txBody>
          <a:bodyPr/>
          <a:lstStyle/>
          <a:p>
            <a:pPr eaLnBrk="1" hangingPunct="1"/>
            <a:r>
              <a:rPr lang="ru-RU" altLang="uk-UA" b="1" smtClean="0"/>
              <a:t>В результаті вивчення дисципліни ви будете вміти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F7EEEB1F-3CB2-46C9-8BC1-8B406AD13B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0"/>
            <a:ext cx="3924300" cy="6835775"/>
          </a:xfrm>
          <a:solidFill>
            <a:schemeClr val="bg1"/>
          </a:solidFill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uk-UA" sz="2900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2900" dirty="0"/>
              <a:t>Інтерпретувати результати визначення чутливості мікроорганізмів до протимікробних препаратів </a:t>
            </a:r>
            <a:endParaRPr lang="uk-UA" sz="2900" b="1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2900" dirty="0"/>
              <a:t>Враховувати та інтерпретувати результати імунохімічних діагностичних реакцій: РІФ, ІФА та молекулярно-генетичного методів діагностики інфекційних хвороб.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2900" dirty="0"/>
              <a:t>Диференціювати запальні процеси слизової оболонки роту в залежності від етіопататогенетичного чинника захворювання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2900" dirty="0"/>
              <a:t>Трактувати принципи етіотропної терапії та специфічної профілактики захворювань слизової оболонки роту.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688C5D9F-17F9-4FDA-9032-427F5B8E0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0070C0"/>
                </a:solidFill>
              </a:rPr>
              <a:t>ГОТОВІ ДОПОМОГТИ РОЗІБРАТИСЬ ТА БАЖАЄМО УСПІХІВ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1125" y="1533525"/>
            <a:ext cx="6381750" cy="379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292</Words>
  <Application>Microsoft Office PowerPoint</Application>
  <PresentationFormat>Экран (4:3)</PresentationFormat>
  <Paragraphs>25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Calibri</vt:lpstr>
      <vt:lpstr>Arial</vt:lpstr>
      <vt:lpstr>Тема Office</vt:lpstr>
      <vt:lpstr> Етіопатогенетичні аспекти запальних захворювань слизової оболонки порожнини роту</vt:lpstr>
      <vt:lpstr>Мотиваційна характеристика. </vt:lpstr>
      <vt:lpstr>Мета та завдання навчальної дисципліни</vt:lpstr>
      <vt:lpstr>Слайд 4</vt:lpstr>
      <vt:lpstr>Основні завдання вивчення дисципліни </vt:lpstr>
      <vt:lpstr>В результаті вивчення дисципліни ви будете знати</vt:lpstr>
      <vt:lpstr>В результаті вивчення дисципліни ви будете вміти</vt:lpstr>
      <vt:lpstr>ГОТОВІ ДОПОМОГТИ РОЗІБРАТИСЬ ТА БАЖАЄМО УСПІХІВ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Програма вивчення вибіркової дисципліни  Етіопатогенетичні аспекти запальних захворювань слизової оболонки порожнини роту</dc:title>
  <dc:creator>g g</dc:creator>
  <cp:lastModifiedBy>microbiology2</cp:lastModifiedBy>
  <cp:revision>14</cp:revision>
  <dcterms:created xsi:type="dcterms:W3CDTF">2020-12-17T19:40:25Z</dcterms:created>
  <dcterms:modified xsi:type="dcterms:W3CDTF">2020-12-18T11:06:59Z</dcterms:modified>
</cp:coreProperties>
</file>