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0" r:id="rId3"/>
    <p:sldId id="259" r:id="rId4"/>
    <p:sldId id="274" r:id="rId5"/>
    <p:sldId id="275" r:id="rId6"/>
    <p:sldId id="264" r:id="rId7"/>
    <p:sldId id="258" r:id="rId8"/>
    <p:sldId id="268" r:id="rId9"/>
    <p:sldId id="265" r:id="rId10"/>
    <p:sldId id="269" r:id="rId11"/>
    <p:sldId id="273" r:id="rId12"/>
  </p:sldIdLst>
  <p:sldSz cx="9144000" cy="6858000" type="screen4x3"/>
  <p:notesSz cx="6858000" cy="9144000"/>
  <p:custDataLst>
    <p:tags r:id="rId1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B4A8"/>
    <a:srgbClr val="81D9D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247" autoAdjust="0"/>
  </p:normalViewPr>
  <p:slideViewPr>
    <p:cSldViewPr>
      <p:cViewPr>
        <p:scale>
          <a:sx n="68" d="100"/>
          <a:sy n="68" d="100"/>
        </p:scale>
        <p:origin x="-102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81F8B9-8864-4D5B-AAD8-6529EE874D49}" type="datetimeFigureOut">
              <a:rPr lang="uk-UA" smtClean="0"/>
              <a:pPr/>
              <a:t>14.12.2020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5DE39F-0CEB-4D9D-9D1D-B6F9D7522B51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 smtClean="0"/>
              <a:t>Шановні</a:t>
            </a:r>
            <a:r>
              <a:rPr lang="uk-UA" baseline="0" dirty="0" smtClean="0"/>
              <a:t> студенти! </a:t>
            </a:r>
            <a:r>
              <a:rPr lang="uk-UA" dirty="0" smtClean="0"/>
              <a:t>Бажаєте ставити вірні діагнози, тоді вивчайте </a:t>
            </a:r>
            <a:r>
              <a:rPr lang="uk-UA" dirty="0" err="1" smtClean="0"/>
              <a:t>профпатологію</a:t>
            </a:r>
            <a:r>
              <a:rPr lang="uk-UA" dirty="0" smtClean="0"/>
              <a:t>! Саме так вважав</a:t>
            </a:r>
            <a:r>
              <a:rPr lang="uk-UA" baseline="0" dirty="0" smtClean="0"/>
              <a:t> засновник цієї дисципліни італійський лікар </a:t>
            </a:r>
            <a:r>
              <a:rPr lang="uk-UA" baseline="0" dirty="0" err="1" smtClean="0"/>
              <a:t>Бернардіно</a:t>
            </a:r>
            <a:r>
              <a:rPr lang="uk-UA" baseline="0" dirty="0" smtClean="0"/>
              <a:t> </a:t>
            </a:r>
            <a:r>
              <a:rPr lang="uk-UA" baseline="0" dirty="0" err="1" smtClean="0"/>
              <a:t>Рамаццині</a:t>
            </a:r>
            <a:r>
              <a:rPr lang="uk-UA" baseline="0" dirty="0" smtClean="0"/>
              <a:t> </a:t>
            </a:r>
            <a:r>
              <a:rPr lang="en-US" b="0" dirty="0" smtClean="0">
                <a:solidFill>
                  <a:srgbClr val="FF0000"/>
                </a:solidFill>
              </a:rPr>
              <a:t>(1633-1714)</a:t>
            </a:r>
            <a:r>
              <a:rPr lang="uk-UA" baseline="0" dirty="0" smtClean="0"/>
              <a:t> на перетині 17-18 століть. І він мав рацію, оскільки професійна діяльність складає більш, ніж третину дорослого життя людини і безперечно впливає на її здоров’я.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DE39F-0CEB-4D9D-9D1D-B6F9D7522B51}" type="slidenum">
              <a:rPr lang="uk-UA" smtClean="0"/>
              <a:pPr/>
              <a:t>2</a:t>
            </a:fld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 smtClean="0"/>
              <a:t>Якщо Вас цікавить … та</a:t>
            </a:r>
            <a:r>
              <a:rPr lang="uk-UA" baseline="0" dirty="0" smtClean="0"/>
              <a:t> багато інших питань? Приходьте до нас і в</a:t>
            </a:r>
            <a:r>
              <a:rPr lang="uk-UA" sz="1200" dirty="0" smtClean="0"/>
              <a:t>ивчайте професійні хвороби!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DE39F-0CEB-4D9D-9D1D-B6F9D7522B51}" type="slidenum">
              <a:rPr lang="uk-UA" smtClean="0"/>
              <a:pPr/>
              <a:t>3</a:t>
            </a:fld>
            <a:endParaRPr lang="uk-U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 smtClean="0"/>
              <a:t>Не секрет, що медики стали найбільш вразливою категорією для </a:t>
            </a:r>
            <a:r>
              <a:rPr lang="uk-UA" dirty="0" err="1" smtClean="0"/>
              <a:t>коронавіруса</a:t>
            </a:r>
            <a:r>
              <a:rPr lang="uk-UA" dirty="0" smtClean="0"/>
              <a:t>. Наразі,</a:t>
            </a:r>
            <a:r>
              <a:rPr lang="uk-UA" baseline="0" dirty="0" smtClean="0"/>
              <a:t> встановлення професійного походження цієї інфекції для кожного постраждалого медика – це драматична історія. Життєво необхідно</a:t>
            </a:r>
            <a:r>
              <a:rPr lang="uk-UA" dirty="0" smtClean="0"/>
              <a:t> </a:t>
            </a:r>
            <a:r>
              <a:rPr lang="uk-UA" baseline="0" dirty="0" smtClean="0"/>
              <a:t>лікарю  знати професійні патології медичних працівників, чітко усвідомлювати правові аспекти такої діагностики, можливості профілактики. Отже, якщо б</a:t>
            </a:r>
            <a:r>
              <a:rPr lang="uk-UA" sz="1200" dirty="0" smtClean="0"/>
              <a:t>ажаєте бути здоровими та захищеними лікарями? Вивчайте професійні хвороби!</a:t>
            </a:r>
          </a:p>
          <a:p>
            <a:r>
              <a:rPr lang="uk-UA" baseline="0" dirty="0" smtClean="0"/>
              <a:t> 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DE39F-0CEB-4D9D-9D1D-B6F9D7522B51}" type="slidenum">
              <a:rPr lang="uk-UA" smtClean="0"/>
              <a:pPr/>
              <a:t>4</a:t>
            </a:fld>
            <a:endParaRPr lang="uk-U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 err="1" smtClean="0"/>
              <a:t>Профпатологія</a:t>
            </a:r>
            <a:r>
              <a:rPr lang="uk-UA" dirty="0" smtClean="0"/>
              <a:t> – це динамічна наука і благодатне поле для досліджень. Оскільки науково-технічний</a:t>
            </a:r>
            <a:r>
              <a:rPr lang="uk-UA" baseline="0" dirty="0" smtClean="0"/>
              <a:t> прогрес створює нові технології, професії, шкідливі фактори, які потребують спостереження, вивчення, систематизації знань.</a:t>
            </a:r>
            <a:r>
              <a:rPr lang="uk-UA" dirty="0" smtClean="0"/>
              <a:t> </a:t>
            </a:r>
            <a:r>
              <a:rPr lang="uk-UA" sz="1200" dirty="0" smtClean="0"/>
              <a:t>Мрієте зробити свій внесок у розвиток світової медицини, випереджати час в епоху </a:t>
            </a:r>
            <a:r>
              <a:rPr lang="uk-UA" sz="1200" dirty="0" err="1" smtClean="0"/>
              <a:t>нанотехнологій</a:t>
            </a:r>
            <a:r>
              <a:rPr lang="uk-UA" sz="1200" dirty="0" smtClean="0"/>
              <a:t>? Вивчайте професійні хвороби!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DE39F-0CEB-4D9D-9D1D-B6F9D7522B51}" type="slidenum">
              <a:rPr lang="uk-UA" smtClean="0"/>
              <a:pPr/>
              <a:t>5</a:t>
            </a:fld>
            <a:endParaRPr lang="uk-U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err="1" smtClean="0"/>
              <a:t>Профпатологія</a:t>
            </a:r>
            <a:r>
              <a:rPr lang="uk-UA" dirty="0" smtClean="0"/>
              <a:t> базується на інтеграції</a:t>
            </a:r>
            <a:r>
              <a:rPr lang="uk-UA" baseline="0" dirty="0" smtClean="0"/>
              <a:t> усіх медичних наук разом із суспільними, юридичними, економічними, технічними, с/</a:t>
            </a:r>
            <a:r>
              <a:rPr lang="uk-UA" baseline="0" dirty="0" err="1" smtClean="0"/>
              <a:t>г-ими</a:t>
            </a:r>
            <a:r>
              <a:rPr lang="uk-UA" baseline="0" dirty="0" smtClean="0"/>
              <a:t> тощо. Отже, якщо Ви мрієте стати успішним управлінцем чи політиком? Бажаєте подивитись на медичні спеціальні знання під новим кутом?</a:t>
            </a:r>
            <a:r>
              <a:rPr lang="uk-UA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Вивчайте професійні хвороби!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DE39F-0CEB-4D9D-9D1D-B6F9D7522B51}" type="slidenum">
              <a:rPr lang="uk-UA" smtClean="0"/>
              <a:pPr/>
              <a:t>6</a:t>
            </a:fld>
            <a:endParaRPr lang="uk-U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Ця дисципліна не випадково вивчається саме на 5 курсі, оскільки вимагає різнобічних</a:t>
            </a:r>
            <a:r>
              <a:rPr lang="uk-UA" baseline="0" dirty="0" smtClean="0"/>
              <a:t> знань, творчого підходу, навичок аналізу і синтезу, практичного застосування інформації.  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DE39F-0CEB-4D9D-9D1D-B6F9D7522B51}" type="slidenum">
              <a:rPr lang="uk-UA" smtClean="0"/>
              <a:pPr/>
              <a:t>7</a:t>
            </a:fld>
            <a:endParaRPr lang="uk-U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r>
              <a:rPr lang="uk-UA" dirty="0" smtClean="0"/>
              <a:t>В країнах Європи професійній патології приділяється особлива увага. Так в Данії захворюваність на </a:t>
            </a:r>
            <a:r>
              <a:rPr lang="uk-UA" dirty="0" err="1" smtClean="0"/>
              <a:t>профпатологію</a:t>
            </a:r>
            <a:r>
              <a:rPr lang="uk-UA" dirty="0" smtClean="0"/>
              <a:t>  значно перевищує аналогічний показник в Україні. Таким чином, Якщо о</a:t>
            </a:r>
            <a:r>
              <a:rPr lang="uk-UA" sz="1200" dirty="0" smtClean="0"/>
              <a:t>рієнтуєшся на вимоги європейської медичної освіти, вивчай </a:t>
            </a:r>
            <a:r>
              <a:rPr lang="uk-UA" sz="1200" dirty="0" err="1" smtClean="0"/>
              <a:t>профпатологію</a:t>
            </a:r>
            <a:r>
              <a:rPr lang="uk-UA" sz="1200" dirty="0" smtClean="0"/>
              <a:t>!</a:t>
            </a:r>
          </a:p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DE39F-0CEB-4D9D-9D1D-B6F9D7522B51}" type="slidenum">
              <a:rPr lang="uk-UA" smtClean="0"/>
              <a:pPr/>
              <a:t>8</a:t>
            </a:fld>
            <a:endParaRPr lang="uk-U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Усі викладачі кафедри внутрішньої медицини</a:t>
            </a:r>
            <a:r>
              <a:rPr lang="uk-UA" baseline="0" dirty="0" smtClean="0"/>
              <a:t> №2 пройшли навчання за спеціальністю Професійна патологія. Заняття проводяться на клінічних базах, ліцензованих для медичних оглядів працівників та експертизи працездатності. Якщо бажаєш навчатися у фахівців, вивчай </a:t>
            </a:r>
            <a:r>
              <a:rPr lang="uk-UA" baseline="0" dirty="0" err="1" smtClean="0"/>
              <a:t>профпатологію</a:t>
            </a:r>
            <a:r>
              <a:rPr lang="uk-UA" baseline="0" dirty="0" smtClean="0"/>
              <a:t> саме у нас!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DE39F-0CEB-4D9D-9D1D-B6F9D7522B51}" type="slidenum">
              <a:rPr lang="uk-UA" smtClean="0"/>
              <a:pPr/>
              <a:t>9</a:t>
            </a:fld>
            <a:endParaRPr lang="uk-U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Більше 11</a:t>
            </a:r>
            <a:r>
              <a:rPr lang="uk-UA" baseline="0" dirty="0" smtClean="0"/>
              <a:t> років поспіль під керівництвом викладачів кафедри студентами створюється </a:t>
            </a:r>
            <a:r>
              <a:rPr lang="uk-UA" baseline="0" dirty="0" err="1" smtClean="0"/>
              <a:t>фейєрверк</a:t>
            </a:r>
            <a:r>
              <a:rPr lang="uk-UA" baseline="0" dirty="0" smtClean="0"/>
              <a:t> креативних дослідницьких та науково-мистецьких проектів. Бажаєш взяти участь? Вивчай </a:t>
            </a:r>
            <a:r>
              <a:rPr lang="uk-UA" baseline="0" dirty="0" err="1" smtClean="0"/>
              <a:t>профпатологію</a:t>
            </a:r>
            <a:r>
              <a:rPr lang="uk-UA" baseline="0" dirty="0" smtClean="0"/>
              <a:t>! 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DE39F-0CEB-4D9D-9D1D-B6F9D7522B51}" type="slidenum">
              <a:rPr lang="uk-UA" smtClean="0"/>
              <a:pPr/>
              <a:t>10</a:t>
            </a:fld>
            <a:endParaRPr lang="uk-U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Аудиторні заняття дозволяють вивчати лише загальні</a:t>
            </a:r>
            <a:r>
              <a:rPr lang="uk-UA" baseline="0" dirty="0" smtClean="0"/>
              <a:t> принципи діагностики найактуальніших </a:t>
            </a:r>
            <a:r>
              <a:rPr lang="uk-UA" dirty="0" smtClean="0"/>
              <a:t>професійних хвороб. Отож, для більш </a:t>
            </a:r>
            <a:r>
              <a:rPr lang="uk-UA" dirty="0" err="1" smtClean="0"/>
              <a:t>грунтовних</a:t>
            </a:r>
            <a:r>
              <a:rPr lang="uk-UA" dirty="0" smtClean="0"/>
              <a:t> знань обирайте дисципліну </a:t>
            </a:r>
            <a:r>
              <a:rPr lang="uk-UA" dirty="0" err="1" smtClean="0"/>
              <a:t>“Актуальні</a:t>
            </a:r>
            <a:r>
              <a:rPr lang="uk-UA" dirty="0" smtClean="0"/>
              <a:t> питання </a:t>
            </a:r>
            <a:r>
              <a:rPr lang="uk-UA" dirty="0" err="1" smtClean="0"/>
              <a:t>профпатології”</a:t>
            </a:r>
            <a:r>
              <a:rPr lang="uk-UA" dirty="0" smtClean="0"/>
              <a:t> . Ми готові розпочинати!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DE39F-0CEB-4D9D-9D1D-B6F9D7522B51}" type="slidenum">
              <a:rPr lang="uk-UA" smtClean="0"/>
              <a:pPr/>
              <a:t>11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81A5-19F0-49CB-B5D2-2C74FFC69A42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77E92-EAFE-4310-98D1-9C0DCC6E75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905296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81A5-19F0-49CB-B5D2-2C74FFC69A42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77E92-EAFE-4310-98D1-9C0DCC6E75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765199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81A5-19F0-49CB-B5D2-2C74FFC69A42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77E92-EAFE-4310-98D1-9C0DCC6E75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437444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81A5-19F0-49CB-B5D2-2C74FFC69A42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77E92-EAFE-4310-98D1-9C0DCC6E75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319629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81A5-19F0-49CB-B5D2-2C74FFC69A42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77E92-EAFE-4310-98D1-9C0DCC6E75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201819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81A5-19F0-49CB-B5D2-2C74FFC69A42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77E92-EAFE-4310-98D1-9C0DCC6E75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637796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81A5-19F0-49CB-B5D2-2C74FFC69A42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77E92-EAFE-4310-98D1-9C0DCC6E75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068547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81A5-19F0-49CB-B5D2-2C74FFC69A42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77E92-EAFE-4310-98D1-9C0DCC6E75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562483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81A5-19F0-49CB-B5D2-2C74FFC69A42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77E92-EAFE-4310-98D1-9C0DCC6E75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173394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81A5-19F0-49CB-B5D2-2C74FFC69A42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77E92-EAFE-4310-98D1-9C0DCC6E75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619483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81A5-19F0-49CB-B5D2-2C74FFC69A42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77E92-EAFE-4310-98D1-9C0DCC6E75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782953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781A5-19F0-49CB-B5D2-2C74FFC69A42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77E92-EAFE-4310-98D1-9C0DCC6E75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3878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5 курс</a:t>
            </a:r>
            <a:br>
              <a:rPr lang="ru-RU" dirty="0" smtClean="0"/>
            </a:br>
            <a:r>
              <a:rPr lang="ru-RU" dirty="0" err="1" smtClean="0"/>
              <a:t>Вибіркова</a:t>
            </a:r>
            <a:r>
              <a:rPr lang="ru-RU" dirty="0" smtClean="0"/>
              <a:t> </a:t>
            </a:r>
            <a:r>
              <a:rPr lang="ru-RU" dirty="0" err="1" smtClean="0"/>
              <a:t>дисципліна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br>
              <a:rPr lang="ru-RU" dirty="0" smtClean="0"/>
            </a:br>
            <a:r>
              <a:rPr lang="ru-RU" b="1" dirty="0" smtClean="0"/>
              <a:t>АКТУАЛЬНІ ПИТАННЯ ПРОФЕСІЙНОЇ ПАТОЛОГІЇ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051721" y="332656"/>
            <a:ext cx="6912768" cy="101566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000" dirty="0" smtClean="0"/>
              <a:t>Вінницький національний </a:t>
            </a:r>
            <a:r>
              <a:rPr lang="uk-UA" sz="2000" smtClean="0"/>
              <a:t>медичний </a:t>
            </a:r>
            <a:r>
              <a:rPr lang="uk-UA" sz="2000" smtClean="0"/>
              <a:t>університет                         </a:t>
            </a:r>
            <a:r>
              <a:rPr lang="uk-UA" sz="2000" dirty="0" smtClean="0"/>
              <a:t>імені М.І.Пирогова</a:t>
            </a:r>
          </a:p>
          <a:p>
            <a:pPr algn="ctr"/>
            <a:r>
              <a:rPr lang="uk-UA" sz="2000" dirty="0" smtClean="0"/>
              <a:t>Кафедра внутрішньої медицини №2</a:t>
            </a:r>
            <a:endParaRPr lang="uk-UA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948264" y="6597352"/>
            <a:ext cx="2195736" cy="260648"/>
          </a:xfrm>
          <a:prstGeom prst="rect">
            <a:avLst/>
          </a:prstGeom>
          <a:solidFill>
            <a:srgbClr val="81D9D1"/>
          </a:solidFill>
          <a:ln>
            <a:solidFill>
              <a:srgbClr val="81D9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42443819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photo_2020-12-12_16-31-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1556792"/>
            <a:ext cx="6242304" cy="4675632"/>
          </a:xfrm>
          <a:prstGeom prst="rect">
            <a:avLst/>
          </a:prstGeom>
        </p:spPr>
      </p:pic>
      <p:pic>
        <p:nvPicPr>
          <p:cNvPr id="14" name="Рисунок 13" descr="photo_2020-12-12_16-30-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81700" y="2276872"/>
            <a:ext cx="3162300" cy="2371725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27584" y="188640"/>
            <a:ext cx="8064896" cy="1228998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Бажаєте ставити вірні діагнози? Вивчайте </a:t>
            </a:r>
            <a:r>
              <a:rPr lang="uk-UA" dirty="0" err="1" smtClean="0"/>
              <a:t>профпатологію</a:t>
            </a:r>
            <a:r>
              <a:rPr lang="uk-UA" dirty="0" smtClean="0"/>
              <a:t>!</a:t>
            </a:r>
            <a:endParaRPr lang="uk-UA" dirty="0"/>
          </a:p>
        </p:txBody>
      </p:sp>
      <p:pic>
        <p:nvPicPr>
          <p:cNvPr id="13" name="Рисунок 12" descr="Безымянный 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348880"/>
            <a:ext cx="3371850" cy="2762250"/>
          </a:xfrm>
          <a:prstGeom prst="rect">
            <a:avLst/>
          </a:prstGeom>
        </p:spPr>
      </p:pic>
      <p:pic>
        <p:nvPicPr>
          <p:cNvPr id="15" name="Рисунок 14" descr="photo_2020-12-12_16-30-5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75856" y="2636912"/>
            <a:ext cx="3163824" cy="3901440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6948264" y="6597352"/>
            <a:ext cx="2195736" cy="260648"/>
          </a:xfrm>
          <a:prstGeom prst="rect">
            <a:avLst/>
          </a:prstGeom>
          <a:solidFill>
            <a:srgbClr val="81D9D1"/>
          </a:solidFill>
          <a:ln>
            <a:solidFill>
              <a:srgbClr val="81D9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Рисунок 38" descr="unnamed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67400" y="0"/>
            <a:ext cx="3076600" cy="191683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139136" cy="1143000"/>
          </a:xfrm>
        </p:spPr>
        <p:txBody>
          <a:bodyPr/>
          <a:lstStyle/>
          <a:p>
            <a:r>
              <a:rPr lang="ru-RU" dirty="0" err="1" smtClean="0"/>
              <a:t>Бажаєте</a:t>
            </a:r>
            <a:r>
              <a:rPr lang="ru-RU" dirty="0" smtClean="0"/>
              <a:t> знати…</a:t>
            </a:r>
            <a:endParaRPr lang="ru-RU" dirty="0"/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gray">
          <a:xfrm>
            <a:off x="1403648" y="4221088"/>
            <a:ext cx="6264696" cy="648072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1331640" y="3429000"/>
            <a:ext cx="6336704" cy="648072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1331640" y="2636912"/>
            <a:ext cx="6264696" cy="648072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1331640" y="1844824"/>
            <a:ext cx="6264696" cy="648071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1475656" y="1916832"/>
            <a:ext cx="595883" cy="527050"/>
            <a:chOff x="720" y="1488"/>
            <a:chExt cx="806" cy="808"/>
          </a:xfrm>
        </p:grpSpPr>
        <p:sp>
          <p:nvSpPr>
            <p:cNvPr id="9" name="Oval 8"/>
            <p:cNvSpPr>
              <a:spLocks noChangeArrowheads="1"/>
            </p:cNvSpPr>
            <p:nvPr/>
          </p:nvSpPr>
          <p:spPr bwMode="gray">
            <a:xfrm>
              <a:off x="720" y="1490"/>
              <a:ext cx="806" cy="80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10" name="Picture 9" descr="dro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721" y="1488"/>
              <a:ext cx="800" cy="800"/>
            </a:xfrm>
            <a:prstGeom prst="rect">
              <a:avLst/>
            </a:prstGeom>
            <a:noFill/>
          </p:spPr>
        </p:pic>
      </p:grp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475656" y="1844824"/>
            <a:ext cx="5040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 dirty="0">
                <a:solidFill>
                  <a:srgbClr val="FFFFFF"/>
                </a:solidFill>
                <a:cs typeface="Arial" charset="0"/>
              </a:rPr>
              <a:t>1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1475656" y="2708920"/>
            <a:ext cx="523875" cy="527050"/>
            <a:chOff x="1188" y="1705"/>
            <a:chExt cx="330" cy="332"/>
          </a:xfrm>
        </p:grpSpPr>
        <p:sp>
          <p:nvSpPr>
            <p:cNvPr id="13" name="Oval 12"/>
            <p:cNvSpPr>
              <a:spLocks noChangeArrowheads="1"/>
            </p:cNvSpPr>
            <p:nvPr/>
          </p:nvSpPr>
          <p:spPr bwMode="gray">
            <a:xfrm>
              <a:off x="1188" y="1706"/>
              <a:ext cx="330" cy="331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14" name="Picture 13" descr="dro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190" y="1705"/>
              <a:ext cx="328" cy="329"/>
            </a:xfrm>
            <a:prstGeom prst="rect">
              <a:avLst/>
            </a:prstGeom>
            <a:noFill/>
          </p:spPr>
        </p:pic>
      </p:grpSp>
      <p:sp>
        <p:nvSpPr>
          <p:cNvPr id="15" name="Text Box 14"/>
          <p:cNvSpPr txBox="1">
            <a:spLocks noChangeArrowheads="1"/>
          </p:cNvSpPr>
          <p:nvPr/>
        </p:nvSpPr>
        <p:spPr bwMode="gray">
          <a:xfrm>
            <a:off x="1331641" y="2708921"/>
            <a:ext cx="864096" cy="5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 dirty="0">
                <a:solidFill>
                  <a:srgbClr val="FFFFFF"/>
                </a:solidFill>
                <a:cs typeface="Arial" charset="0"/>
              </a:rPr>
              <a:t>2</a:t>
            </a:r>
          </a:p>
        </p:txBody>
      </p: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1475656" y="3501008"/>
            <a:ext cx="523875" cy="527050"/>
            <a:chOff x="1188" y="2112"/>
            <a:chExt cx="330" cy="332"/>
          </a:xfrm>
        </p:grpSpPr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1188" y="2113"/>
              <a:ext cx="330" cy="331"/>
            </a:xfrm>
            <a:prstGeom prst="ellipse">
              <a:avLst/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18" name="Picture 17" descr="dro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190" y="2112"/>
              <a:ext cx="328" cy="329"/>
            </a:xfrm>
            <a:prstGeom prst="rect">
              <a:avLst/>
            </a:prstGeom>
            <a:noFill/>
          </p:spPr>
        </p:pic>
      </p:grpSp>
      <p:sp>
        <p:nvSpPr>
          <p:cNvPr id="19" name="Text Box 18"/>
          <p:cNvSpPr txBox="1">
            <a:spLocks noChangeArrowheads="1"/>
          </p:cNvSpPr>
          <p:nvPr/>
        </p:nvSpPr>
        <p:spPr bwMode="gray">
          <a:xfrm>
            <a:off x="1331640" y="3429000"/>
            <a:ext cx="8640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 dirty="0">
                <a:solidFill>
                  <a:srgbClr val="FFFFFF"/>
                </a:solidFill>
                <a:cs typeface="Arial" charset="0"/>
              </a:rPr>
              <a:t>3</a:t>
            </a:r>
          </a:p>
        </p:txBody>
      </p: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1547664" y="4293096"/>
            <a:ext cx="523875" cy="527050"/>
            <a:chOff x="1188" y="2532"/>
            <a:chExt cx="330" cy="332"/>
          </a:xfrm>
        </p:grpSpPr>
        <p:sp>
          <p:nvSpPr>
            <p:cNvPr id="21" name="Oval 20"/>
            <p:cNvSpPr>
              <a:spLocks noChangeArrowheads="1"/>
            </p:cNvSpPr>
            <p:nvPr/>
          </p:nvSpPr>
          <p:spPr bwMode="gray">
            <a:xfrm>
              <a:off x="1188" y="2533"/>
              <a:ext cx="330" cy="331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22" name="Picture 21" descr="drop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190" y="2532"/>
              <a:ext cx="328" cy="329"/>
            </a:xfrm>
            <a:prstGeom prst="rect">
              <a:avLst/>
            </a:prstGeom>
            <a:noFill/>
          </p:spPr>
        </p:pic>
      </p:grpSp>
      <p:sp>
        <p:nvSpPr>
          <p:cNvPr id="23" name="Text Box 22"/>
          <p:cNvSpPr txBox="1">
            <a:spLocks noChangeArrowheads="1"/>
          </p:cNvSpPr>
          <p:nvPr/>
        </p:nvSpPr>
        <p:spPr bwMode="gray">
          <a:xfrm>
            <a:off x="1403648" y="4293097"/>
            <a:ext cx="79208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 dirty="0">
                <a:solidFill>
                  <a:srgbClr val="FFFFFF"/>
                </a:solidFill>
                <a:cs typeface="Arial" charset="0"/>
              </a:rPr>
              <a:t>4</a:t>
            </a:r>
          </a:p>
        </p:txBody>
      </p:sp>
      <p:sp>
        <p:nvSpPr>
          <p:cNvPr id="24" name="Text Box 23"/>
          <p:cNvSpPr txBox="1">
            <a:spLocks noChangeArrowheads="1"/>
          </p:cNvSpPr>
          <p:nvPr/>
        </p:nvSpPr>
        <p:spPr bwMode="gray">
          <a:xfrm>
            <a:off x="2195736" y="1916832"/>
            <a:ext cx="47575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ru-RU" sz="2400" b="1" dirty="0" err="1" smtClean="0">
                <a:cs typeface="Arial" charset="0"/>
              </a:rPr>
              <a:t>Чи</a:t>
            </a:r>
            <a:r>
              <a:rPr lang="ru-RU" sz="2400" b="1" dirty="0" smtClean="0">
                <a:cs typeface="Arial" charset="0"/>
              </a:rPr>
              <a:t> </a:t>
            </a:r>
            <a:r>
              <a:rPr lang="ru-RU" sz="2400" b="1" dirty="0" err="1" smtClean="0">
                <a:cs typeface="Arial" charset="0"/>
              </a:rPr>
              <a:t>існували</a:t>
            </a:r>
            <a:r>
              <a:rPr lang="ru-RU" sz="2400" b="1" dirty="0" smtClean="0">
                <a:cs typeface="Arial" charset="0"/>
              </a:rPr>
              <a:t> </a:t>
            </a:r>
            <a:r>
              <a:rPr lang="ru-RU" sz="2400" b="1" dirty="0" err="1" smtClean="0">
                <a:cs typeface="Arial" charset="0"/>
              </a:rPr>
              <a:t>ієрихонські</a:t>
            </a:r>
            <a:r>
              <a:rPr lang="ru-RU" sz="2400" b="1" dirty="0" smtClean="0">
                <a:cs typeface="Arial" charset="0"/>
              </a:rPr>
              <a:t> труби? </a:t>
            </a:r>
            <a:endParaRPr lang="en-US" sz="2400" b="1" dirty="0">
              <a:cs typeface="Arial" charset="0"/>
            </a:endParaRPr>
          </a:p>
        </p:txBody>
      </p:sp>
      <p:sp>
        <p:nvSpPr>
          <p:cNvPr id="25" name="Text Box 24"/>
          <p:cNvSpPr txBox="1">
            <a:spLocks noChangeArrowheads="1"/>
          </p:cNvSpPr>
          <p:nvPr/>
        </p:nvSpPr>
        <p:spPr bwMode="gray">
          <a:xfrm>
            <a:off x="2195736" y="2780928"/>
            <a:ext cx="48008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ru-RU" sz="2400" b="1" dirty="0" err="1" smtClean="0">
                <a:cs typeface="Arial" charset="0"/>
              </a:rPr>
              <a:t>Чи</a:t>
            </a:r>
            <a:r>
              <a:rPr lang="ru-RU" sz="2400" b="1" dirty="0" smtClean="0">
                <a:cs typeface="Arial" charset="0"/>
              </a:rPr>
              <a:t> </a:t>
            </a:r>
            <a:r>
              <a:rPr lang="ru-RU" sz="2400" b="1" dirty="0" err="1" smtClean="0">
                <a:cs typeface="Arial" charset="0"/>
              </a:rPr>
              <a:t>вбивають</a:t>
            </a:r>
            <a:r>
              <a:rPr lang="ru-RU" sz="2400" b="1" dirty="0" smtClean="0">
                <a:cs typeface="Arial" charset="0"/>
              </a:rPr>
              <a:t> </a:t>
            </a:r>
            <a:r>
              <a:rPr lang="ru-RU" sz="2400" b="1" dirty="0" err="1" smtClean="0">
                <a:cs typeface="Arial" charset="0"/>
              </a:rPr>
              <a:t>співи</a:t>
            </a:r>
            <a:r>
              <a:rPr lang="ru-RU" sz="2400" b="1" dirty="0" smtClean="0">
                <a:cs typeface="Arial" charset="0"/>
              </a:rPr>
              <a:t> сирен? </a:t>
            </a:r>
            <a:endParaRPr lang="en-US" sz="2400" b="1" dirty="0">
              <a:cs typeface="Arial" charset="0"/>
            </a:endParaRPr>
          </a:p>
        </p:txBody>
      </p:sp>
      <p:sp>
        <p:nvSpPr>
          <p:cNvPr id="26" name="Text Box 25"/>
          <p:cNvSpPr txBox="1">
            <a:spLocks noChangeArrowheads="1"/>
          </p:cNvSpPr>
          <p:nvPr/>
        </p:nvSpPr>
        <p:spPr bwMode="gray">
          <a:xfrm>
            <a:off x="2195736" y="3501008"/>
            <a:ext cx="52565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ru-RU" sz="2400" b="1" dirty="0" err="1" smtClean="0">
                <a:cs typeface="Arial" charset="0"/>
              </a:rPr>
              <a:t>Чому</a:t>
            </a:r>
            <a:r>
              <a:rPr lang="ru-RU" sz="2400" b="1" dirty="0" smtClean="0">
                <a:cs typeface="Arial" charset="0"/>
              </a:rPr>
              <a:t> </a:t>
            </a:r>
            <a:r>
              <a:rPr lang="ru-RU" sz="2400" b="1" dirty="0" err="1" smtClean="0">
                <a:cs typeface="Arial" charset="0"/>
              </a:rPr>
              <a:t>помирають</a:t>
            </a:r>
            <a:r>
              <a:rPr lang="ru-RU" sz="2400" b="1" dirty="0" smtClean="0">
                <a:cs typeface="Arial" charset="0"/>
              </a:rPr>
              <a:t> </a:t>
            </a:r>
            <a:r>
              <a:rPr lang="ru-RU" sz="2400" b="1" dirty="0" err="1" smtClean="0">
                <a:cs typeface="Arial" charset="0"/>
              </a:rPr>
              <a:t>розкрадачі</a:t>
            </a:r>
            <a:r>
              <a:rPr lang="ru-RU" sz="2400" b="1" dirty="0" smtClean="0">
                <a:cs typeface="Arial" charset="0"/>
              </a:rPr>
              <a:t> </a:t>
            </a:r>
            <a:r>
              <a:rPr lang="ru-RU" sz="2400" b="1" dirty="0" err="1" smtClean="0">
                <a:cs typeface="Arial" charset="0"/>
              </a:rPr>
              <a:t>пірамід</a:t>
            </a:r>
            <a:r>
              <a:rPr lang="ru-RU" sz="2400" b="1" dirty="0" smtClean="0">
                <a:cs typeface="Arial" charset="0"/>
              </a:rPr>
              <a:t>? </a:t>
            </a:r>
            <a:endParaRPr lang="en-US" sz="2400" b="1" dirty="0">
              <a:cs typeface="Arial" charset="0"/>
            </a:endParaRPr>
          </a:p>
        </p:txBody>
      </p:sp>
      <p:sp>
        <p:nvSpPr>
          <p:cNvPr id="27" name="Text Box 26"/>
          <p:cNvSpPr txBox="1">
            <a:spLocks noChangeArrowheads="1"/>
          </p:cNvSpPr>
          <p:nvPr/>
        </p:nvSpPr>
        <p:spPr bwMode="gray">
          <a:xfrm>
            <a:off x="2195736" y="4293096"/>
            <a:ext cx="47575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ru-RU" sz="2400" b="1" dirty="0" smtClean="0">
                <a:cs typeface="Arial" charset="0"/>
              </a:rPr>
              <a:t>Чим </a:t>
            </a:r>
            <a:r>
              <a:rPr lang="ru-RU" sz="2400" b="1" dirty="0" err="1" smtClean="0">
                <a:cs typeface="Arial" charset="0"/>
              </a:rPr>
              <a:t>загрожує</a:t>
            </a:r>
            <a:r>
              <a:rPr lang="ru-RU" sz="2400" b="1" dirty="0" smtClean="0">
                <a:cs typeface="Arial" charset="0"/>
              </a:rPr>
              <a:t> </a:t>
            </a:r>
            <a:r>
              <a:rPr lang="ru-RU" sz="2400" b="1" dirty="0" err="1" smtClean="0">
                <a:cs typeface="Arial" charset="0"/>
              </a:rPr>
              <a:t>людству</a:t>
            </a:r>
            <a:r>
              <a:rPr lang="ru-RU" sz="2400" b="1" dirty="0" smtClean="0">
                <a:cs typeface="Arial" charset="0"/>
              </a:rPr>
              <a:t> </a:t>
            </a:r>
            <a:r>
              <a:rPr lang="ru-RU" sz="2400" b="1" dirty="0" err="1" smtClean="0">
                <a:cs typeface="Arial" charset="0"/>
              </a:rPr>
              <a:t>сатурнізм</a:t>
            </a:r>
            <a:r>
              <a:rPr lang="ru-RU" sz="2400" b="1" dirty="0" smtClean="0">
                <a:cs typeface="Arial" charset="0"/>
              </a:rPr>
              <a:t>?</a:t>
            </a:r>
            <a:endParaRPr lang="en-US" sz="2400" b="1" dirty="0">
              <a:cs typeface="Arial" charset="0"/>
            </a:endParaRPr>
          </a:p>
        </p:txBody>
      </p:sp>
      <p:sp>
        <p:nvSpPr>
          <p:cNvPr id="33" name="AutoShape 2"/>
          <p:cNvSpPr>
            <a:spLocks noChangeArrowheads="1"/>
          </p:cNvSpPr>
          <p:nvPr/>
        </p:nvSpPr>
        <p:spPr bwMode="gray">
          <a:xfrm>
            <a:off x="1403648" y="5013176"/>
            <a:ext cx="6336704" cy="720080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4" name="TextBox 33"/>
          <p:cNvSpPr txBox="1"/>
          <p:nvPr/>
        </p:nvSpPr>
        <p:spPr>
          <a:xfrm>
            <a:off x="2195735" y="4941168"/>
            <a:ext cx="5616625" cy="83099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Як правильно і безпечно користуватись пестицидами?</a:t>
            </a:r>
            <a:endParaRPr lang="uk-UA" sz="2400" b="1" dirty="0"/>
          </a:p>
        </p:txBody>
      </p:sp>
      <p:sp>
        <p:nvSpPr>
          <p:cNvPr id="37" name="Овал 36"/>
          <p:cNvSpPr/>
          <p:nvPr/>
        </p:nvSpPr>
        <p:spPr>
          <a:xfrm>
            <a:off x="1547664" y="5085184"/>
            <a:ext cx="576064" cy="504056"/>
          </a:xfrm>
          <a:prstGeom prst="ellips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5" name="Text Box 22"/>
          <p:cNvSpPr txBox="1">
            <a:spLocks noChangeArrowheads="1"/>
          </p:cNvSpPr>
          <p:nvPr/>
        </p:nvSpPr>
        <p:spPr bwMode="gray">
          <a:xfrm>
            <a:off x="1547665" y="5013176"/>
            <a:ext cx="57606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3200" b="1" i="1" dirty="0" smtClean="0">
                <a:solidFill>
                  <a:srgbClr val="FFFFFF"/>
                </a:solidFill>
                <a:cs typeface="Arial" charset="0"/>
              </a:rPr>
              <a:t>5</a:t>
            </a:r>
            <a:endParaRPr lang="en-US" sz="3200" b="1" i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6948264" y="6597352"/>
            <a:ext cx="2195736" cy="260648"/>
          </a:xfrm>
          <a:prstGeom prst="rect">
            <a:avLst/>
          </a:prstGeom>
          <a:solidFill>
            <a:srgbClr val="81D9D1"/>
          </a:solidFill>
          <a:ln>
            <a:solidFill>
              <a:srgbClr val="81D9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8" name="Rectangle 27"/>
          <p:cNvSpPr>
            <a:spLocks noChangeArrowheads="1"/>
          </p:cNvSpPr>
          <p:nvPr/>
        </p:nvSpPr>
        <p:spPr bwMode="black">
          <a:xfrm>
            <a:off x="1691680" y="5877272"/>
            <a:ext cx="6385520" cy="707886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4000" b="1" dirty="0" err="1" smtClean="0">
                <a:cs typeface="Arial" charset="0"/>
              </a:rPr>
              <a:t>Вивчайте</a:t>
            </a:r>
            <a:r>
              <a:rPr lang="ru-RU" sz="4000" b="1" dirty="0" smtClean="0">
                <a:cs typeface="Arial" charset="0"/>
              </a:rPr>
              <a:t> </a:t>
            </a:r>
            <a:r>
              <a:rPr lang="ru-RU" sz="4000" b="1" dirty="0" err="1" smtClean="0">
                <a:cs typeface="Arial" charset="0"/>
              </a:rPr>
              <a:t>профпатологію</a:t>
            </a:r>
            <a:r>
              <a:rPr lang="ru-RU" sz="4000" b="1" dirty="0" smtClean="0">
                <a:cs typeface="Arial" charset="0"/>
              </a:rPr>
              <a:t>!</a:t>
            </a:r>
            <a:endParaRPr lang="en-US" sz="4000" b="1" dirty="0"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459382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Професійні хвороби медичних працівників</a:t>
            </a:r>
            <a:endParaRPr lang="uk-UA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3923928" y="1844825"/>
            <a:ext cx="4762872" cy="1800200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uk-UA" dirty="0" smtClean="0"/>
              <a:t>    </a:t>
            </a:r>
            <a:r>
              <a:rPr lang="uk-UA" sz="3200" dirty="0" smtClean="0"/>
              <a:t>Бажаєте бути здоровими та захищеними лікарями?</a:t>
            </a:r>
            <a:endParaRPr lang="uk-UA" sz="3200" dirty="0"/>
          </a:p>
        </p:txBody>
      </p:sp>
      <p:pic>
        <p:nvPicPr>
          <p:cNvPr id="1026" name="Picture 2" descr="G:\документи\Презентації\Виспупи\сорбіфер\зіс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72815"/>
            <a:ext cx="2677666" cy="1912619"/>
          </a:xfrm>
          <a:prstGeom prst="rect">
            <a:avLst/>
          </a:prstGeom>
          <a:noFill/>
        </p:spPr>
      </p:pic>
      <p:pic>
        <p:nvPicPr>
          <p:cNvPr id="1028" name="Picture 4" descr="G:\документи\Презентації\Виспупи\сорбіфер\коронавірус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861048"/>
            <a:ext cx="2619375" cy="1743075"/>
          </a:xfrm>
          <a:prstGeom prst="rect">
            <a:avLst/>
          </a:prstGeom>
          <a:noFill/>
        </p:spPr>
      </p:pic>
      <p:pic>
        <p:nvPicPr>
          <p:cNvPr id="1029" name="Picture 5" descr="G:\документи\Презентації\Виспупи\сорбіфер\лікар плаче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3789040"/>
            <a:ext cx="3455940" cy="180020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6948264" y="6597352"/>
            <a:ext cx="2195736" cy="260648"/>
          </a:xfrm>
          <a:prstGeom prst="rect">
            <a:avLst/>
          </a:prstGeom>
          <a:solidFill>
            <a:srgbClr val="81D9D1"/>
          </a:solidFill>
          <a:ln>
            <a:solidFill>
              <a:srgbClr val="81D9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TextBox 11"/>
          <p:cNvSpPr txBox="1"/>
          <p:nvPr/>
        </p:nvSpPr>
        <p:spPr>
          <a:xfrm>
            <a:off x="2051720" y="5733256"/>
            <a:ext cx="6912768" cy="70788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Вивчайте професійні хвороби!</a:t>
            </a:r>
            <a:endParaRPr lang="uk-UA" sz="40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Еволюція </a:t>
            </a:r>
            <a:r>
              <a:rPr lang="uk-UA" dirty="0" err="1" smtClean="0"/>
              <a:t>профпатології</a:t>
            </a:r>
            <a:endParaRPr lang="uk-UA" dirty="0"/>
          </a:p>
        </p:txBody>
      </p:sp>
      <p:pic>
        <p:nvPicPr>
          <p:cNvPr id="7" name="Содержимое 6" descr="dyst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395536" y="2204864"/>
            <a:ext cx="4038600" cy="2841978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348880"/>
            <a:ext cx="4244280" cy="2304256"/>
          </a:xfrm>
          <a:ln w="28575"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dirty="0" smtClean="0"/>
              <a:t>    </a:t>
            </a:r>
            <a:r>
              <a:rPr lang="uk-UA" sz="3200" dirty="0" smtClean="0"/>
              <a:t>Мрієте зробити свій внесок у розвиток світової медицини, випереджати час в епоху </a:t>
            </a:r>
            <a:r>
              <a:rPr lang="uk-UA" sz="3200" dirty="0" err="1" smtClean="0"/>
              <a:t>нанотехнологій</a:t>
            </a:r>
            <a:r>
              <a:rPr lang="uk-UA" sz="3200" dirty="0" smtClean="0"/>
              <a:t>?</a:t>
            </a:r>
            <a:endParaRPr lang="uk-UA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948264" y="6597352"/>
            <a:ext cx="2195736" cy="260648"/>
          </a:xfrm>
          <a:prstGeom prst="rect">
            <a:avLst/>
          </a:prstGeom>
          <a:solidFill>
            <a:srgbClr val="81D9D1"/>
          </a:solidFill>
          <a:ln>
            <a:solidFill>
              <a:srgbClr val="81D9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/>
          <p:cNvSpPr txBox="1"/>
          <p:nvPr/>
        </p:nvSpPr>
        <p:spPr>
          <a:xfrm>
            <a:off x="1835696" y="5301208"/>
            <a:ext cx="6912768" cy="70788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Вивчайте професійні хвороби!</a:t>
            </a:r>
            <a:endParaRPr lang="uk-UA" sz="40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Інтеграція</a:t>
            </a:r>
            <a:r>
              <a:rPr lang="ru-RU" dirty="0" smtClean="0"/>
              <a:t> </a:t>
            </a:r>
            <a:r>
              <a:rPr lang="ru-RU" dirty="0" err="1" smtClean="0"/>
              <a:t>дисциплін</a:t>
            </a:r>
            <a:r>
              <a:rPr lang="ru-RU" dirty="0" smtClean="0"/>
              <a:t>                   </a:t>
            </a:r>
            <a:r>
              <a:rPr lang="ru-RU" dirty="0" err="1" smtClean="0"/>
              <a:t>Формування</a:t>
            </a:r>
            <a:r>
              <a:rPr lang="ru-RU" dirty="0" smtClean="0"/>
              <a:t> </a:t>
            </a:r>
            <a:r>
              <a:rPr lang="ru-RU" dirty="0" err="1" smtClean="0"/>
              <a:t>світогляду</a:t>
            </a:r>
            <a:endParaRPr lang="ru-RU" dirty="0"/>
          </a:p>
        </p:txBody>
      </p:sp>
      <p:grpSp>
        <p:nvGrpSpPr>
          <p:cNvPr id="3" name="Group 73"/>
          <p:cNvGrpSpPr>
            <a:grpSpLocks/>
          </p:cNvGrpSpPr>
          <p:nvPr/>
        </p:nvGrpSpPr>
        <p:grpSpPr bwMode="auto">
          <a:xfrm>
            <a:off x="899592" y="1916832"/>
            <a:ext cx="3842256" cy="4464824"/>
            <a:chOff x="672" y="1685"/>
            <a:chExt cx="2112" cy="1627"/>
          </a:xfrm>
        </p:grpSpPr>
        <p:sp>
          <p:nvSpPr>
            <p:cNvPr id="48" name="AutoShape 74"/>
            <p:cNvSpPr>
              <a:spLocks noChangeArrowheads="1"/>
            </p:cNvSpPr>
            <p:nvPr/>
          </p:nvSpPr>
          <p:spPr bwMode="gray">
            <a:xfrm>
              <a:off x="672" y="1685"/>
              <a:ext cx="2112" cy="1627"/>
            </a:xfrm>
            <a:prstGeom prst="roundRect">
              <a:avLst>
                <a:gd name="adj" fmla="val 10347"/>
              </a:avLst>
            </a:prstGeom>
            <a:gradFill rotWithShape="1">
              <a:gsLst>
                <a:gs pos="0">
                  <a:srgbClr val="CCECFF"/>
                </a:gs>
                <a:gs pos="100000">
                  <a:srgbClr val="CCECFF">
                    <a:gamma/>
                    <a:tint val="0"/>
                    <a:invGamma/>
                  </a:srgbClr>
                </a:gs>
              </a:gsLst>
              <a:lin ang="18900000" scaled="1"/>
            </a:gradFill>
            <a:ln w="50800">
              <a:solidFill>
                <a:srgbClr val="7099E2"/>
              </a:solidFill>
              <a:round/>
              <a:headEnd/>
              <a:tailEnd/>
            </a:ln>
            <a:effectLst>
              <a:outerShdw dist="107763" dir="2700000" algn="ctr" rotWithShape="0">
                <a:srgbClr val="C0C0C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4" name="Group 75"/>
            <p:cNvGrpSpPr>
              <a:grpSpLocks/>
            </p:cNvGrpSpPr>
            <p:nvPr/>
          </p:nvGrpSpPr>
          <p:grpSpPr bwMode="auto">
            <a:xfrm>
              <a:off x="2349" y="1711"/>
              <a:ext cx="381" cy="578"/>
              <a:chOff x="2349" y="1711"/>
              <a:chExt cx="381" cy="578"/>
            </a:xfrm>
          </p:grpSpPr>
          <p:sp>
            <p:nvSpPr>
              <p:cNvPr id="50" name="Freeform 76"/>
              <p:cNvSpPr>
                <a:spLocks/>
              </p:cNvSpPr>
              <p:nvPr/>
            </p:nvSpPr>
            <p:spPr bwMode="gray">
              <a:xfrm>
                <a:off x="2440" y="1711"/>
                <a:ext cx="233" cy="149"/>
              </a:xfrm>
              <a:custGeom>
                <a:avLst/>
                <a:gdLst/>
                <a:ahLst/>
                <a:cxnLst>
                  <a:cxn ang="0">
                    <a:pos x="133" y="0"/>
                  </a:cxn>
                  <a:cxn ang="0">
                    <a:pos x="161" y="3"/>
                  </a:cxn>
                  <a:cxn ang="0">
                    <a:pos x="186" y="12"/>
                  </a:cxn>
                  <a:cxn ang="0">
                    <a:pos x="209" y="25"/>
                  </a:cxn>
                  <a:cxn ang="0">
                    <a:pos x="228" y="42"/>
                  </a:cxn>
                  <a:cxn ang="0">
                    <a:pos x="245" y="64"/>
                  </a:cxn>
                  <a:cxn ang="0">
                    <a:pos x="257" y="88"/>
                  </a:cxn>
                  <a:cxn ang="0">
                    <a:pos x="265" y="116"/>
                  </a:cxn>
                  <a:cxn ang="0">
                    <a:pos x="267" y="146"/>
                  </a:cxn>
                  <a:cxn ang="0">
                    <a:pos x="265" y="175"/>
                  </a:cxn>
                  <a:cxn ang="0">
                    <a:pos x="257" y="203"/>
                  </a:cxn>
                  <a:cxn ang="0">
                    <a:pos x="245" y="227"/>
                  </a:cxn>
                  <a:cxn ang="0">
                    <a:pos x="228" y="249"/>
                  </a:cxn>
                  <a:cxn ang="0">
                    <a:pos x="209" y="267"/>
                  </a:cxn>
                  <a:cxn ang="0">
                    <a:pos x="186" y="281"/>
                  </a:cxn>
                  <a:cxn ang="0">
                    <a:pos x="161" y="289"/>
                  </a:cxn>
                  <a:cxn ang="0">
                    <a:pos x="133" y="292"/>
                  </a:cxn>
                  <a:cxn ang="0">
                    <a:pos x="103" y="288"/>
                  </a:cxn>
                  <a:cxn ang="0">
                    <a:pos x="75" y="277"/>
                  </a:cxn>
                  <a:cxn ang="0">
                    <a:pos x="51" y="260"/>
                  </a:cxn>
                  <a:cxn ang="0">
                    <a:pos x="29" y="237"/>
                  </a:cxn>
                  <a:cxn ang="0">
                    <a:pos x="13" y="210"/>
                  </a:cxn>
                  <a:cxn ang="0">
                    <a:pos x="4" y="178"/>
                  </a:cxn>
                  <a:cxn ang="0">
                    <a:pos x="0" y="146"/>
                  </a:cxn>
                  <a:cxn ang="0">
                    <a:pos x="4" y="113"/>
                  </a:cxn>
                  <a:cxn ang="0">
                    <a:pos x="13" y="81"/>
                  </a:cxn>
                  <a:cxn ang="0">
                    <a:pos x="29" y="54"/>
                  </a:cxn>
                  <a:cxn ang="0">
                    <a:pos x="51" y="32"/>
                  </a:cxn>
                  <a:cxn ang="0">
                    <a:pos x="75" y="14"/>
                  </a:cxn>
                  <a:cxn ang="0">
                    <a:pos x="103" y="3"/>
                  </a:cxn>
                  <a:cxn ang="0">
                    <a:pos x="133" y="0"/>
                  </a:cxn>
                </a:cxnLst>
                <a:rect l="0" t="0" r="r" b="b"/>
                <a:pathLst>
                  <a:path w="267" h="292">
                    <a:moveTo>
                      <a:pt x="133" y="0"/>
                    </a:moveTo>
                    <a:lnTo>
                      <a:pt x="161" y="3"/>
                    </a:lnTo>
                    <a:lnTo>
                      <a:pt x="186" y="12"/>
                    </a:lnTo>
                    <a:lnTo>
                      <a:pt x="209" y="25"/>
                    </a:lnTo>
                    <a:lnTo>
                      <a:pt x="228" y="42"/>
                    </a:lnTo>
                    <a:lnTo>
                      <a:pt x="245" y="64"/>
                    </a:lnTo>
                    <a:lnTo>
                      <a:pt x="257" y="88"/>
                    </a:lnTo>
                    <a:lnTo>
                      <a:pt x="265" y="116"/>
                    </a:lnTo>
                    <a:lnTo>
                      <a:pt x="267" y="146"/>
                    </a:lnTo>
                    <a:lnTo>
                      <a:pt x="265" y="175"/>
                    </a:lnTo>
                    <a:lnTo>
                      <a:pt x="257" y="203"/>
                    </a:lnTo>
                    <a:lnTo>
                      <a:pt x="245" y="227"/>
                    </a:lnTo>
                    <a:lnTo>
                      <a:pt x="228" y="249"/>
                    </a:lnTo>
                    <a:lnTo>
                      <a:pt x="209" y="267"/>
                    </a:lnTo>
                    <a:lnTo>
                      <a:pt x="186" y="281"/>
                    </a:lnTo>
                    <a:lnTo>
                      <a:pt x="161" y="289"/>
                    </a:lnTo>
                    <a:lnTo>
                      <a:pt x="133" y="292"/>
                    </a:lnTo>
                    <a:lnTo>
                      <a:pt x="103" y="288"/>
                    </a:lnTo>
                    <a:lnTo>
                      <a:pt x="75" y="277"/>
                    </a:lnTo>
                    <a:lnTo>
                      <a:pt x="51" y="260"/>
                    </a:lnTo>
                    <a:lnTo>
                      <a:pt x="29" y="237"/>
                    </a:lnTo>
                    <a:lnTo>
                      <a:pt x="13" y="210"/>
                    </a:lnTo>
                    <a:lnTo>
                      <a:pt x="4" y="178"/>
                    </a:lnTo>
                    <a:lnTo>
                      <a:pt x="0" y="146"/>
                    </a:lnTo>
                    <a:lnTo>
                      <a:pt x="4" y="113"/>
                    </a:lnTo>
                    <a:lnTo>
                      <a:pt x="13" y="81"/>
                    </a:lnTo>
                    <a:lnTo>
                      <a:pt x="29" y="54"/>
                    </a:lnTo>
                    <a:lnTo>
                      <a:pt x="51" y="32"/>
                    </a:lnTo>
                    <a:lnTo>
                      <a:pt x="75" y="14"/>
                    </a:lnTo>
                    <a:lnTo>
                      <a:pt x="103" y="3"/>
                    </a:lnTo>
                    <a:lnTo>
                      <a:pt x="133" y="0"/>
                    </a:lnTo>
                    <a:close/>
                  </a:path>
                </a:pathLst>
              </a:custGeom>
              <a:solidFill>
                <a:srgbClr val="7099E2"/>
              </a:solidFill>
              <a:ln w="0">
                <a:noFill/>
                <a:prstDash val="solid"/>
                <a:round/>
                <a:headEnd/>
                <a:tailEnd/>
              </a:ln>
              <a:effectLst>
                <a:outerShdw dist="91581" dir="3378596" algn="ctr" rotWithShape="0">
                  <a:srgbClr val="C0C0C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" name="Freeform 77"/>
              <p:cNvSpPr>
                <a:spLocks/>
              </p:cNvSpPr>
              <p:nvPr/>
            </p:nvSpPr>
            <p:spPr bwMode="gray">
              <a:xfrm>
                <a:off x="2349" y="1869"/>
                <a:ext cx="381" cy="420"/>
              </a:xfrm>
              <a:custGeom>
                <a:avLst/>
                <a:gdLst/>
                <a:ahLst/>
                <a:cxnLst>
                  <a:cxn ang="0">
                    <a:pos x="72" y="5"/>
                  </a:cxn>
                  <a:cxn ang="0">
                    <a:pos x="30" y="32"/>
                  </a:cxn>
                  <a:cxn ang="0">
                    <a:pos x="4" y="75"/>
                  </a:cxn>
                  <a:cxn ang="0">
                    <a:pos x="0" y="509"/>
                  </a:cxn>
                  <a:cxn ang="0">
                    <a:pos x="1" y="516"/>
                  </a:cxn>
                  <a:cxn ang="0">
                    <a:pos x="9" y="533"/>
                  </a:cxn>
                  <a:cxn ang="0">
                    <a:pos x="26" y="550"/>
                  </a:cxn>
                  <a:cxn ang="0">
                    <a:pos x="56" y="557"/>
                  </a:cxn>
                  <a:cxn ang="0">
                    <a:pos x="84" y="551"/>
                  </a:cxn>
                  <a:cxn ang="0">
                    <a:pos x="100" y="534"/>
                  </a:cxn>
                  <a:cxn ang="0">
                    <a:pos x="106" y="516"/>
                  </a:cxn>
                  <a:cxn ang="0">
                    <a:pos x="108" y="503"/>
                  </a:cxn>
                  <a:cxn ang="0">
                    <a:pos x="108" y="166"/>
                  </a:cxn>
                  <a:cxn ang="0">
                    <a:pos x="135" y="1066"/>
                  </a:cxn>
                  <a:cxn ang="0">
                    <a:pos x="138" y="1073"/>
                  </a:cxn>
                  <a:cxn ang="0">
                    <a:pos x="151" y="1089"/>
                  </a:cxn>
                  <a:cxn ang="0">
                    <a:pos x="174" y="1105"/>
                  </a:cxn>
                  <a:cxn ang="0">
                    <a:pos x="199" y="1111"/>
                  </a:cxn>
                  <a:cxn ang="0">
                    <a:pos x="227" y="1110"/>
                  </a:cxn>
                  <a:cxn ang="0">
                    <a:pos x="255" y="1097"/>
                  </a:cxn>
                  <a:cxn ang="0">
                    <a:pos x="272" y="1080"/>
                  </a:cxn>
                  <a:cxn ang="0">
                    <a:pos x="278" y="1068"/>
                  </a:cxn>
                  <a:cxn ang="0">
                    <a:pos x="279" y="499"/>
                  </a:cxn>
                  <a:cxn ang="0">
                    <a:pos x="302" y="503"/>
                  </a:cxn>
                  <a:cxn ang="0">
                    <a:pos x="302" y="534"/>
                  </a:cxn>
                  <a:cxn ang="0">
                    <a:pos x="304" y="590"/>
                  </a:cxn>
                  <a:cxn ang="0">
                    <a:pos x="304" y="664"/>
                  </a:cxn>
                  <a:cxn ang="0">
                    <a:pos x="304" y="750"/>
                  </a:cxn>
                  <a:cxn ang="0">
                    <a:pos x="304" y="838"/>
                  </a:cxn>
                  <a:cxn ang="0">
                    <a:pos x="305" y="926"/>
                  </a:cxn>
                  <a:cxn ang="0">
                    <a:pos x="305" y="1004"/>
                  </a:cxn>
                  <a:cxn ang="0">
                    <a:pos x="305" y="1066"/>
                  </a:cxn>
                  <a:cxn ang="0">
                    <a:pos x="306" y="1073"/>
                  </a:cxn>
                  <a:cxn ang="0">
                    <a:pos x="315" y="1088"/>
                  </a:cxn>
                  <a:cxn ang="0">
                    <a:pos x="335" y="1103"/>
                  </a:cxn>
                  <a:cxn ang="0">
                    <a:pos x="372" y="1111"/>
                  </a:cxn>
                  <a:cxn ang="0">
                    <a:pos x="408" y="1103"/>
                  </a:cxn>
                  <a:cxn ang="0">
                    <a:pos x="429" y="1089"/>
                  </a:cxn>
                  <a:cxn ang="0">
                    <a:pos x="437" y="1073"/>
                  </a:cxn>
                  <a:cxn ang="0">
                    <a:pos x="438" y="1067"/>
                  </a:cxn>
                  <a:cxn ang="0">
                    <a:pos x="466" y="166"/>
                  </a:cxn>
                  <a:cxn ang="0">
                    <a:pos x="468" y="503"/>
                  </a:cxn>
                  <a:cxn ang="0">
                    <a:pos x="472" y="517"/>
                  </a:cxn>
                  <a:cxn ang="0">
                    <a:pos x="483" y="537"/>
                  </a:cxn>
                  <a:cxn ang="0">
                    <a:pos x="505" y="551"/>
                  </a:cxn>
                  <a:cxn ang="0">
                    <a:pos x="536" y="551"/>
                  </a:cxn>
                  <a:cxn ang="0">
                    <a:pos x="557" y="537"/>
                  </a:cxn>
                  <a:cxn ang="0">
                    <a:pos x="570" y="517"/>
                  </a:cxn>
                  <a:cxn ang="0">
                    <a:pos x="573" y="508"/>
                  </a:cxn>
                  <a:cxn ang="0">
                    <a:pos x="572" y="68"/>
                  </a:cxn>
                  <a:cxn ang="0">
                    <a:pos x="546" y="28"/>
                  </a:cxn>
                  <a:cxn ang="0">
                    <a:pos x="506" y="4"/>
                  </a:cxn>
                  <a:cxn ang="0">
                    <a:pos x="94" y="0"/>
                  </a:cxn>
                </a:cxnLst>
                <a:rect l="0" t="0" r="r" b="b"/>
                <a:pathLst>
                  <a:path w="573" h="1111">
                    <a:moveTo>
                      <a:pt x="94" y="0"/>
                    </a:moveTo>
                    <a:lnTo>
                      <a:pt x="72" y="5"/>
                    </a:lnTo>
                    <a:lnTo>
                      <a:pt x="50" y="16"/>
                    </a:lnTo>
                    <a:lnTo>
                      <a:pt x="30" y="32"/>
                    </a:lnTo>
                    <a:lnTo>
                      <a:pt x="15" y="53"/>
                    </a:lnTo>
                    <a:lnTo>
                      <a:pt x="4" y="75"/>
                    </a:lnTo>
                    <a:lnTo>
                      <a:pt x="0" y="99"/>
                    </a:lnTo>
                    <a:lnTo>
                      <a:pt x="0" y="509"/>
                    </a:lnTo>
                    <a:lnTo>
                      <a:pt x="0" y="511"/>
                    </a:lnTo>
                    <a:lnTo>
                      <a:pt x="1" y="516"/>
                    </a:lnTo>
                    <a:lnTo>
                      <a:pt x="4" y="525"/>
                    </a:lnTo>
                    <a:lnTo>
                      <a:pt x="9" y="533"/>
                    </a:lnTo>
                    <a:lnTo>
                      <a:pt x="16" y="543"/>
                    </a:lnTo>
                    <a:lnTo>
                      <a:pt x="26" y="550"/>
                    </a:lnTo>
                    <a:lnTo>
                      <a:pt x="39" y="556"/>
                    </a:lnTo>
                    <a:lnTo>
                      <a:pt x="56" y="557"/>
                    </a:lnTo>
                    <a:lnTo>
                      <a:pt x="72" y="556"/>
                    </a:lnTo>
                    <a:lnTo>
                      <a:pt x="84" y="551"/>
                    </a:lnTo>
                    <a:lnTo>
                      <a:pt x="92" y="543"/>
                    </a:lnTo>
                    <a:lnTo>
                      <a:pt x="100" y="534"/>
                    </a:lnTo>
                    <a:lnTo>
                      <a:pt x="103" y="525"/>
                    </a:lnTo>
                    <a:lnTo>
                      <a:pt x="106" y="516"/>
                    </a:lnTo>
                    <a:lnTo>
                      <a:pt x="107" y="508"/>
                    </a:lnTo>
                    <a:lnTo>
                      <a:pt x="108" y="503"/>
                    </a:lnTo>
                    <a:lnTo>
                      <a:pt x="108" y="500"/>
                    </a:lnTo>
                    <a:lnTo>
                      <a:pt x="108" y="166"/>
                    </a:lnTo>
                    <a:lnTo>
                      <a:pt x="134" y="167"/>
                    </a:lnTo>
                    <a:lnTo>
                      <a:pt x="135" y="1066"/>
                    </a:lnTo>
                    <a:lnTo>
                      <a:pt x="136" y="1068"/>
                    </a:lnTo>
                    <a:lnTo>
                      <a:pt x="138" y="1073"/>
                    </a:lnTo>
                    <a:lnTo>
                      <a:pt x="143" y="1080"/>
                    </a:lnTo>
                    <a:lnTo>
                      <a:pt x="151" y="1089"/>
                    </a:lnTo>
                    <a:lnTo>
                      <a:pt x="162" y="1097"/>
                    </a:lnTo>
                    <a:lnTo>
                      <a:pt x="174" y="1105"/>
                    </a:lnTo>
                    <a:lnTo>
                      <a:pt x="189" y="1110"/>
                    </a:lnTo>
                    <a:lnTo>
                      <a:pt x="199" y="1111"/>
                    </a:lnTo>
                    <a:lnTo>
                      <a:pt x="217" y="1111"/>
                    </a:lnTo>
                    <a:lnTo>
                      <a:pt x="227" y="1110"/>
                    </a:lnTo>
                    <a:lnTo>
                      <a:pt x="243" y="1105"/>
                    </a:lnTo>
                    <a:lnTo>
                      <a:pt x="255" y="1097"/>
                    </a:lnTo>
                    <a:lnTo>
                      <a:pt x="265" y="1089"/>
                    </a:lnTo>
                    <a:lnTo>
                      <a:pt x="272" y="1080"/>
                    </a:lnTo>
                    <a:lnTo>
                      <a:pt x="276" y="1073"/>
                    </a:lnTo>
                    <a:lnTo>
                      <a:pt x="278" y="1068"/>
                    </a:lnTo>
                    <a:lnTo>
                      <a:pt x="279" y="1066"/>
                    </a:lnTo>
                    <a:lnTo>
                      <a:pt x="279" y="499"/>
                    </a:lnTo>
                    <a:lnTo>
                      <a:pt x="302" y="499"/>
                    </a:lnTo>
                    <a:lnTo>
                      <a:pt x="302" y="503"/>
                    </a:lnTo>
                    <a:lnTo>
                      <a:pt x="302" y="515"/>
                    </a:lnTo>
                    <a:lnTo>
                      <a:pt x="302" y="534"/>
                    </a:lnTo>
                    <a:lnTo>
                      <a:pt x="302" y="560"/>
                    </a:lnTo>
                    <a:lnTo>
                      <a:pt x="304" y="590"/>
                    </a:lnTo>
                    <a:lnTo>
                      <a:pt x="304" y="626"/>
                    </a:lnTo>
                    <a:lnTo>
                      <a:pt x="304" y="664"/>
                    </a:lnTo>
                    <a:lnTo>
                      <a:pt x="304" y="706"/>
                    </a:lnTo>
                    <a:lnTo>
                      <a:pt x="304" y="750"/>
                    </a:lnTo>
                    <a:lnTo>
                      <a:pt x="304" y="793"/>
                    </a:lnTo>
                    <a:lnTo>
                      <a:pt x="304" y="838"/>
                    </a:lnTo>
                    <a:lnTo>
                      <a:pt x="305" y="882"/>
                    </a:lnTo>
                    <a:lnTo>
                      <a:pt x="305" y="926"/>
                    </a:lnTo>
                    <a:lnTo>
                      <a:pt x="305" y="966"/>
                    </a:lnTo>
                    <a:lnTo>
                      <a:pt x="305" y="1004"/>
                    </a:lnTo>
                    <a:lnTo>
                      <a:pt x="305" y="1037"/>
                    </a:lnTo>
                    <a:lnTo>
                      <a:pt x="305" y="1066"/>
                    </a:lnTo>
                    <a:lnTo>
                      <a:pt x="305" y="1067"/>
                    </a:lnTo>
                    <a:lnTo>
                      <a:pt x="306" y="1073"/>
                    </a:lnTo>
                    <a:lnTo>
                      <a:pt x="310" y="1079"/>
                    </a:lnTo>
                    <a:lnTo>
                      <a:pt x="315" y="1088"/>
                    </a:lnTo>
                    <a:lnTo>
                      <a:pt x="323" y="1096"/>
                    </a:lnTo>
                    <a:lnTo>
                      <a:pt x="335" y="1103"/>
                    </a:lnTo>
                    <a:lnTo>
                      <a:pt x="351" y="1108"/>
                    </a:lnTo>
                    <a:lnTo>
                      <a:pt x="372" y="1111"/>
                    </a:lnTo>
                    <a:lnTo>
                      <a:pt x="392" y="1108"/>
                    </a:lnTo>
                    <a:lnTo>
                      <a:pt x="408" y="1103"/>
                    </a:lnTo>
                    <a:lnTo>
                      <a:pt x="420" y="1096"/>
                    </a:lnTo>
                    <a:lnTo>
                      <a:pt x="429" y="1089"/>
                    </a:lnTo>
                    <a:lnTo>
                      <a:pt x="434" y="1080"/>
                    </a:lnTo>
                    <a:lnTo>
                      <a:pt x="437" y="1073"/>
                    </a:lnTo>
                    <a:lnTo>
                      <a:pt x="438" y="1068"/>
                    </a:lnTo>
                    <a:lnTo>
                      <a:pt x="438" y="1067"/>
                    </a:lnTo>
                    <a:lnTo>
                      <a:pt x="440" y="166"/>
                    </a:lnTo>
                    <a:lnTo>
                      <a:pt x="466" y="166"/>
                    </a:lnTo>
                    <a:lnTo>
                      <a:pt x="466" y="500"/>
                    </a:lnTo>
                    <a:lnTo>
                      <a:pt x="468" y="503"/>
                    </a:lnTo>
                    <a:lnTo>
                      <a:pt x="469" y="509"/>
                    </a:lnTo>
                    <a:lnTo>
                      <a:pt x="472" y="517"/>
                    </a:lnTo>
                    <a:lnTo>
                      <a:pt x="477" y="527"/>
                    </a:lnTo>
                    <a:lnTo>
                      <a:pt x="483" y="537"/>
                    </a:lnTo>
                    <a:lnTo>
                      <a:pt x="493" y="545"/>
                    </a:lnTo>
                    <a:lnTo>
                      <a:pt x="505" y="551"/>
                    </a:lnTo>
                    <a:lnTo>
                      <a:pt x="520" y="554"/>
                    </a:lnTo>
                    <a:lnTo>
                      <a:pt x="536" y="551"/>
                    </a:lnTo>
                    <a:lnTo>
                      <a:pt x="548" y="545"/>
                    </a:lnTo>
                    <a:lnTo>
                      <a:pt x="557" y="537"/>
                    </a:lnTo>
                    <a:lnTo>
                      <a:pt x="563" y="527"/>
                    </a:lnTo>
                    <a:lnTo>
                      <a:pt x="570" y="517"/>
                    </a:lnTo>
                    <a:lnTo>
                      <a:pt x="573" y="510"/>
                    </a:lnTo>
                    <a:lnTo>
                      <a:pt x="573" y="508"/>
                    </a:lnTo>
                    <a:lnTo>
                      <a:pt x="573" y="79"/>
                    </a:lnTo>
                    <a:lnTo>
                      <a:pt x="572" y="68"/>
                    </a:lnTo>
                    <a:lnTo>
                      <a:pt x="561" y="47"/>
                    </a:lnTo>
                    <a:lnTo>
                      <a:pt x="546" y="28"/>
                    </a:lnTo>
                    <a:lnTo>
                      <a:pt x="528" y="14"/>
                    </a:lnTo>
                    <a:lnTo>
                      <a:pt x="506" y="4"/>
                    </a:lnTo>
                    <a:lnTo>
                      <a:pt x="485" y="0"/>
                    </a:lnTo>
                    <a:lnTo>
                      <a:pt x="94" y="0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rgbClr val="7099E2"/>
              </a:solidFill>
              <a:ln w="0">
                <a:noFill/>
                <a:prstDash val="solid"/>
                <a:round/>
                <a:headEnd/>
                <a:tailEnd/>
              </a:ln>
              <a:effectLst>
                <a:outerShdw dist="91581" dir="3378596" algn="ctr" rotWithShape="0">
                  <a:srgbClr val="C0C0C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52" name="Text Box 78"/>
          <p:cNvSpPr txBox="1">
            <a:spLocks noChangeArrowheads="1"/>
          </p:cNvSpPr>
          <p:nvPr/>
        </p:nvSpPr>
        <p:spPr bwMode="gray">
          <a:xfrm>
            <a:off x="1043608" y="1988840"/>
            <a:ext cx="3528392" cy="37856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eaLnBrk="0" hangingPunct="0"/>
            <a:r>
              <a:rPr lang="ru-RU" sz="2400" dirty="0" err="1" smtClean="0">
                <a:solidFill>
                  <a:srgbClr val="000000"/>
                </a:solidFill>
              </a:rPr>
              <a:t>Медичне</a:t>
            </a:r>
            <a:r>
              <a:rPr lang="ru-RU" sz="2400" dirty="0" smtClean="0">
                <a:solidFill>
                  <a:srgbClr val="000000"/>
                </a:solidFill>
              </a:rPr>
              <a:t> право</a:t>
            </a:r>
          </a:p>
          <a:p>
            <a:pPr algn="l" eaLnBrk="0" hangingPunct="0"/>
            <a:r>
              <a:rPr lang="ru-RU" sz="2400" dirty="0" err="1" smtClean="0">
                <a:solidFill>
                  <a:srgbClr val="000000"/>
                </a:solidFill>
              </a:rPr>
              <a:t>Трудовий</a:t>
            </a:r>
            <a:r>
              <a:rPr lang="ru-RU" sz="2400" dirty="0" smtClean="0">
                <a:solidFill>
                  <a:srgbClr val="000000"/>
                </a:solidFill>
              </a:rPr>
              <a:t> кодекс</a:t>
            </a:r>
          </a:p>
          <a:p>
            <a:pPr algn="l" eaLnBrk="0" hangingPunct="0"/>
            <a:r>
              <a:rPr lang="ru-RU" sz="2400" dirty="0" err="1" smtClean="0">
                <a:solidFill>
                  <a:srgbClr val="000000"/>
                </a:solidFill>
              </a:rPr>
              <a:t>Гігієна</a:t>
            </a:r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</a:rPr>
              <a:t>праці</a:t>
            </a:r>
            <a:endParaRPr lang="ru-RU" sz="2400" dirty="0" smtClean="0">
              <a:solidFill>
                <a:srgbClr val="000000"/>
              </a:solidFill>
            </a:endParaRPr>
          </a:p>
          <a:p>
            <a:pPr algn="l" eaLnBrk="0" hangingPunct="0"/>
            <a:r>
              <a:rPr lang="ru-RU" sz="2400" dirty="0" err="1" smtClean="0">
                <a:solidFill>
                  <a:srgbClr val="000000"/>
                </a:solidFill>
              </a:rPr>
              <a:t>Охорона</a:t>
            </a:r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</a:rPr>
              <a:t>громадського</a:t>
            </a:r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</a:rPr>
              <a:t>здоров’я</a:t>
            </a:r>
            <a:endParaRPr lang="ru-RU" sz="2400" dirty="0" smtClean="0">
              <a:solidFill>
                <a:srgbClr val="000000"/>
              </a:solidFill>
            </a:endParaRPr>
          </a:p>
          <a:p>
            <a:pPr algn="l" eaLnBrk="0" hangingPunct="0"/>
            <a:r>
              <a:rPr lang="ru-RU" sz="2400" dirty="0" err="1" smtClean="0">
                <a:solidFill>
                  <a:srgbClr val="000000"/>
                </a:solidFill>
              </a:rPr>
              <a:t>Охорона</a:t>
            </a:r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</a:rPr>
              <a:t>праці</a:t>
            </a:r>
            <a:endParaRPr lang="ru-RU" sz="2400" dirty="0" smtClean="0">
              <a:solidFill>
                <a:srgbClr val="000000"/>
              </a:solidFill>
            </a:endParaRPr>
          </a:p>
          <a:p>
            <a:pPr algn="l" eaLnBrk="0" hangingPunct="0"/>
            <a:r>
              <a:rPr lang="ru-RU" sz="2400" dirty="0" err="1" smtClean="0">
                <a:solidFill>
                  <a:srgbClr val="000000"/>
                </a:solidFill>
              </a:rPr>
              <a:t>Суспільствознавство</a:t>
            </a:r>
            <a:endParaRPr lang="ru-RU" sz="2400" dirty="0" smtClean="0">
              <a:solidFill>
                <a:srgbClr val="000000"/>
              </a:solidFill>
            </a:endParaRPr>
          </a:p>
          <a:p>
            <a:pPr algn="l" eaLnBrk="0" hangingPunct="0"/>
            <a:r>
              <a:rPr lang="ru-RU" sz="2400" dirty="0" err="1" smtClean="0">
                <a:solidFill>
                  <a:srgbClr val="000000"/>
                </a:solidFill>
              </a:rPr>
              <a:t>Політологія</a:t>
            </a:r>
            <a:endParaRPr lang="ru-RU" sz="2400" dirty="0" smtClean="0">
              <a:solidFill>
                <a:srgbClr val="000000"/>
              </a:solidFill>
            </a:endParaRPr>
          </a:p>
          <a:p>
            <a:pPr algn="l" eaLnBrk="0" hangingPunct="0"/>
            <a:r>
              <a:rPr lang="ru-RU" sz="2400" dirty="0" err="1" smtClean="0">
                <a:solidFill>
                  <a:srgbClr val="000000"/>
                </a:solidFill>
              </a:rPr>
              <a:t>Економіка</a:t>
            </a:r>
            <a:endParaRPr lang="ru-RU" sz="2400" dirty="0" smtClean="0">
              <a:solidFill>
                <a:srgbClr val="000000"/>
              </a:solidFill>
            </a:endParaRPr>
          </a:p>
          <a:p>
            <a:pPr algn="l" eaLnBrk="0" hangingPunct="0"/>
            <a:r>
              <a:rPr lang="ru-RU" sz="2400" dirty="0" err="1" smtClean="0">
                <a:solidFill>
                  <a:srgbClr val="000000"/>
                </a:solidFill>
              </a:rPr>
              <a:t>Технології</a:t>
            </a:r>
            <a:endParaRPr lang="en-US" sz="1600" b="0" dirty="0">
              <a:solidFill>
                <a:srgbClr val="000000"/>
              </a:solidFill>
            </a:endParaRPr>
          </a:p>
        </p:txBody>
      </p:sp>
      <p:grpSp>
        <p:nvGrpSpPr>
          <p:cNvPr id="5" name="Group 79"/>
          <p:cNvGrpSpPr>
            <a:grpSpLocks/>
          </p:cNvGrpSpPr>
          <p:nvPr/>
        </p:nvGrpSpPr>
        <p:grpSpPr bwMode="auto">
          <a:xfrm>
            <a:off x="4861111" y="1916112"/>
            <a:ext cx="3743338" cy="4465216"/>
            <a:chOff x="2894" y="1207"/>
            <a:chExt cx="2112" cy="2105"/>
          </a:xfrm>
        </p:grpSpPr>
        <p:sp>
          <p:nvSpPr>
            <p:cNvPr id="54" name="AutoShape 80"/>
            <p:cNvSpPr>
              <a:spLocks noChangeArrowheads="1"/>
            </p:cNvSpPr>
            <p:nvPr/>
          </p:nvSpPr>
          <p:spPr bwMode="gray">
            <a:xfrm>
              <a:off x="2894" y="1207"/>
              <a:ext cx="2112" cy="2105"/>
            </a:xfrm>
            <a:prstGeom prst="roundRect">
              <a:avLst>
                <a:gd name="adj" fmla="val 10347"/>
              </a:avLst>
            </a:prstGeom>
            <a:gradFill rotWithShape="1">
              <a:gsLst>
                <a:gs pos="0">
                  <a:srgbClr val="D8F4BE">
                    <a:gamma/>
                    <a:tint val="0"/>
                    <a:invGamma/>
                  </a:srgbClr>
                </a:gs>
                <a:gs pos="100000">
                  <a:srgbClr val="D8F4BE"/>
                </a:gs>
              </a:gsLst>
              <a:lin ang="2700000" scaled="1"/>
            </a:gradFill>
            <a:ln w="50800">
              <a:solidFill>
                <a:srgbClr val="44988C"/>
              </a:solidFill>
              <a:round/>
              <a:headEnd/>
              <a:tailEnd/>
            </a:ln>
            <a:effectLst>
              <a:outerShdw dist="107763" dir="2700000" algn="ctr" rotWithShape="0">
                <a:srgbClr val="C0C0C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6" name="Group 82"/>
            <p:cNvGrpSpPr>
              <a:grpSpLocks/>
            </p:cNvGrpSpPr>
            <p:nvPr/>
          </p:nvGrpSpPr>
          <p:grpSpPr bwMode="auto">
            <a:xfrm>
              <a:off x="2934" y="1253"/>
              <a:ext cx="406" cy="769"/>
              <a:chOff x="2934" y="1253"/>
              <a:chExt cx="406" cy="769"/>
            </a:xfrm>
          </p:grpSpPr>
          <p:sp>
            <p:nvSpPr>
              <p:cNvPr id="57" name="Freeform 83"/>
              <p:cNvSpPr>
                <a:spLocks/>
              </p:cNvSpPr>
              <p:nvPr/>
            </p:nvSpPr>
            <p:spPr bwMode="gray">
              <a:xfrm>
                <a:off x="2984" y="1253"/>
                <a:ext cx="233" cy="192"/>
              </a:xfrm>
              <a:custGeom>
                <a:avLst/>
                <a:gdLst/>
                <a:ahLst/>
                <a:cxnLst>
                  <a:cxn ang="0">
                    <a:pos x="133" y="0"/>
                  </a:cxn>
                  <a:cxn ang="0">
                    <a:pos x="161" y="3"/>
                  </a:cxn>
                  <a:cxn ang="0">
                    <a:pos x="186" y="12"/>
                  </a:cxn>
                  <a:cxn ang="0">
                    <a:pos x="209" y="25"/>
                  </a:cxn>
                  <a:cxn ang="0">
                    <a:pos x="228" y="42"/>
                  </a:cxn>
                  <a:cxn ang="0">
                    <a:pos x="245" y="64"/>
                  </a:cxn>
                  <a:cxn ang="0">
                    <a:pos x="257" y="88"/>
                  </a:cxn>
                  <a:cxn ang="0">
                    <a:pos x="265" y="116"/>
                  </a:cxn>
                  <a:cxn ang="0">
                    <a:pos x="267" y="146"/>
                  </a:cxn>
                  <a:cxn ang="0">
                    <a:pos x="265" y="175"/>
                  </a:cxn>
                  <a:cxn ang="0">
                    <a:pos x="257" y="203"/>
                  </a:cxn>
                  <a:cxn ang="0">
                    <a:pos x="245" y="227"/>
                  </a:cxn>
                  <a:cxn ang="0">
                    <a:pos x="228" y="249"/>
                  </a:cxn>
                  <a:cxn ang="0">
                    <a:pos x="209" y="267"/>
                  </a:cxn>
                  <a:cxn ang="0">
                    <a:pos x="186" y="281"/>
                  </a:cxn>
                  <a:cxn ang="0">
                    <a:pos x="161" y="289"/>
                  </a:cxn>
                  <a:cxn ang="0">
                    <a:pos x="133" y="292"/>
                  </a:cxn>
                  <a:cxn ang="0">
                    <a:pos x="103" y="288"/>
                  </a:cxn>
                  <a:cxn ang="0">
                    <a:pos x="75" y="277"/>
                  </a:cxn>
                  <a:cxn ang="0">
                    <a:pos x="51" y="260"/>
                  </a:cxn>
                  <a:cxn ang="0">
                    <a:pos x="29" y="237"/>
                  </a:cxn>
                  <a:cxn ang="0">
                    <a:pos x="13" y="210"/>
                  </a:cxn>
                  <a:cxn ang="0">
                    <a:pos x="4" y="178"/>
                  </a:cxn>
                  <a:cxn ang="0">
                    <a:pos x="0" y="146"/>
                  </a:cxn>
                  <a:cxn ang="0">
                    <a:pos x="4" y="113"/>
                  </a:cxn>
                  <a:cxn ang="0">
                    <a:pos x="13" y="81"/>
                  </a:cxn>
                  <a:cxn ang="0">
                    <a:pos x="29" y="54"/>
                  </a:cxn>
                  <a:cxn ang="0">
                    <a:pos x="51" y="32"/>
                  </a:cxn>
                  <a:cxn ang="0">
                    <a:pos x="75" y="14"/>
                  </a:cxn>
                  <a:cxn ang="0">
                    <a:pos x="103" y="3"/>
                  </a:cxn>
                  <a:cxn ang="0">
                    <a:pos x="133" y="0"/>
                  </a:cxn>
                </a:cxnLst>
                <a:rect l="0" t="0" r="r" b="b"/>
                <a:pathLst>
                  <a:path w="267" h="292">
                    <a:moveTo>
                      <a:pt x="133" y="0"/>
                    </a:moveTo>
                    <a:lnTo>
                      <a:pt x="161" y="3"/>
                    </a:lnTo>
                    <a:lnTo>
                      <a:pt x="186" y="12"/>
                    </a:lnTo>
                    <a:lnTo>
                      <a:pt x="209" y="25"/>
                    </a:lnTo>
                    <a:lnTo>
                      <a:pt x="228" y="42"/>
                    </a:lnTo>
                    <a:lnTo>
                      <a:pt x="245" y="64"/>
                    </a:lnTo>
                    <a:lnTo>
                      <a:pt x="257" y="88"/>
                    </a:lnTo>
                    <a:lnTo>
                      <a:pt x="265" y="116"/>
                    </a:lnTo>
                    <a:lnTo>
                      <a:pt x="267" y="146"/>
                    </a:lnTo>
                    <a:lnTo>
                      <a:pt x="265" y="175"/>
                    </a:lnTo>
                    <a:lnTo>
                      <a:pt x="257" y="203"/>
                    </a:lnTo>
                    <a:lnTo>
                      <a:pt x="245" y="227"/>
                    </a:lnTo>
                    <a:lnTo>
                      <a:pt x="228" y="249"/>
                    </a:lnTo>
                    <a:lnTo>
                      <a:pt x="209" y="267"/>
                    </a:lnTo>
                    <a:lnTo>
                      <a:pt x="186" y="281"/>
                    </a:lnTo>
                    <a:lnTo>
                      <a:pt x="161" y="289"/>
                    </a:lnTo>
                    <a:lnTo>
                      <a:pt x="133" y="292"/>
                    </a:lnTo>
                    <a:lnTo>
                      <a:pt x="103" y="288"/>
                    </a:lnTo>
                    <a:lnTo>
                      <a:pt x="75" y="277"/>
                    </a:lnTo>
                    <a:lnTo>
                      <a:pt x="51" y="260"/>
                    </a:lnTo>
                    <a:lnTo>
                      <a:pt x="29" y="237"/>
                    </a:lnTo>
                    <a:lnTo>
                      <a:pt x="13" y="210"/>
                    </a:lnTo>
                    <a:lnTo>
                      <a:pt x="4" y="178"/>
                    </a:lnTo>
                    <a:lnTo>
                      <a:pt x="0" y="146"/>
                    </a:lnTo>
                    <a:lnTo>
                      <a:pt x="4" y="113"/>
                    </a:lnTo>
                    <a:lnTo>
                      <a:pt x="13" y="81"/>
                    </a:lnTo>
                    <a:lnTo>
                      <a:pt x="29" y="54"/>
                    </a:lnTo>
                    <a:lnTo>
                      <a:pt x="51" y="32"/>
                    </a:lnTo>
                    <a:lnTo>
                      <a:pt x="75" y="14"/>
                    </a:lnTo>
                    <a:lnTo>
                      <a:pt x="103" y="3"/>
                    </a:lnTo>
                    <a:lnTo>
                      <a:pt x="133" y="0"/>
                    </a:lnTo>
                    <a:close/>
                  </a:path>
                </a:pathLst>
              </a:custGeom>
              <a:solidFill>
                <a:srgbClr val="44988C"/>
              </a:solidFill>
              <a:ln w="0">
                <a:noFill/>
                <a:prstDash val="solid"/>
                <a:round/>
                <a:headEnd/>
                <a:tailEnd/>
              </a:ln>
              <a:effectLst>
                <a:outerShdw dist="91581" dir="3378596" algn="ctr" rotWithShape="0">
                  <a:srgbClr val="C0C0C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8" name="Freeform 84"/>
              <p:cNvSpPr>
                <a:spLocks/>
              </p:cNvSpPr>
              <p:nvPr/>
            </p:nvSpPr>
            <p:spPr bwMode="gray">
              <a:xfrm>
                <a:off x="2934" y="1479"/>
                <a:ext cx="406" cy="543"/>
              </a:xfrm>
              <a:custGeom>
                <a:avLst/>
                <a:gdLst/>
                <a:ahLst/>
                <a:cxnLst>
                  <a:cxn ang="0">
                    <a:pos x="72" y="5"/>
                  </a:cxn>
                  <a:cxn ang="0">
                    <a:pos x="30" y="32"/>
                  </a:cxn>
                  <a:cxn ang="0">
                    <a:pos x="4" y="75"/>
                  </a:cxn>
                  <a:cxn ang="0">
                    <a:pos x="0" y="509"/>
                  </a:cxn>
                  <a:cxn ang="0">
                    <a:pos x="1" y="516"/>
                  </a:cxn>
                  <a:cxn ang="0">
                    <a:pos x="9" y="533"/>
                  </a:cxn>
                  <a:cxn ang="0">
                    <a:pos x="26" y="550"/>
                  </a:cxn>
                  <a:cxn ang="0">
                    <a:pos x="56" y="557"/>
                  </a:cxn>
                  <a:cxn ang="0">
                    <a:pos x="84" y="551"/>
                  </a:cxn>
                  <a:cxn ang="0">
                    <a:pos x="100" y="534"/>
                  </a:cxn>
                  <a:cxn ang="0">
                    <a:pos x="106" y="516"/>
                  </a:cxn>
                  <a:cxn ang="0">
                    <a:pos x="108" y="503"/>
                  </a:cxn>
                  <a:cxn ang="0">
                    <a:pos x="108" y="166"/>
                  </a:cxn>
                  <a:cxn ang="0">
                    <a:pos x="135" y="1066"/>
                  </a:cxn>
                  <a:cxn ang="0">
                    <a:pos x="138" y="1073"/>
                  </a:cxn>
                  <a:cxn ang="0">
                    <a:pos x="151" y="1089"/>
                  </a:cxn>
                  <a:cxn ang="0">
                    <a:pos x="174" y="1105"/>
                  </a:cxn>
                  <a:cxn ang="0">
                    <a:pos x="199" y="1111"/>
                  </a:cxn>
                  <a:cxn ang="0">
                    <a:pos x="227" y="1110"/>
                  </a:cxn>
                  <a:cxn ang="0">
                    <a:pos x="255" y="1097"/>
                  </a:cxn>
                  <a:cxn ang="0">
                    <a:pos x="272" y="1080"/>
                  </a:cxn>
                  <a:cxn ang="0">
                    <a:pos x="278" y="1068"/>
                  </a:cxn>
                  <a:cxn ang="0">
                    <a:pos x="279" y="499"/>
                  </a:cxn>
                  <a:cxn ang="0">
                    <a:pos x="302" y="503"/>
                  </a:cxn>
                  <a:cxn ang="0">
                    <a:pos x="302" y="534"/>
                  </a:cxn>
                  <a:cxn ang="0">
                    <a:pos x="304" y="590"/>
                  </a:cxn>
                  <a:cxn ang="0">
                    <a:pos x="304" y="664"/>
                  </a:cxn>
                  <a:cxn ang="0">
                    <a:pos x="304" y="750"/>
                  </a:cxn>
                  <a:cxn ang="0">
                    <a:pos x="304" y="838"/>
                  </a:cxn>
                  <a:cxn ang="0">
                    <a:pos x="305" y="926"/>
                  </a:cxn>
                  <a:cxn ang="0">
                    <a:pos x="305" y="1004"/>
                  </a:cxn>
                  <a:cxn ang="0">
                    <a:pos x="305" y="1066"/>
                  </a:cxn>
                  <a:cxn ang="0">
                    <a:pos x="306" y="1073"/>
                  </a:cxn>
                  <a:cxn ang="0">
                    <a:pos x="315" y="1088"/>
                  </a:cxn>
                  <a:cxn ang="0">
                    <a:pos x="335" y="1103"/>
                  </a:cxn>
                  <a:cxn ang="0">
                    <a:pos x="372" y="1111"/>
                  </a:cxn>
                  <a:cxn ang="0">
                    <a:pos x="408" y="1103"/>
                  </a:cxn>
                  <a:cxn ang="0">
                    <a:pos x="429" y="1089"/>
                  </a:cxn>
                  <a:cxn ang="0">
                    <a:pos x="437" y="1073"/>
                  </a:cxn>
                  <a:cxn ang="0">
                    <a:pos x="438" y="1067"/>
                  </a:cxn>
                  <a:cxn ang="0">
                    <a:pos x="466" y="166"/>
                  </a:cxn>
                  <a:cxn ang="0">
                    <a:pos x="468" y="503"/>
                  </a:cxn>
                  <a:cxn ang="0">
                    <a:pos x="472" y="517"/>
                  </a:cxn>
                  <a:cxn ang="0">
                    <a:pos x="483" y="537"/>
                  </a:cxn>
                  <a:cxn ang="0">
                    <a:pos x="505" y="551"/>
                  </a:cxn>
                  <a:cxn ang="0">
                    <a:pos x="536" y="551"/>
                  </a:cxn>
                  <a:cxn ang="0">
                    <a:pos x="557" y="537"/>
                  </a:cxn>
                  <a:cxn ang="0">
                    <a:pos x="570" y="517"/>
                  </a:cxn>
                  <a:cxn ang="0">
                    <a:pos x="573" y="508"/>
                  </a:cxn>
                  <a:cxn ang="0">
                    <a:pos x="572" y="68"/>
                  </a:cxn>
                  <a:cxn ang="0">
                    <a:pos x="546" y="28"/>
                  </a:cxn>
                  <a:cxn ang="0">
                    <a:pos x="506" y="4"/>
                  </a:cxn>
                  <a:cxn ang="0">
                    <a:pos x="94" y="0"/>
                  </a:cxn>
                </a:cxnLst>
                <a:rect l="0" t="0" r="r" b="b"/>
                <a:pathLst>
                  <a:path w="573" h="1111">
                    <a:moveTo>
                      <a:pt x="94" y="0"/>
                    </a:moveTo>
                    <a:lnTo>
                      <a:pt x="72" y="5"/>
                    </a:lnTo>
                    <a:lnTo>
                      <a:pt x="50" y="16"/>
                    </a:lnTo>
                    <a:lnTo>
                      <a:pt x="30" y="32"/>
                    </a:lnTo>
                    <a:lnTo>
                      <a:pt x="15" y="53"/>
                    </a:lnTo>
                    <a:lnTo>
                      <a:pt x="4" y="75"/>
                    </a:lnTo>
                    <a:lnTo>
                      <a:pt x="0" y="99"/>
                    </a:lnTo>
                    <a:lnTo>
                      <a:pt x="0" y="509"/>
                    </a:lnTo>
                    <a:lnTo>
                      <a:pt x="0" y="511"/>
                    </a:lnTo>
                    <a:lnTo>
                      <a:pt x="1" y="516"/>
                    </a:lnTo>
                    <a:lnTo>
                      <a:pt x="4" y="525"/>
                    </a:lnTo>
                    <a:lnTo>
                      <a:pt x="9" y="533"/>
                    </a:lnTo>
                    <a:lnTo>
                      <a:pt x="16" y="543"/>
                    </a:lnTo>
                    <a:lnTo>
                      <a:pt x="26" y="550"/>
                    </a:lnTo>
                    <a:lnTo>
                      <a:pt x="39" y="556"/>
                    </a:lnTo>
                    <a:lnTo>
                      <a:pt x="56" y="557"/>
                    </a:lnTo>
                    <a:lnTo>
                      <a:pt x="72" y="556"/>
                    </a:lnTo>
                    <a:lnTo>
                      <a:pt x="84" y="551"/>
                    </a:lnTo>
                    <a:lnTo>
                      <a:pt x="92" y="543"/>
                    </a:lnTo>
                    <a:lnTo>
                      <a:pt x="100" y="534"/>
                    </a:lnTo>
                    <a:lnTo>
                      <a:pt x="103" y="525"/>
                    </a:lnTo>
                    <a:lnTo>
                      <a:pt x="106" y="516"/>
                    </a:lnTo>
                    <a:lnTo>
                      <a:pt x="107" y="508"/>
                    </a:lnTo>
                    <a:lnTo>
                      <a:pt x="108" y="503"/>
                    </a:lnTo>
                    <a:lnTo>
                      <a:pt x="108" y="500"/>
                    </a:lnTo>
                    <a:lnTo>
                      <a:pt x="108" y="166"/>
                    </a:lnTo>
                    <a:lnTo>
                      <a:pt x="134" y="167"/>
                    </a:lnTo>
                    <a:lnTo>
                      <a:pt x="135" y="1066"/>
                    </a:lnTo>
                    <a:lnTo>
                      <a:pt x="136" y="1068"/>
                    </a:lnTo>
                    <a:lnTo>
                      <a:pt x="138" y="1073"/>
                    </a:lnTo>
                    <a:lnTo>
                      <a:pt x="143" y="1080"/>
                    </a:lnTo>
                    <a:lnTo>
                      <a:pt x="151" y="1089"/>
                    </a:lnTo>
                    <a:lnTo>
                      <a:pt x="162" y="1097"/>
                    </a:lnTo>
                    <a:lnTo>
                      <a:pt x="174" y="1105"/>
                    </a:lnTo>
                    <a:lnTo>
                      <a:pt x="189" y="1110"/>
                    </a:lnTo>
                    <a:lnTo>
                      <a:pt x="199" y="1111"/>
                    </a:lnTo>
                    <a:lnTo>
                      <a:pt x="217" y="1111"/>
                    </a:lnTo>
                    <a:lnTo>
                      <a:pt x="227" y="1110"/>
                    </a:lnTo>
                    <a:lnTo>
                      <a:pt x="243" y="1105"/>
                    </a:lnTo>
                    <a:lnTo>
                      <a:pt x="255" y="1097"/>
                    </a:lnTo>
                    <a:lnTo>
                      <a:pt x="265" y="1089"/>
                    </a:lnTo>
                    <a:lnTo>
                      <a:pt x="272" y="1080"/>
                    </a:lnTo>
                    <a:lnTo>
                      <a:pt x="276" y="1073"/>
                    </a:lnTo>
                    <a:lnTo>
                      <a:pt x="278" y="1068"/>
                    </a:lnTo>
                    <a:lnTo>
                      <a:pt x="279" y="1066"/>
                    </a:lnTo>
                    <a:lnTo>
                      <a:pt x="279" y="499"/>
                    </a:lnTo>
                    <a:lnTo>
                      <a:pt x="302" y="499"/>
                    </a:lnTo>
                    <a:lnTo>
                      <a:pt x="302" y="503"/>
                    </a:lnTo>
                    <a:lnTo>
                      <a:pt x="302" y="515"/>
                    </a:lnTo>
                    <a:lnTo>
                      <a:pt x="302" y="534"/>
                    </a:lnTo>
                    <a:lnTo>
                      <a:pt x="302" y="560"/>
                    </a:lnTo>
                    <a:lnTo>
                      <a:pt x="304" y="590"/>
                    </a:lnTo>
                    <a:lnTo>
                      <a:pt x="304" y="626"/>
                    </a:lnTo>
                    <a:lnTo>
                      <a:pt x="304" y="664"/>
                    </a:lnTo>
                    <a:lnTo>
                      <a:pt x="304" y="706"/>
                    </a:lnTo>
                    <a:lnTo>
                      <a:pt x="304" y="750"/>
                    </a:lnTo>
                    <a:lnTo>
                      <a:pt x="304" y="793"/>
                    </a:lnTo>
                    <a:lnTo>
                      <a:pt x="304" y="838"/>
                    </a:lnTo>
                    <a:lnTo>
                      <a:pt x="305" y="882"/>
                    </a:lnTo>
                    <a:lnTo>
                      <a:pt x="305" y="926"/>
                    </a:lnTo>
                    <a:lnTo>
                      <a:pt x="305" y="966"/>
                    </a:lnTo>
                    <a:lnTo>
                      <a:pt x="305" y="1004"/>
                    </a:lnTo>
                    <a:lnTo>
                      <a:pt x="305" y="1037"/>
                    </a:lnTo>
                    <a:lnTo>
                      <a:pt x="305" y="1066"/>
                    </a:lnTo>
                    <a:lnTo>
                      <a:pt x="305" y="1067"/>
                    </a:lnTo>
                    <a:lnTo>
                      <a:pt x="306" y="1073"/>
                    </a:lnTo>
                    <a:lnTo>
                      <a:pt x="310" y="1079"/>
                    </a:lnTo>
                    <a:lnTo>
                      <a:pt x="315" y="1088"/>
                    </a:lnTo>
                    <a:lnTo>
                      <a:pt x="323" y="1096"/>
                    </a:lnTo>
                    <a:lnTo>
                      <a:pt x="335" y="1103"/>
                    </a:lnTo>
                    <a:lnTo>
                      <a:pt x="351" y="1108"/>
                    </a:lnTo>
                    <a:lnTo>
                      <a:pt x="372" y="1111"/>
                    </a:lnTo>
                    <a:lnTo>
                      <a:pt x="392" y="1108"/>
                    </a:lnTo>
                    <a:lnTo>
                      <a:pt x="408" y="1103"/>
                    </a:lnTo>
                    <a:lnTo>
                      <a:pt x="420" y="1096"/>
                    </a:lnTo>
                    <a:lnTo>
                      <a:pt x="429" y="1089"/>
                    </a:lnTo>
                    <a:lnTo>
                      <a:pt x="434" y="1080"/>
                    </a:lnTo>
                    <a:lnTo>
                      <a:pt x="437" y="1073"/>
                    </a:lnTo>
                    <a:lnTo>
                      <a:pt x="438" y="1068"/>
                    </a:lnTo>
                    <a:lnTo>
                      <a:pt x="438" y="1067"/>
                    </a:lnTo>
                    <a:lnTo>
                      <a:pt x="440" y="166"/>
                    </a:lnTo>
                    <a:lnTo>
                      <a:pt x="466" y="166"/>
                    </a:lnTo>
                    <a:lnTo>
                      <a:pt x="466" y="500"/>
                    </a:lnTo>
                    <a:lnTo>
                      <a:pt x="468" y="503"/>
                    </a:lnTo>
                    <a:lnTo>
                      <a:pt x="469" y="509"/>
                    </a:lnTo>
                    <a:lnTo>
                      <a:pt x="472" y="517"/>
                    </a:lnTo>
                    <a:lnTo>
                      <a:pt x="477" y="527"/>
                    </a:lnTo>
                    <a:lnTo>
                      <a:pt x="483" y="537"/>
                    </a:lnTo>
                    <a:lnTo>
                      <a:pt x="493" y="545"/>
                    </a:lnTo>
                    <a:lnTo>
                      <a:pt x="505" y="551"/>
                    </a:lnTo>
                    <a:lnTo>
                      <a:pt x="520" y="554"/>
                    </a:lnTo>
                    <a:lnTo>
                      <a:pt x="536" y="551"/>
                    </a:lnTo>
                    <a:lnTo>
                      <a:pt x="548" y="545"/>
                    </a:lnTo>
                    <a:lnTo>
                      <a:pt x="557" y="537"/>
                    </a:lnTo>
                    <a:lnTo>
                      <a:pt x="563" y="527"/>
                    </a:lnTo>
                    <a:lnTo>
                      <a:pt x="570" y="517"/>
                    </a:lnTo>
                    <a:lnTo>
                      <a:pt x="573" y="510"/>
                    </a:lnTo>
                    <a:lnTo>
                      <a:pt x="573" y="508"/>
                    </a:lnTo>
                    <a:lnTo>
                      <a:pt x="573" y="79"/>
                    </a:lnTo>
                    <a:lnTo>
                      <a:pt x="572" y="68"/>
                    </a:lnTo>
                    <a:lnTo>
                      <a:pt x="561" y="47"/>
                    </a:lnTo>
                    <a:lnTo>
                      <a:pt x="546" y="28"/>
                    </a:lnTo>
                    <a:lnTo>
                      <a:pt x="528" y="14"/>
                    </a:lnTo>
                    <a:lnTo>
                      <a:pt x="506" y="4"/>
                    </a:lnTo>
                    <a:lnTo>
                      <a:pt x="485" y="0"/>
                    </a:lnTo>
                    <a:lnTo>
                      <a:pt x="94" y="0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rgbClr val="44988C"/>
              </a:solidFill>
              <a:ln w="0">
                <a:noFill/>
                <a:prstDash val="solid"/>
                <a:round/>
                <a:headEnd/>
                <a:tailEnd/>
              </a:ln>
              <a:effectLst>
                <a:outerShdw dist="91581" dir="3378596" algn="ctr" rotWithShape="0">
                  <a:srgbClr val="C0C0C0">
                    <a:alpha val="50000"/>
                  </a:srgbClr>
                </a:outerShdw>
              </a:effec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5" name="Text Box 81"/>
            <p:cNvSpPr txBox="1">
              <a:spLocks noChangeArrowheads="1"/>
            </p:cNvSpPr>
            <p:nvPr/>
          </p:nvSpPr>
          <p:spPr bwMode="gray">
            <a:xfrm>
              <a:off x="2975" y="1207"/>
              <a:ext cx="2017" cy="207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l" eaLnBrk="0" hangingPunct="0"/>
              <a:r>
                <a:rPr lang="ru-RU" sz="2400" b="0" dirty="0" smtClean="0">
                  <a:solidFill>
                    <a:srgbClr val="000000"/>
                  </a:solidFill>
                </a:rPr>
                <a:t>          </a:t>
              </a:r>
              <a:r>
                <a:rPr lang="ru-RU" sz="2400" b="0" dirty="0" err="1" smtClean="0">
                  <a:solidFill>
                    <a:srgbClr val="000000"/>
                  </a:solidFill>
                </a:rPr>
                <a:t>Токсикологія</a:t>
              </a:r>
              <a:endParaRPr lang="ru-RU" sz="2400" b="0" dirty="0" smtClean="0">
                <a:solidFill>
                  <a:srgbClr val="000000"/>
                </a:solidFill>
              </a:endParaRPr>
            </a:p>
            <a:p>
              <a:pPr algn="l" eaLnBrk="0" hangingPunct="0"/>
              <a:r>
                <a:rPr lang="ru-RU" sz="2400" dirty="0" smtClean="0">
                  <a:solidFill>
                    <a:srgbClr val="000000"/>
                  </a:solidFill>
                </a:rPr>
                <a:t>           </a:t>
              </a:r>
              <a:r>
                <a:rPr lang="ru-RU" sz="2400" dirty="0" err="1" smtClean="0">
                  <a:solidFill>
                    <a:srgbClr val="000000"/>
                  </a:solidFill>
                </a:rPr>
                <a:t>Інфектологія</a:t>
              </a:r>
              <a:endParaRPr lang="ru-RU" sz="2400" dirty="0" smtClean="0">
                <a:solidFill>
                  <a:srgbClr val="000000"/>
                </a:solidFill>
              </a:endParaRPr>
            </a:p>
            <a:p>
              <a:pPr algn="l" eaLnBrk="0" hangingPunct="0"/>
              <a:r>
                <a:rPr lang="ru-RU" sz="2400" b="0" dirty="0" smtClean="0">
                  <a:solidFill>
                    <a:srgbClr val="000000"/>
                  </a:solidFill>
                </a:rPr>
                <a:t>           </a:t>
              </a:r>
              <a:r>
                <a:rPr lang="ru-RU" sz="2400" b="0" dirty="0" err="1" smtClean="0">
                  <a:solidFill>
                    <a:srgbClr val="000000"/>
                  </a:solidFill>
                </a:rPr>
                <a:t>Онкологія</a:t>
              </a:r>
              <a:endParaRPr lang="ru-RU" sz="2400" b="0" dirty="0" smtClean="0">
                <a:solidFill>
                  <a:srgbClr val="000000"/>
                </a:solidFill>
              </a:endParaRPr>
            </a:p>
            <a:p>
              <a:pPr algn="l" eaLnBrk="0" hangingPunct="0"/>
              <a:r>
                <a:rPr lang="ru-RU" sz="2400" dirty="0" smtClean="0">
                  <a:solidFill>
                    <a:srgbClr val="000000"/>
                  </a:solidFill>
                </a:rPr>
                <a:t>           </a:t>
              </a:r>
              <a:r>
                <a:rPr lang="ru-RU" sz="2400" dirty="0" err="1" smtClean="0">
                  <a:solidFill>
                    <a:srgbClr val="000000"/>
                  </a:solidFill>
                </a:rPr>
                <a:t>Офтальмологія</a:t>
              </a:r>
              <a:endParaRPr lang="ru-RU" sz="2400" dirty="0" smtClean="0">
                <a:solidFill>
                  <a:srgbClr val="000000"/>
                </a:solidFill>
              </a:endParaRPr>
            </a:p>
            <a:p>
              <a:pPr algn="l" eaLnBrk="0" hangingPunct="0"/>
              <a:r>
                <a:rPr lang="ru-RU" sz="2400" b="0" dirty="0" smtClean="0">
                  <a:solidFill>
                    <a:srgbClr val="000000"/>
                  </a:solidFill>
                </a:rPr>
                <a:t>           </a:t>
              </a:r>
              <a:r>
                <a:rPr lang="ru-RU" sz="2400" b="0" dirty="0" err="1" smtClean="0">
                  <a:solidFill>
                    <a:srgbClr val="000000"/>
                  </a:solidFill>
                </a:rPr>
                <a:t>Отоларінгологія</a:t>
              </a:r>
              <a:endParaRPr lang="ru-RU" sz="2400" b="0" dirty="0" smtClean="0">
                <a:solidFill>
                  <a:srgbClr val="000000"/>
                </a:solidFill>
              </a:endParaRPr>
            </a:p>
            <a:p>
              <a:pPr algn="l" eaLnBrk="0" hangingPunct="0"/>
              <a:r>
                <a:rPr lang="ru-RU" sz="2400" dirty="0" smtClean="0">
                  <a:solidFill>
                    <a:srgbClr val="000000"/>
                  </a:solidFill>
                </a:rPr>
                <a:t>           </a:t>
              </a:r>
              <a:r>
                <a:rPr lang="ru-RU" sz="2400" dirty="0" err="1" smtClean="0">
                  <a:solidFill>
                    <a:srgbClr val="000000"/>
                  </a:solidFill>
                </a:rPr>
                <a:t>Травматологія</a:t>
              </a:r>
              <a:endParaRPr lang="ru-RU" sz="2400" dirty="0" smtClean="0">
                <a:solidFill>
                  <a:srgbClr val="000000"/>
                </a:solidFill>
              </a:endParaRPr>
            </a:p>
            <a:p>
              <a:pPr algn="l" eaLnBrk="0" hangingPunct="0"/>
              <a:r>
                <a:rPr lang="ru-RU" sz="2400" dirty="0" err="1" smtClean="0">
                  <a:solidFill>
                    <a:srgbClr val="000000"/>
                  </a:solidFill>
                </a:rPr>
                <a:t>Неврологія</a:t>
              </a:r>
              <a:r>
                <a:rPr lang="ru-RU" sz="2400" dirty="0" smtClean="0">
                  <a:solidFill>
                    <a:srgbClr val="000000"/>
                  </a:solidFill>
                </a:rPr>
                <a:t>, </a:t>
              </a:r>
              <a:r>
                <a:rPr lang="ru-RU" sz="2400" dirty="0" err="1" smtClean="0">
                  <a:solidFill>
                    <a:srgbClr val="000000"/>
                  </a:solidFill>
                </a:rPr>
                <a:t>наркологія</a:t>
              </a:r>
              <a:endParaRPr lang="ru-RU" sz="2400" dirty="0" smtClean="0">
                <a:solidFill>
                  <a:srgbClr val="000000"/>
                </a:solidFill>
              </a:endParaRPr>
            </a:p>
            <a:p>
              <a:pPr algn="l" eaLnBrk="0" hangingPunct="0"/>
              <a:r>
                <a:rPr lang="ru-RU" sz="2400" dirty="0" err="1" smtClean="0">
                  <a:solidFill>
                    <a:srgbClr val="000000"/>
                  </a:solidFill>
                </a:rPr>
                <a:t>Психіатрія</a:t>
              </a:r>
              <a:r>
                <a:rPr lang="ru-RU" sz="2400" dirty="0" smtClean="0">
                  <a:solidFill>
                    <a:srgbClr val="000000"/>
                  </a:solidFill>
                </a:rPr>
                <a:t>, </a:t>
              </a:r>
              <a:r>
                <a:rPr lang="ru-RU" sz="2400" dirty="0" err="1" smtClean="0">
                  <a:solidFill>
                    <a:srgbClr val="000000"/>
                  </a:solidFill>
                </a:rPr>
                <a:t>стоматологія</a:t>
              </a:r>
              <a:endParaRPr lang="ru-RU" sz="2400" dirty="0" smtClean="0">
                <a:solidFill>
                  <a:srgbClr val="000000"/>
                </a:solidFill>
              </a:endParaRPr>
            </a:p>
            <a:p>
              <a:pPr algn="l" eaLnBrk="0" hangingPunct="0"/>
              <a:r>
                <a:rPr lang="ru-RU" sz="2400" dirty="0" err="1" smtClean="0">
                  <a:solidFill>
                    <a:srgbClr val="000000"/>
                  </a:solidFill>
                </a:rPr>
                <a:t>Хірургія</a:t>
              </a:r>
              <a:r>
                <a:rPr lang="ru-RU" sz="2400" dirty="0" smtClean="0">
                  <a:solidFill>
                    <a:srgbClr val="000000"/>
                  </a:solidFill>
                </a:rPr>
                <a:t>, </a:t>
              </a:r>
              <a:r>
                <a:rPr lang="ru-RU" sz="2400" dirty="0" err="1" smtClean="0">
                  <a:solidFill>
                    <a:srgbClr val="000000"/>
                  </a:solidFill>
                </a:rPr>
                <a:t>гінекологія</a:t>
              </a:r>
              <a:endParaRPr lang="ru-RU" sz="2400" dirty="0" smtClean="0">
                <a:solidFill>
                  <a:srgbClr val="000000"/>
                </a:solidFill>
              </a:endParaRPr>
            </a:p>
            <a:p>
              <a:pPr algn="l" eaLnBrk="0" hangingPunct="0"/>
              <a:r>
                <a:rPr lang="ru-RU" sz="2400" dirty="0" err="1" smtClean="0">
                  <a:solidFill>
                    <a:srgbClr val="000000"/>
                  </a:solidFill>
                </a:rPr>
                <a:t>Дерматологія,алергологія</a:t>
              </a:r>
              <a:endParaRPr lang="ru-RU" sz="2400" dirty="0" smtClean="0">
                <a:solidFill>
                  <a:srgbClr val="000000"/>
                </a:solidFill>
              </a:endParaRPr>
            </a:p>
            <a:p>
              <a:pPr algn="l" eaLnBrk="0" hangingPunct="0"/>
              <a:r>
                <a:rPr lang="ru-RU" sz="2400" dirty="0" err="1" smtClean="0">
                  <a:solidFill>
                    <a:srgbClr val="000000"/>
                  </a:solidFill>
                </a:rPr>
                <a:t>Внутрішня</a:t>
              </a:r>
              <a:r>
                <a:rPr lang="ru-RU" sz="2400" dirty="0" smtClean="0">
                  <a:solidFill>
                    <a:srgbClr val="000000"/>
                  </a:solidFill>
                </a:rPr>
                <a:t> медицина</a:t>
              </a:r>
            </a:p>
            <a:p>
              <a:pPr algn="l" eaLnBrk="0" hangingPunct="0"/>
              <a:endParaRPr lang="en-US" sz="1600" b="0" dirty="0">
                <a:solidFill>
                  <a:srgbClr val="000000"/>
                </a:solidFill>
              </a:endParaRPr>
            </a:p>
          </p:txBody>
        </p:sp>
      </p:grpSp>
      <p:sp>
        <p:nvSpPr>
          <p:cNvPr id="15" name="Прямоугольник 14"/>
          <p:cNvSpPr/>
          <p:nvPr/>
        </p:nvSpPr>
        <p:spPr>
          <a:xfrm>
            <a:off x="6948264" y="6597352"/>
            <a:ext cx="2195736" cy="260648"/>
          </a:xfrm>
          <a:prstGeom prst="rect">
            <a:avLst/>
          </a:prstGeom>
          <a:solidFill>
            <a:srgbClr val="81D9D1"/>
          </a:solidFill>
          <a:ln>
            <a:solidFill>
              <a:srgbClr val="81D9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7511897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1417638"/>
          </a:xfrm>
        </p:spPr>
        <p:txBody>
          <a:bodyPr>
            <a:noAutofit/>
          </a:bodyPr>
          <a:lstStyle/>
          <a:p>
            <a:r>
              <a:rPr lang="ru-RU" sz="3200" dirty="0" err="1" smtClean="0"/>
              <a:t>Бажаєте</a:t>
            </a:r>
            <a:r>
              <a:rPr lang="ru-RU" sz="3200" dirty="0" smtClean="0"/>
              <a:t> </a:t>
            </a:r>
            <a:r>
              <a:rPr lang="ru-RU" sz="3200" dirty="0" err="1" smtClean="0"/>
              <a:t>отримати</a:t>
            </a:r>
            <a:r>
              <a:rPr lang="ru-RU" sz="3200" dirty="0" smtClean="0"/>
              <a:t> </a:t>
            </a:r>
            <a:r>
              <a:rPr lang="ru-RU" sz="3200" dirty="0" err="1" smtClean="0"/>
              <a:t>різнобічні</a:t>
            </a:r>
            <a:r>
              <a:rPr lang="ru-RU" sz="3200" dirty="0" smtClean="0"/>
              <a:t> практично </a:t>
            </a:r>
            <a:r>
              <a:rPr lang="ru-RU" sz="3200" dirty="0" err="1" smtClean="0"/>
              <a:t>орієнтовані</a:t>
            </a:r>
            <a:r>
              <a:rPr lang="ru-RU" sz="3200" dirty="0" smtClean="0"/>
              <a:t> </a:t>
            </a:r>
            <a:r>
              <a:rPr lang="ru-RU" sz="3200" dirty="0" err="1" smtClean="0"/>
              <a:t>знання</a:t>
            </a:r>
            <a:r>
              <a:rPr lang="ru-RU" sz="3200" dirty="0" smtClean="0"/>
              <a:t>? </a:t>
            </a:r>
            <a:r>
              <a:rPr lang="ru-RU" sz="3200" dirty="0" err="1" smtClean="0"/>
              <a:t>Вивчайте</a:t>
            </a:r>
            <a:r>
              <a:rPr lang="ru-RU" sz="3200" dirty="0" smtClean="0"/>
              <a:t> </a:t>
            </a:r>
            <a:r>
              <a:rPr lang="ru-RU" sz="3200" dirty="0" err="1" smtClean="0"/>
              <a:t>профпатологію</a:t>
            </a:r>
            <a:r>
              <a:rPr lang="ru-RU" sz="3200" dirty="0" smtClean="0"/>
              <a:t>!</a:t>
            </a:r>
            <a:endParaRPr lang="ru-RU" sz="3200" dirty="0"/>
          </a:p>
        </p:txBody>
      </p:sp>
      <p:sp>
        <p:nvSpPr>
          <p:cNvPr id="3" name="AutoShape 54"/>
          <p:cNvSpPr>
            <a:spLocks noChangeArrowheads="1"/>
          </p:cNvSpPr>
          <p:nvPr/>
        </p:nvSpPr>
        <p:spPr bwMode="gray">
          <a:xfrm>
            <a:off x="657225" y="4343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1">
                  <a:gamma/>
                  <a:shade val="79216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" name="Text Box 55"/>
          <p:cNvSpPr txBox="1">
            <a:spLocks noChangeArrowheads="1"/>
          </p:cNvSpPr>
          <p:nvPr/>
        </p:nvSpPr>
        <p:spPr bwMode="black">
          <a:xfrm>
            <a:off x="3563888" y="3501008"/>
            <a:ext cx="1973312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uk-UA" sz="2400" b="1" i="0" dirty="0" smtClean="0">
                <a:cs typeface="Arial" charset="0"/>
              </a:rPr>
              <a:t>Принципи викладання</a:t>
            </a:r>
            <a:endParaRPr lang="en-US" sz="2400" b="1" i="0" dirty="0">
              <a:cs typeface="Arial" charset="0"/>
            </a:endParaRPr>
          </a:p>
        </p:txBody>
      </p:sp>
      <p:sp>
        <p:nvSpPr>
          <p:cNvPr id="5" name="AutoShape 56"/>
          <p:cNvSpPr>
            <a:spLocks noChangeArrowheads="1"/>
          </p:cNvSpPr>
          <p:nvPr/>
        </p:nvSpPr>
        <p:spPr bwMode="gray">
          <a:xfrm>
            <a:off x="711200" y="4772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gray">
          <a:xfrm>
            <a:off x="752475" y="4725144"/>
            <a:ext cx="2316163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400" b="1" dirty="0" smtClean="0">
                <a:solidFill>
                  <a:srgbClr val="000000"/>
                </a:solidFill>
                <a:cs typeface="Arial" charset="0"/>
              </a:rPr>
              <a:t>Практично </a:t>
            </a:r>
            <a:r>
              <a:rPr lang="ru-RU" sz="2400" b="1" dirty="0" err="1" smtClean="0"/>
              <a:t>орієнтовані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знання</a:t>
            </a:r>
            <a:r>
              <a:rPr lang="ru-RU" sz="2400" b="1" dirty="0" smtClean="0"/>
              <a:t> </a:t>
            </a:r>
            <a:endParaRPr lang="en-US" sz="24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8" name="AutoShape 59"/>
          <p:cNvSpPr>
            <a:spLocks noChangeArrowheads="1"/>
          </p:cNvSpPr>
          <p:nvPr/>
        </p:nvSpPr>
        <p:spPr bwMode="gray">
          <a:xfrm>
            <a:off x="657225" y="19812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AutoShape 60"/>
          <p:cNvSpPr>
            <a:spLocks noChangeArrowheads="1"/>
          </p:cNvSpPr>
          <p:nvPr/>
        </p:nvSpPr>
        <p:spPr bwMode="gray">
          <a:xfrm>
            <a:off x="711200" y="24098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gray">
          <a:xfrm>
            <a:off x="752475" y="2487613"/>
            <a:ext cx="2316163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800" b="1" dirty="0" err="1" smtClean="0">
                <a:solidFill>
                  <a:srgbClr val="000000"/>
                </a:solidFill>
                <a:cs typeface="Arial" charset="0"/>
              </a:rPr>
              <a:t>Різнобічні</a:t>
            </a:r>
            <a:r>
              <a:rPr lang="ru-RU" sz="2800" b="1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  <a:cs typeface="Arial" charset="0"/>
              </a:rPr>
              <a:t>знання</a:t>
            </a:r>
            <a:endParaRPr lang="en-US" sz="28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2" name="AutoShape 63"/>
          <p:cNvSpPr>
            <a:spLocks noChangeArrowheads="1"/>
          </p:cNvSpPr>
          <p:nvPr/>
        </p:nvSpPr>
        <p:spPr bwMode="gray">
          <a:xfrm>
            <a:off x="5991225" y="43434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hlink">
                  <a:gamma/>
                  <a:shade val="7921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" name="AutoShape 64"/>
          <p:cNvSpPr>
            <a:spLocks noChangeArrowheads="1"/>
          </p:cNvSpPr>
          <p:nvPr/>
        </p:nvSpPr>
        <p:spPr bwMode="gray">
          <a:xfrm>
            <a:off x="6045200" y="47720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gray">
          <a:xfrm>
            <a:off x="6086475" y="4797153"/>
            <a:ext cx="2316163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2400" b="1" dirty="0" smtClean="0">
                <a:solidFill>
                  <a:srgbClr val="000000"/>
                </a:solidFill>
                <a:cs typeface="Arial" charset="0"/>
              </a:rPr>
              <a:t>Творчій підхід до викладення матеріалу</a:t>
            </a:r>
            <a:endParaRPr lang="en-US" sz="2400" b="1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6" name="AutoShape 67"/>
          <p:cNvSpPr>
            <a:spLocks noChangeArrowheads="1"/>
          </p:cNvSpPr>
          <p:nvPr/>
        </p:nvSpPr>
        <p:spPr bwMode="gray">
          <a:xfrm>
            <a:off x="5991225" y="1981200"/>
            <a:ext cx="2543175" cy="1600200"/>
          </a:xfrm>
          <a:prstGeom prst="roundRect">
            <a:avLst>
              <a:gd name="adj" fmla="val 12699"/>
            </a:avLst>
          </a:prstGeom>
          <a:gradFill rotWithShape="1">
            <a:gsLst>
              <a:gs pos="0">
                <a:schemeClr val="accent2">
                  <a:gamma/>
                  <a:shade val="7921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" name="AutoShape 68"/>
          <p:cNvSpPr>
            <a:spLocks noChangeArrowheads="1"/>
          </p:cNvSpPr>
          <p:nvPr/>
        </p:nvSpPr>
        <p:spPr bwMode="gray">
          <a:xfrm>
            <a:off x="6045200" y="2409825"/>
            <a:ext cx="2408238" cy="11144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9" name="Text Box 9"/>
          <p:cNvSpPr txBox="1">
            <a:spLocks noChangeArrowheads="1"/>
          </p:cNvSpPr>
          <p:nvPr/>
        </p:nvSpPr>
        <p:spPr bwMode="gray">
          <a:xfrm>
            <a:off x="6086475" y="2420889"/>
            <a:ext cx="2316163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2400" b="1" i="0" dirty="0" smtClean="0">
                <a:solidFill>
                  <a:srgbClr val="000000"/>
                </a:solidFill>
                <a:cs typeface="Arial" charset="0"/>
              </a:rPr>
              <a:t>Аналіз і синтез </a:t>
            </a:r>
            <a:r>
              <a:rPr lang="uk-UA" sz="2400" b="1" i="0" dirty="0" err="1" smtClean="0">
                <a:solidFill>
                  <a:srgbClr val="000000"/>
                </a:solidFill>
                <a:cs typeface="Arial" charset="0"/>
              </a:rPr>
              <a:t>отриманної</a:t>
            </a:r>
            <a:r>
              <a:rPr lang="uk-UA" sz="2400" b="1" i="0" dirty="0" smtClean="0">
                <a:solidFill>
                  <a:srgbClr val="000000"/>
                </a:solidFill>
                <a:cs typeface="Arial" charset="0"/>
              </a:rPr>
              <a:t> інформації</a:t>
            </a:r>
            <a:endParaRPr lang="en-US" sz="2400" b="1" i="0" dirty="0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71"/>
          <p:cNvGrpSpPr>
            <a:grpSpLocks/>
          </p:cNvGrpSpPr>
          <p:nvPr/>
        </p:nvGrpSpPr>
        <p:grpSpPr bwMode="auto">
          <a:xfrm>
            <a:off x="3143250" y="2590800"/>
            <a:ext cx="2819400" cy="2803525"/>
            <a:chOff x="1968" y="1488"/>
            <a:chExt cx="1776" cy="1766"/>
          </a:xfrm>
        </p:grpSpPr>
        <p:sp>
          <p:nvSpPr>
            <p:cNvPr id="21" name="AutoShape 72"/>
            <p:cNvSpPr>
              <a:spLocks noChangeArrowheads="1"/>
            </p:cNvSpPr>
            <p:nvPr/>
          </p:nvSpPr>
          <p:spPr bwMode="gray">
            <a:xfrm rot="6774404">
              <a:off x="2004" y="157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22" name="AutoShape 73"/>
            <p:cNvSpPr>
              <a:spLocks noChangeArrowheads="1"/>
            </p:cNvSpPr>
            <p:nvPr/>
          </p:nvSpPr>
          <p:spPr bwMode="gray">
            <a:xfrm rot="12174404">
              <a:off x="1968" y="1567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23" name="AutoShape 74"/>
            <p:cNvSpPr>
              <a:spLocks noChangeArrowheads="1"/>
            </p:cNvSpPr>
            <p:nvPr/>
          </p:nvSpPr>
          <p:spPr bwMode="gray">
            <a:xfrm rot="17574404">
              <a:off x="2029" y="150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24" name="AutoShape 75"/>
            <p:cNvSpPr>
              <a:spLocks noChangeArrowheads="1"/>
            </p:cNvSpPr>
            <p:nvPr/>
          </p:nvSpPr>
          <p:spPr bwMode="gray">
            <a:xfrm rot="22974404">
              <a:off x="2056" y="1536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</p:grpSp>
      <p:sp>
        <p:nvSpPr>
          <p:cNvPr id="25" name="Прямоугольник 24"/>
          <p:cNvSpPr/>
          <p:nvPr/>
        </p:nvSpPr>
        <p:spPr>
          <a:xfrm>
            <a:off x="6948264" y="6597352"/>
            <a:ext cx="2195736" cy="260648"/>
          </a:xfrm>
          <a:prstGeom prst="rect">
            <a:avLst/>
          </a:prstGeom>
          <a:solidFill>
            <a:srgbClr val="81D9D1"/>
          </a:solidFill>
          <a:ln>
            <a:solidFill>
              <a:srgbClr val="81D9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9626624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     Актуальність </a:t>
            </a:r>
            <a:r>
              <a:rPr lang="uk-UA" dirty="0" err="1" smtClean="0"/>
              <a:t>профпатології</a:t>
            </a:r>
            <a:r>
              <a:rPr lang="uk-UA" dirty="0" smtClean="0"/>
              <a:t> </a:t>
            </a:r>
          </a:p>
        </p:txBody>
      </p:sp>
      <p:sp>
        <p:nvSpPr>
          <p:cNvPr id="47107" name="Содержимое 2"/>
          <p:cNvSpPr>
            <a:spLocks noGrp="1"/>
          </p:cNvSpPr>
          <p:nvPr>
            <p:ph idx="1"/>
          </p:nvPr>
        </p:nvSpPr>
        <p:spPr>
          <a:xfrm>
            <a:off x="467544" y="1916831"/>
            <a:ext cx="8496944" cy="1872209"/>
          </a:xfrm>
          <a:ln w="28575">
            <a:solidFill>
              <a:srgbClr val="36B4A8"/>
            </a:solidFill>
          </a:ln>
        </p:spPr>
        <p:txBody>
          <a:bodyPr>
            <a:normAutofit/>
          </a:bodyPr>
          <a:lstStyle/>
          <a:p>
            <a:r>
              <a:rPr lang="uk-UA" dirty="0" smtClean="0"/>
              <a:t>Данія (1 місце) 438,6 на 100 тис. населення </a:t>
            </a:r>
          </a:p>
          <a:p>
            <a:r>
              <a:rPr lang="uk-UA" dirty="0" smtClean="0"/>
              <a:t>Україна (21 місце) 13,3 на 100 тис. населення </a:t>
            </a:r>
          </a:p>
          <a:p>
            <a:r>
              <a:rPr lang="uk-UA" dirty="0" smtClean="0"/>
              <a:t>РФ (25 місце) 11,2 на 100 тис. населення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948264" y="6597352"/>
            <a:ext cx="2195736" cy="260648"/>
          </a:xfrm>
          <a:prstGeom prst="rect">
            <a:avLst/>
          </a:prstGeom>
          <a:solidFill>
            <a:srgbClr val="81D9D1"/>
          </a:solidFill>
          <a:ln>
            <a:solidFill>
              <a:srgbClr val="81D9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TextBox 6"/>
          <p:cNvSpPr txBox="1"/>
          <p:nvPr/>
        </p:nvSpPr>
        <p:spPr>
          <a:xfrm>
            <a:off x="1259632" y="4437112"/>
            <a:ext cx="6840760" cy="1754326"/>
          </a:xfrm>
          <a:prstGeom prst="rect">
            <a:avLst/>
          </a:prstGeom>
          <a:noFill/>
          <a:ln w="28575">
            <a:solidFill>
              <a:srgbClr val="36B4A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dirty="0" smtClean="0"/>
              <a:t>Орієнтуєшся на вимоги </a:t>
            </a:r>
          </a:p>
          <a:p>
            <a:pPr algn="ctr"/>
            <a:r>
              <a:rPr lang="uk-UA" sz="3600" dirty="0" smtClean="0"/>
              <a:t>європейської медичної освіти, </a:t>
            </a:r>
          </a:p>
          <a:p>
            <a:pPr algn="ctr"/>
            <a:r>
              <a:rPr lang="uk-UA" sz="3600" dirty="0" smtClean="0"/>
              <a:t>вивчай </a:t>
            </a:r>
            <a:r>
              <a:rPr lang="uk-UA" sz="3600" dirty="0" err="1" smtClean="0"/>
              <a:t>профпатологію</a:t>
            </a:r>
            <a:r>
              <a:rPr lang="uk-UA" sz="3600" dirty="0" smtClean="0"/>
              <a:t>!</a:t>
            </a:r>
            <a:endParaRPr lang="uk-UA" sz="36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 descr="photo_2020-12-14_15-28-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5620517">
            <a:off x="6863414" y="-285160"/>
            <a:ext cx="1837550" cy="2450067"/>
          </a:xfrm>
          <a:prstGeom prst="rect">
            <a:avLst/>
          </a:prstGeom>
        </p:spPr>
      </p:pic>
      <p:pic>
        <p:nvPicPr>
          <p:cNvPr id="21" name="Рисунок 20" descr="photo_2020-12-12_18-41-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5399583">
            <a:off x="7361097" y="2012490"/>
            <a:ext cx="1836204" cy="2448272"/>
          </a:xfrm>
          <a:prstGeom prst="rect">
            <a:avLst/>
          </a:prstGeom>
        </p:spPr>
      </p:pic>
      <p:pic>
        <p:nvPicPr>
          <p:cNvPr id="11" name="Содержимое 10" descr="c0babb2b88dd90668b24badb28865089.jpe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059832" y="4293096"/>
            <a:ext cx="3169234" cy="2262982"/>
          </a:xfrm>
        </p:spPr>
      </p:pic>
      <p:pic>
        <p:nvPicPr>
          <p:cNvPr id="20" name="Рисунок 19" descr="photo_2020-12-12_18-41-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5399583">
            <a:off x="6064952" y="3308634"/>
            <a:ext cx="1836204" cy="2448272"/>
          </a:xfrm>
          <a:prstGeom prst="rect">
            <a:avLst/>
          </a:prstGeom>
        </p:spPr>
      </p:pic>
      <p:pic>
        <p:nvPicPr>
          <p:cNvPr id="19" name="Рисунок 18" descr="photo_2020-12-12_18-41-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5399583">
            <a:off x="6280977" y="1292411"/>
            <a:ext cx="1836204" cy="2448272"/>
          </a:xfrm>
          <a:prstGeom prst="rect">
            <a:avLst/>
          </a:prstGeom>
        </p:spPr>
      </p:pic>
      <p:pic>
        <p:nvPicPr>
          <p:cNvPr id="13" name="Рисунок 12" descr="photo_2020-12-12_18-43-1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3528" y="1196752"/>
            <a:ext cx="2952328" cy="2214246"/>
          </a:xfrm>
          <a:prstGeom prst="rect">
            <a:avLst/>
          </a:prstGeom>
        </p:spPr>
      </p:pic>
      <p:pic>
        <p:nvPicPr>
          <p:cNvPr id="12" name="Рисунок 11" descr="photo_2020-12-12_18-43-4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3356992"/>
            <a:ext cx="3059832" cy="24842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6336704" cy="1008112"/>
          </a:xfrm>
          <a:solidFill>
            <a:srgbClr val="36B4A8"/>
          </a:solidFill>
        </p:spPr>
        <p:txBody>
          <a:bodyPr>
            <a:normAutofit fontScale="90000"/>
          </a:bodyPr>
          <a:lstStyle/>
          <a:p>
            <a:r>
              <a:rPr lang="uk-UA" dirty="0" smtClean="0"/>
              <a:t>Науково-педагогічна і </a:t>
            </a:r>
            <a:r>
              <a:rPr lang="uk-UA" dirty="0" smtClean="0"/>
              <a:t>           </a:t>
            </a:r>
            <a:r>
              <a:rPr lang="uk-UA" dirty="0" smtClean="0"/>
              <a:t>матеріально-технічна база</a:t>
            </a:r>
            <a:endParaRPr lang="uk-UA" dirty="0"/>
          </a:p>
        </p:txBody>
      </p:sp>
      <p:pic>
        <p:nvPicPr>
          <p:cNvPr id="14" name="Рисунок 13" descr="photo_2020-12-12_18-42-3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483768" y="2060848"/>
            <a:ext cx="3369568" cy="2034540"/>
          </a:xfrm>
          <a:prstGeom prst="rect">
            <a:avLst/>
          </a:prstGeom>
        </p:spPr>
      </p:pic>
      <p:pic>
        <p:nvPicPr>
          <p:cNvPr id="16" name="Рисунок 15" descr="photo_2020-12-12_18-41-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5399583">
            <a:off x="5920936" y="2084498"/>
            <a:ext cx="1836204" cy="2448272"/>
          </a:xfrm>
          <a:prstGeom prst="rect">
            <a:avLst/>
          </a:prstGeom>
        </p:spPr>
      </p:pic>
      <p:pic>
        <p:nvPicPr>
          <p:cNvPr id="18" name="Рисунок 17" descr="photo_2020-12-12_18-42-17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4837879">
            <a:off x="6903259" y="4266093"/>
            <a:ext cx="2322257" cy="3240359"/>
          </a:xfrm>
          <a:prstGeom prst="rect">
            <a:avLst/>
          </a:prstGeom>
        </p:spPr>
      </p:pic>
      <p:pic>
        <p:nvPicPr>
          <p:cNvPr id="17" name="Рисунок 16" descr="photo_2020-12-12_18-42-06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5349109">
            <a:off x="6878676" y="3056736"/>
            <a:ext cx="1836202" cy="2771798"/>
          </a:xfrm>
          <a:prstGeom prst="rect">
            <a:avLst/>
          </a:prstGeom>
        </p:spPr>
      </p:pic>
      <p:pic>
        <p:nvPicPr>
          <p:cNvPr id="15" name="Рисунок 14" descr="photo_2020-12-12_18-41-45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15497393">
            <a:off x="7205903" y="686900"/>
            <a:ext cx="1862825" cy="248376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635080" cy="1143000"/>
          </a:xfrm>
        </p:spPr>
        <p:txBody>
          <a:bodyPr/>
          <a:lstStyle/>
          <a:p>
            <a:r>
              <a:rPr lang="uk-UA" dirty="0" smtClean="0"/>
              <a:t>Гарні традиції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 descr="CAM001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140968"/>
            <a:ext cx="3159000" cy="4212000"/>
          </a:xfrm>
          <a:prstGeom prst="rect">
            <a:avLst/>
          </a:prstGeom>
        </p:spPr>
      </p:pic>
      <p:pic>
        <p:nvPicPr>
          <p:cNvPr id="5" name="Содержимое 3" descr="DSCN372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683568" y="1628800"/>
            <a:ext cx="3196481" cy="2356081"/>
          </a:xfrm>
          <a:prstGeom prst="rect">
            <a:avLst/>
          </a:prstGeom>
        </p:spPr>
      </p:pic>
      <p:pic>
        <p:nvPicPr>
          <p:cNvPr id="6" name="Рисунок 5" descr="P4115238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064" y="2420888"/>
            <a:ext cx="3143936" cy="2232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P4115234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9093" y="4461548"/>
            <a:ext cx="3024907" cy="2396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P411523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55776" y="1772816"/>
            <a:ext cx="3679573" cy="2736280"/>
          </a:xfrm>
          <a:prstGeom prst="rect">
            <a:avLst/>
          </a:prstGeom>
          <a:effectLst>
            <a:outerShdw blurRad="50800" dist="50800" dir="5400000" sx="103000" sy="103000" algn="ctr" rotWithShape="0">
              <a:schemeClr val="bg2">
                <a:lumMod val="75000"/>
              </a:schemeClr>
            </a:outerShdw>
          </a:effectLst>
        </p:spPr>
      </p:pic>
      <p:pic>
        <p:nvPicPr>
          <p:cNvPr id="9" name="Picture 3" descr="J:\ГУРТОК\конф.3.04.14\проффи 2014\Безымянный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56176" y="0"/>
            <a:ext cx="2987824" cy="2571580"/>
          </a:xfrm>
          <a:prstGeom prst="rect">
            <a:avLst/>
          </a:prstGeom>
          <a:noFill/>
        </p:spPr>
      </p:pic>
      <p:pic>
        <p:nvPicPr>
          <p:cNvPr id="10" name="Picture 5" descr="J:\студ.конф 2017\CAM0049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11760" y="4005064"/>
            <a:ext cx="3384376" cy="2538282"/>
          </a:xfrm>
          <a:prstGeom prst="rect">
            <a:avLst/>
          </a:prstGeom>
          <a:noFill/>
        </p:spPr>
      </p:pic>
      <p:pic>
        <p:nvPicPr>
          <p:cNvPr id="11" name="Picture 3" descr="J:\студ.конф 2017\CAM0051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79912" y="4797152"/>
            <a:ext cx="3059833" cy="229487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22313" y="3501008"/>
            <a:ext cx="7772400" cy="2448272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Обирайте дисципліну                      </a:t>
            </a:r>
            <a:r>
              <a:rPr lang="uk-UA" dirty="0" err="1" smtClean="0"/>
              <a:t>“актуальні</a:t>
            </a:r>
            <a:r>
              <a:rPr lang="uk-UA" dirty="0" smtClean="0"/>
              <a:t> питання </a:t>
            </a:r>
            <a:r>
              <a:rPr lang="uk-UA" dirty="0" err="1" smtClean="0"/>
              <a:t>профпатології”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Ми готові розпочинати!</a:t>
            </a:r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722313" y="2060849"/>
            <a:ext cx="7772400" cy="1440159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948264" y="6597352"/>
            <a:ext cx="2195736" cy="260648"/>
          </a:xfrm>
          <a:prstGeom prst="rect">
            <a:avLst/>
          </a:prstGeom>
          <a:solidFill>
            <a:srgbClr val="81D9D1"/>
          </a:solidFill>
          <a:ln>
            <a:solidFill>
              <a:srgbClr val="81D9D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" name="Рисунок 6" descr="unnam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476672"/>
            <a:ext cx="5193885" cy="27210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88024" y="6525344"/>
            <a:ext cx="4176464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uk-UA" dirty="0" smtClean="0"/>
              <a:t>   </a:t>
            </a:r>
            <a:r>
              <a:rPr lang="uk-UA" smtClean="0"/>
              <a:t>Автор презентації: </a:t>
            </a:r>
            <a:r>
              <a:rPr lang="uk-UA" dirty="0" smtClean="0"/>
              <a:t>ас. Бондарчук С.В.</a:t>
            </a:r>
            <a:endParaRPr lang="uk-UA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bd366e61352b42b52b886ede5a3e17e36c57a10"/>
</p:tagLst>
</file>

<file path=ppt/theme/theme1.xml><?xml version="1.0" encoding="utf-8"?>
<a:theme xmlns:a="http://schemas.openxmlformats.org/drawingml/2006/main" name="Тема Office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1028</TotalTime>
  <Words>630</Words>
  <Application>Microsoft Office PowerPoint</Application>
  <PresentationFormat>Экран (4:3)</PresentationFormat>
  <Paragraphs>81</Paragraphs>
  <Slides>11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  5 курс Вибіркова дисципліна   АКТУАЛЬНІ ПИТАННЯ ПРОФЕСІЙНОЇ ПАТОЛОГІЇ</vt:lpstr>
      <vt:lpstr>Бажаєте ставити вірні діагнози? Вивчайте профпатологію!</vt:lpstr>
      <vt:lpstr>Бажаєте знати…</vt:lpstr>
      <vt:lpstr>Професійні хвороби медичних працівників</vt:lpstr>
      <vt:lpstr>      Еволюція профпатології</vt:lpstr>
      <vt:lpstr>Інтеграція дисциплін                   Формування світогляду</vt:lpstr>
      <vt:lpstr>Бажаєте отримати різнобічні практично орієнтовані знання? Вивчайте профпатологію!</vt:lpstr>
      <vt:lpstr>           Актуальність профпатології </vt:lpstr>
      <vt:lpstr>Науково-педагогічна і            матеріально-технічна база</vt:lpstr>
      <vt:lpstr>Гарні традиції</vt:lpstr>
      <vt:lpstr>Обирайте дисципліну                      “актуальні питання профпатології” Ми готові розпочинати!</vt:lpstr>
    </vt:vector>
  </TitlesOfParts>
  <Company>http://presentation-creation.ru/powerpoint-templates/meditsina.html</Company>
  <LinksUpToDate>false</LinksUpToDate>
  <SharedDoc>false</SharedDoc>
  <HyperlinkBase>http://presentation-creation.ru/powerpoint-templates/meditsina.html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Атрибуты терапевта</dc:title>
  <dc:creator>obstinate</dc:creator>
  <dc:description>Шаблон с сайта http://presentation-creation.ru/</dc:description>
  <cp:lastModifiedBy>Бондарчук</cp:lastModifiedBy>
  <cp:revision>36</cp:revision>
  <dcterms:created xsi:type="dcterms:W3CDTF">2017-10-03T11:49:39Z</dcterms:created>
  <dcterms:modified xsi:type="dcterms:W3CDTF">2020-12-14T14:20:24Z</dcterms:modified>
</cp:coreProperties>
</file>