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Yeseva One" charset="1" panose="00000500000000000000"/>
      <p:regular r:id="rId16"/>
    </p:embeddedFont>
    <p:embeddedFont>
      <p:font typeface="Arimo" charset="1" panose="020B0604020202020204"/>
      <p:regular r:id="rId17"/>
    </p:embeddedFont>
    <p:embeddedFont>
      <p:font typeface="Arimo Bold" charset="1" panose="020B0704020202020204"/>
      <p:regular r:id="rId18"/>
    </p:embeddedFont>
    <p:embeddedFont>
      <p:font typeface="PT Serif Bold" charset="1" panose="020A0703040505020204"/>
      <p:regular r:id="rId19"/>
    </p:embeddedFont>
    <p:embeddedFont>
      <p:font typeface="Tenor Sans" charset="1" panose="0200000000000000000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5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-206265" y="-77077"/>
            <a:ext cx="8713656" cy="10441154"/>
            <a:chOff x="0" y="0"/>
            <a:chExt cx="3632200" cy="435229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5240" y="15240"/>
              <a:ext cx="3600450" cy="4320540"/>
            </a:xfrm>
            <a:custGeom>
              <a:avLst/>
              <a:gdLst/>
              <a:ahLst/>
              <a:cxnLst/>
              <a:rect r="r" b="b" t="t" l="l"/>
              <a:pathLst>
                <a:path h="4320540" w="3600450">
                  <a:moveTo>
                    <a:pt x="0" y="0"/>
                  </a:moveTo>
                  <a:lnTo>
                    <a:pt x="3600450" y="0"/>
                  </a:lnTo>
                  <a:lnTo>
                    <a:pt x="3600450" y="4320540"/>
                  </a:lnTo>
                  <a:lnTo>
                    <a:pt x="0" y="4320540"/>
                  </a:lnTo>
                  <a:close/>
                </a:path>
              </a:pathLst>
            </a:custGeom>
            <a:blipFill>
              <a:blip r:embed="rId2"/>
              <a:stretch>
                <a:fillRect l="-57529" t="0" r="-22582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632200" cy="4352290"/>
            </a:xfrm>
            <a:custGeom>
              <a:avLst/>
              <a:gdLst/>
              <a:ahLst/>
              <a:cxnLst/>
              <a:rect r="r" b="b" t="t" l="l"/>
              <a:pathLst>
                <a:path h="4352290" w="3632200">
                  <a:moveTo>
                    <a:pt x="3632200" y="4352290"/>
                  </a:moveTo>
                  <a:lnTo>
                    <a:pt x="0" y="4352290"/>
                  </a:lnTo>
                  <a:lnTo>
                    <a:pt x="0" y="0"/>
                  </a:lnTo>
                  <a:lnTo>
                    <a:pt x="3632200" y="0"/>
                  </a:lnTo>
                  <a:lnTo>
                    <a:pt x="3632200" y="4352290"/>
                  </a:lnTo>
                  <a:close/>
                  <a:moveTo>
                    <a:pt x="31750" y="4320540"/>
                  </a:moveTo>
                  <a:lnTo>
                    <a:pt x="3600450" y="4320540"/>
                  </a:lnTo>
                  <a:lnTo>
                    <a:pt x="3600450" y="31750"/>
                  </a:lnTo>
                  <a:lnTo>
                    <a:pt x="31750" y="31750"/>
                  </a:lnTo>
                  <a:lnTo>
                    <a:pt x="31750" y="432054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3346966" y="0"/>
            <a:ext cx="14941034" cy="10287000"/>
            <a:chOff x="0" y="0"/>
            <a:chExt cx="3935087" cy="270933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935087" cy="2709333"/>
            </a:xfrm>
            <a:custGeom>
              <a:avLst/>
              <a:gdLst/>
              <a:ahLst/>
              <a:cxnLst/>
              <a:rect r="r" b="b" t="t" l="l"/>
              <a:pathLst>
                <a:path h="2709333" w="3935087">
                  <a:moveTo>
                    <a:pt x="0" y="0"/>
                  </a:moveTo>
                  <a:lnTo>
                    <a:pt x="3935087" y="0"/>
                  </a:lnTo>
                  <a:lnTo>
                    <a:pt x="3935087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3935087" cy="275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6121976" y="2511745"/>
            <a:ext cx="11181075" cy="5831048"/>
            <a:chOff x="0" y="0"/>
            <a:chExt cx="2944810" cy="153574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944810" cy="1535749"/>
            </a:xfrm>
            <a:custGeom>
              <a:avLst/>
              <a:gdLst/>
              <a:ahLst/>
              <a:cxnLst/>
              <a:rect r="r" b="b" t="t" l="l"/>
              <a:pathLst>
                <a:path h="1535749" w="2944810">
                  <a:moveTo>
                    <a:pt x="0" y="0"/>
                  </a:moveTo>
                  <a:lnTo>
                    <a:pt x="2944810" y="0"/>
                  </a:lnTo>
                  <a:lnTo>
                    <a:pt x="2944810" y="1535749"/>
                  </a:lnTo>
                  <a:lnTo>
                    <a:pt x="0" y="153574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2944810" cy="158337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0" y="8237882"/>
            <a:ext cx="16292201" cy="1020418"/>
            <a:chOff x="0" y="0"/>
            <a:chExt cx="4290950" cy="26875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290950" cy="268752"/>
            </a:xfrm>
            <a:custGeom>
              <a:avLst/>
              <a:gdLst/>
              <a:ahLst/>
              <a:cxnLst/>
              <a:rect r="r" b="b" t="t" l="l"/>
              <a:pathLst>
                <a:path h="268752" w="4290950">
                  <a:moveTo>
                    <a:pt x="0" y="0"/>
                  </a:moveTo>
                  <a:lnTo>
                    <a:pt x="4290950" y="0"/>
                  </a:lnTo>
                  <a:lnTo>
                    <a:pt x="4290950" y="268752"/>
                  </a:lnTo>
                  <a:lnTo>
                    <a:pt x="0" y="268752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4290950" cy="3163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6143852" y="2703517"/>
            <a:ext cx="11224827" cy="26079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28"/>
              </a:lnSpc>
            </a:pPr>
            <a:r>
              <a:rPr lang="en-US" sz="494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ПРЕЗЕНТАЦІЯ ВИБІРКОВОЇ ДИСЦИПЛІНИ </a:t>
            </a:r>
          </a:p>
          <a:p>
            <a:pPr algn="ctr">
              <a:lnSpc>
                <a:spcPts val="6928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6143852" y="5029200"/>
            <a:ext cx="11181075" cy="9296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4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“КОНКУРЕНТНИЙ МАРКЕТИНГ”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507391" y="234634"/>
            <a:ext cx="9524112" cy="2091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Вінницький національний медичний університет ім. М.І. Пирогова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Навчально-науковий Інститут громадського здоров’я, біології, 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контролю та профілактики хвороб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Кафедра менеджменту та маркетингу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0" y="8468056"/>
            <a:ext cx="16292201" cy="5003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Підготовлено завідувачем кафедри менеджменту та маркетингу д.е.н. </a:t>
            </a:r>
            <a:r>
              <a:rPr lang="en-US" b="true" sz="279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Юлією ГОЛОВЧУК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6953696" y="1407031"/>
            <a:ext cx="10698666" cy="7472938"/>
            <a:chOff x="0" y="0"/>
            <a:chExt cx="15163800" cy="10591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5163800" cy="10591800"/>
            </a:xfrm>
            <a:custGeom>
              <a:avLst/>
              <a:gdLst/>
              <a:ahLst/>
              <a:cxnLst/>
              <a:rect r="r" b="b" t="t" l="l"/>
              <a:pathLst>
                <a:path h="10591800" w="15163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t="0" r="-2419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899941" y="-841354"/>
            <a:ext cx="8447125" cy="11979362"/>
            <a:chOff x="0" y="0"/>
            <a:chExt cx="2224757" cy="315505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224757" cy="3155058"/>
            </a:xfrm>
            <a:custGeom>
              <a:avLst/>
              <a:gdLst/>
              <a:ahLst/>
              <a:cxnLst/>
              <a:rect r="r" b="b" t="t" l="l"/>
              <a:pathLst>
                <a:path h="3155058" w="2224757">
                  <a:moveTo>
                    <a:pt x="0" y="0"/>
                  </a:moveTo>
                  <a:lnTo>
                    <a:pt x="2224757" y="0"/>
                  </a:lnTo>
                  <a:lnTo>
                    <a:pt x="2224757" y="3155058"/>
                  </a:lnTo>
                  <a:lnTo>
                    <a:pt x="0" y="315505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2224757" cy="32026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2075474" y="1283206"/>
            <a:ext cx="8096059" cy="4201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53"/>
              </a:lnSpc>
            </a:pPr>
            <a:r>
              <a:rPr lang="en-US" sz="596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ГАЛУЗЬ ЗНАНЬ, СПЕЦІАЛЬНІСТЬ, ОСВІТНІЙ РІВЕНЬ </a:t>
            </a:r>
          </a:p>
          <a:p>
            <a:pPr algn="ctr">
              <a:lnSpc>
                <a:spcPts val="8353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2075474" y="5725687"/>
            <a:ext cx="8096059" cy="174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Галузь знань</a:t>
            </a: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- 07 “Управління та адміністрування”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Спеціальність </a:t>
            </a: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- 073 “Менеджмент”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Освітній рівень</a:t>
            </a: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другий (магістерський)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b="true" sz="249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Форма навчання</a:t>
            </a: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денна, заочна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580274" y="0"/>
            <a:ext cx="14026461" cy="3185155"/>
            <a:chOff x="0" y="0"/>
            <a:chExt cx="3694212" cy="83888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694212" cy="838889"/>
            </a:xfrm>
            <a:custGeom>
              <a:avLst/>
              <a:gdLst/>
              <a:ahLst/>
              <a:cxnLst/>
              <a:rect r="r" b="b" t="t" l="l"/>
              <a:pathLst>
                <a:path h="838889" w="3694212">
                  <a:moveTo>
                    <a:pt x="0" y="0"/>
                  </a:moveTo>
                  <a:lnTo>
                    <a:pt x="3694212" y="0"/>
                  </a:lnTo>
                  <a:lnTo>
                    <a:pt x="3694212" y="838889"/>
                  </a:lnTo>
                  <a:lnTo>
                    <a:pt x="0" y="83888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3694212" cy="8865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851378" y="4760138"/>
            <a:ext cx="16407922" cy="4498162"/>
            <a:chOff x="0" y="0"/>
            <a:chExt cx="4830324" cy="132421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830325" cy="1324213"/>
            </a:xfrm>
            <a:custGeom>
              <a:avLst/>
              <a:gdLst/>
              <a:ahLst/>
              <a:cxnLst/>
              <a:rect r="r" b="b" t="t" l="l"/>
              <a:pathLst>
                <a:path h="1324213" w="4830325">
                  <a:moveTo>
                    <a:pt x="0" y="0"/>
                  </a:moveTo>
                  <a:lnTo>
                    <a:pt x="4830325" y="0"/>
                  </a:lnTo>
                  <a:lnTo>
                    <a:pt x="4830325" y="1324213"/>
                  </a:lnTo>
                  <a:lnTo>
                    <a:pt x="0" y="1324213"/>
                  </a:lnTo>
                  <a:close/>
                </a:path>
              </a:pathLst>
            </a:custGeom>
            <a:solidFill>
              <a:srgbClr val="FFD600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66675"/>
              <a:ext cx="4830324" cy="139088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Загальний обсяг навчального часу - 75 год. (2,5 кредити ECTS)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Дисципліна вивчається у 3-му семестрі. 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Форма підсумкового контролю - залік. </a:t>
              </a:r>
            </a:p>
            <a:p>
              <a:pPr algn="ctr">
                <a:lnSpc>
                  <a:spcPts val="489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3652959" y="332987"/>
            <a:ext cx="11848868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ІНФОРМАЦІЙНИЙ ОБСЯГ НАВЧАЛЬНОЇ ДИСЦИПЛІНИ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-236980" y="628166"/>
            <a:ext cx="1265680" cy="6627134"/>
            <a:chOff x="0" y="0"/>
            <a:chExt cx="333348" cy="174541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33348" cy="1745418"/>
            </a:xfrm>
            <a:custGeom>
              <a:avLst/>
              <a:gdLst/>
              <a:ahLst/>
              <a:cxnLst/>
              <a:rect r="r" b="b" t="t" l="l"/>
              <a:pathLst>
                <a:path h="1745418" w="33334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7259300" y="3165442"/>
            <a:ext cx="1265680" cy="6627134"/>
            <a:chOff x="0" y="0"/>
            <a:chExt cx="333348" cy="174541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333348" cy="1745418"/>
            </a:xfrm>
            <a:custGeom>
              <a:avLst/>
              <a:gdLst/>
              <a:ahLst/>
              <a:cxnLst/>
              <a:rect r="r" b="b" t="t" l="l"/>
              <a:pathLst>
                <a:path h="1745418" w="33334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64989" y="1271481"/>
            <a:ext cx="666953" cy="1094522"/>
            <a:chOff x="0" y="0"/>
            <a:chExt cx="175658" cy="28826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5658" cy="288269"/>
            </a:xfrm>
            <a:custGeom>
              <a:avLst/>
              <a:gdLst/>
              <a:ahLst/>
              <a:cxnLst/>
              <a:rect r="r" b="b" t="t" l="l"/>
              <a:pathLst>
                <a:path h="288269" w="175658">
                  <a:moveTo>
                    <a:pt x="0" y="0"/>
                  </a:moveTo>
                  <a:lnTo>
                    <a:pt x="175658" y="0"/>
                  </a:lnTo>
                  <a:lnTo>
                    <a:pt x="175658" y="288269"/>
                  </a:lnTo>
                  <a:lnTo>
                    <a:pt x="0" y="28826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175658" cy="3358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6201763" y="764708"/>
            <a:ext cx="5060868" cy="8028952"/>
            <a:chOff x="0" y="0"/>
            <a:chExt cx="1332904" cy="211462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32904" cy="2114621"/>
            </a:xfrm>
            <a:custGeom>
              <a:avLst/>
              <a:gdLst/>
              <a:ahLst/>
              <a:cxnLst/>
              <a:rect r="r" b="b" t="t" l="l"/>
              <a:pathLst>
                <a:path h="2114621" w="1332904">
                  <a:moveTo>
                    <a:pt x="0" y="0"/>
                  </a:moveTo>
                  <a:lnTo>
                    <a:pt x="1332904" y="0"/>
                  </a:lnTo>
                  <a:lnTo>
                    <a:pt x="1332904" y="2114621"/>
                  </a:lnTo>
                  <a:lnTo>
                    <a:pt x="0" y="211462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81915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1332904" cy="216224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7286802" y="3935400"/>
            <a:ext cx="10623232" cy="7420378"/>
            <a:chOff x="0" y="0"/>
            <a:chExt cx="2797888" cy="195433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797888" cy="1954338"/>
            </a:xfrm>
            <a:custGeom>
              <a:avLst/>
              <a:gdLst/>
              <a:ahLst/>
              <a:cxnLst/>
              <a:rect r="r" b="b" t="t" l="l"/>
              <a:pathLst>
                <a:path h="1954338" w="2797888">
                  <a:moveTo>
                    <a:pt x="0" y="0"/>
                  </a:moveTo>
                  <a:lnTo>
                    <a:pt x="2797888" y="0"/>
                  </a:lnTo>
                  <a:lnTo>
                    <a:pt x="2797888" y="1954338"/>
                  </a:lnTo>
                  <a:lnTo>
                    <a:pt x="0" y="19543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2797888" cy="200196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492493" y="2694766"/>
            <a:ext cx="15996450" cy="7333940"/>
            <a:chOff x="0" y="0"/>
            <a:chExt cx="4213057" cy="193157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213057" cy="1931573"/>
            </a:xfrm>
            <a:custGeom>
              <a:avLst/>
              <a:gdLst/>
              <a:ahLst/>
              <a:cxnLst/>
              <a:rect r="r" b="b" t="t" l="l"/>
              <a:pathLst>
                <a:path h="1931573" w="4213057">
                  <a:moveTo>
                    <a:pt x="0" y="0"/>
                  </a:moveTo>
                  <a:lnTo>
                    <a:pt x="4213057" y="0"/>
                  </a:lnTo>
                  <a:lnTo>
                    <a:pt x="4213057" y="1931573"/>
                  </a:lnTo>
                  <a:lnTo>
                    <a:pt x="0" y="1931573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4213057" cy="197919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028700" y="3472682"/>
            <a:ext cx="15173063" cy="7024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19"/>
              </a:lnSpc>
            </a:pPr>
            <a:r>
              <a:rPr lang="en-US" sz="799" spc="94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  </a:t>
            </a:r>
          </a:p>
          <a:p>
            <a:pPr algn="l">
              <a:lnSpc>
                <a:spcPts val="4321"/>
              </a:lnSpc>
            </a:pPr>
            <a:r>
              <a:rPr lang="en-US" sz="3086" spc="364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Предметом вивчення навчальної дисципліни є набуття знань і формування умінь та навичок щодо основ конкурентного маркетингу, аналізу конкурентного середовища, розробки стратегій та тактик для досягнення конкурентних переваг на ринку.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Метою викладання дисципліни є підготовка фахівців, здатних ефективно оцінювати конкурентне середовище, розробляти та впроваджувати маркетингові стратегії, які забезпечують конкурентоспроможність продукції або послуг.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</a:t>
            </a:r>
          </a:p>
          <a:p>
            <a:pPr algn="l">
              <a:lnSpc>
                <a:spcPts val="4181"/>
              </a:lnSpc>
            </a:pPr>
          </a:p>
          <a:p>
            <a:pPr algn="l">
              <a:lnSpc>
                <a:spcPts val="4181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0" y="613722"/>
            <a:ext cx="18288000" cy="9791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80"/>
              </a:lnSpc>
            </a:pPr>
            <a:r>
              <a:rPr lang="en-US" sz="57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Предмет та мета навчальної дисципліни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73943" y="318713"/>
            <a:ext cx="17540115" cy="9649574"/>
            <a:chOff x="0" y="0"/>
            <a:chExt cx="4619619" cy="254145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619619" cy="2541452"/>
            </a:xfrm>
            <a:custGeom>
              <a:avLst/>
              <a:gdLst/>
              <a:ahLst/>
              <a:cxnLst/>
              <a:rect r="r" b="b" t="t" l="l"/>
              <a:pathLst>
                <a:path h="2541452" w="4619619">
                  <a:moveTo>
                    <a:pt x="0" y="0"/>
                  </a:moveTo>
                  <a:lnTo>
                    <a:pt x="4619619" y="0"/>
                  </a:lnTo>
                  <a:lnTo>
                    <a:pt x="4619619" y="2541452"/>
                  </a:lnTo>
                  <a:lnTo>
                    <a:pt x="0" y="254145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5240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619619" cy="25890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3197566" y="822491"/>
            <a:ext cx="4297867" cy="8192655"/>
            <a:chOff x="0" y="0"/>
            <a:chExt cx="3331210" cy="6350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331210" cy="6350000"/>
            </a:xfrm>
            <a:custGeom>
              <a:avLst/>
              <a:gdLst/>
              <a:ahLst/>
              <a:cxnLst/>
              <a:rect r="r" b="b" t="t" l="l"/>
              <a:pathLst>
                <a:path h="6350000" w="3331210">
                  <a:moveTo>
                    <a:pt x="3192780" y="0"/>
                  </a:moveTo>
                  <a:lnTo>
                    <a:pt x="138430" y="0"/>
                  </a:lnTo>
                  <a:cubicBezTo>
                    <a:pt x="62230" y="0"/>
                    <a:pt x="0" y="63500"/>
                    <a:pt x="0" y="140970"/>
                  </a:cubicBezTo>
                  <a:lnTo>
                    <a:pt x="0" y="6209030"/>
                  </a:lnTo>
                  <a:cubicBezTo>
                    <a:pt x="0" y="6286500"/>
                    <a:pt x="62230" y="6350000"/>
                    <a:pt x="138430" y="6350000"/>
                  </a:cubicBezTo>
                  <a:lnTo>
                    <a:pt x="3192780" y="6350000"/>
                  </a:lnTo>
                  <a:cubicBezTo>
                    <a:pt x="3268980" y="6350000"/>
                    <a:pt x="3331210" y="6286500"/>
                    <a:pt x="3331210" y="6209030"/>
                  </a:cubicBezTo>
                  <a:lnTo>
                    <a:pt x="3331210" y="140970"/>
                  </a:lnTo>
                  <a:cubicBezTo>
                    <a:pt x="3331210" y="63500"/>
                    <a:pt x="3268980" y="0"/>
                    <a:pt x="3192780" y="0"/>
                  </a:cubicBezTo>
                  <a:close/>
                </a:path>
              </a:pathLst>
            </a:custGeom>
            <a:blipFill>
              <a:blip r:embed="rId2"/>
              <a:stretch>
                <a:fillRect l="-45310" t="0" r="-45310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-1668290" y="-982676"/>
            <a:ext cx="13871301" cy="3610335"/>
            <a:chOff x="0" y="0"/>
            <a:chExt cx="3653347" cy="95087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653347" cy="950870"/>
            </a:xfrm>
            <a:custGeom>
              <a:avLst/>
              <a:gdLst/>
              <a:ahLst/>
              <a:cxnLst/>
              <a:rect r="r" b="b" t="t" l="l"/>
              <a:pathLst>
                <a:path h="950870" w="3653347">
                  <a:moveTo>
                    <a:pt x="0" y="0"/>
                  </a:moveTo>
                  <a:lnTo>
                    <a:pt x="3653347" y="0"/>
                  </a:lnTo>
                  <a:lnTo>
                    <a:pt x="3653347" y="950870"/>
                  </a:lnTo>
                  <a:lnTo>
                    <a:pt x="0" y="95087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47625"/>
              <a:ext cx="3653347" cy="9984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373943" y="2608608"/>
            <a:ext cx="11716691" cy="86843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92"/>
              </a:lnSpc>
            </a:pPr>
          </a:p>
          <a:p>
            <a:pPr algn="l" marL="535031" indent="-267515" lvl="1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формування теоретичних знань про конкурентний маркетинг та його основні елементи;</a:t>
            </a:r>
          </a:p>
          <a:p>
            <a:pPr algn="l" marL="535031" indent="-267515" lvl="1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опанування методами аналізу конкурентного середовища та оцінки конкурентів;</a:t>
            </a:r>
          </a:p>
          <a:p>
            <a:pPr algn="l" marL="535031" indent="-267515" lvl="1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розробка стратегій конкурентної боротьби для досягнення успіху на ринку;</a:t>
            </a:r>
          </a:p>
          <a:p>
            <a:pPr algn="l" marL="535031" indent="-267515" lvl="1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вивчення поведінки споживачів та їх впливу на конкурентні стратегії;</a:t>
            </a:r>
          </a:p>
          <a:p>
            <a:pPr algn="l" marL="535031" indent="-267515" lvl="1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аналіз методів диференціації продукції та розробка цінової політики;</a:t>
            </a:r>
          </a:p>
          <a:p>
            <a:pPr algn="l" marL="535031" indent="-267515" lvl="1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управління брендом в умовах конкурентного середовища;</a:t>
            </a:r>
          </a:p>
          <a:p>
            <a:pPr algn="l" marL="535031" indent="-267515" lvl="1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розробка ефективних маркетингових комунікацій для просування товарів та послуг;</a:t>
            </a:r>
          </a:p>
          <a:p>
            <a:pPr algn="l" marL="535031" indent="-267515" lvl="1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оцінка результативності впроваджених конкурентних стратегій.</a:t>
            </a:r>
          </a:p>
          <a:p>
            <a:pPr algn="l">
              <a:lnSpc>
                <a:spcPts val="3469"/>
              </a:lnSpc>
            </a:pPr>
          </a:p>
          <a:p>
            <a:pPr algn="l">
              <a:lnSpc>
                <a:spcPts val="3192"/>
              </a:lnSpc>
            </a:pPr>
          </a:p>
          <a:p>
            <a:pPr algn="l">
              <a:lnSpc>
                <a:spcPts val="2912"/>
              </a:lnSpc>
            </a:pPr>
          </a:p>
          <a:p>
            <a:pPr algn="l">
              <a:lnSpc>
                <a:spcPts val="2912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373943" y="553658"/>
            <a:ext cx="11573559" cy="15451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86"/>
              </a:lnSpc>
            </a:pPr>
            <a:r>
              <a:rPr lang="en-US" sz="441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ОСНОВНИМИ ЗАВДАННЯМИ ВИВЧЕННЯ НАВЧАЛЬНОЇ ДИСЦИПЛІНИ Є: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69512" y="735343"/>
            <a:ext cx="13144236" cy="2793793"/>
            <a:chOff x="0" y="0"/>
            <a:chExt cx="3461856" cy="73581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461857" cy="735814"/>
            </a:xfrm>
            <a:custGeom>
              <a:avLst/>
              <a:gdLst/>
              <a:ahLst/>
              <a:cxnLst/>
              <a:rect r="r" b="b" t="t" l="l"/>
              <a:pathLst>
                <a:path h="735814" w="3461857">
                  <a:moveTo>
                    <a:pt x="0" y="0"/>
                  </a:moveTo>
                  <a:lnTo>
                    <a:pt x="3461857" y="0"/>
                  </a:lnTo>
                  <a:lnTo>
                    <a:pt x="3461857" y="735814"/>
                  </a:lnTo>
                  <a:lnTo>
                    <a:pt x="0" y="735814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3461856" cy="7834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3444373" y="4719690"/>
            <a:ext cx="5962340" cy="7957073"/>
            <a:chOff x="0" y="0"/>
            <a:chExt cx="1570328" cy="20956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570328" cy="2095690"/>
            </a:xfrm>
            <a:custGeom>
              <a:avLst/>
              <a:gdLst/>
              <a:ahLst/>
              <a:cxnLst/>
              <a:rect r="r" b="b" t="t" l="l"/>
              <a:pathLst>
                <a:path h="2095690" w="1570328">
                  <a:moveTo>
                    <a:pt x="0" y="0"/>
                  </a:moveTo>
                  <a:lnTo>
                    <a:pt x="1570328" y="0"/>
                  </a:lnTo>
                  <a:lnTo>
                    <a:pt x="1570328" y="2095690"/>
                  </a:lnTo>
                  <a:lnTo>
                    <a:pt x="0" y="209569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1570328" cy="214331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-1811658" y="3919590"/>
            <a:ext cx="2981170" cy="6627134"/>
            <a:chOff x="0" y="0"/>
            <a:chExt cx="785164" cy="174541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785164" cy="1745418"/>
            </a:xfrm>
            <a:custGeom>
              <a:avLst/>
              <a:gdLst/>
              <a:ahLst/>
              <a:cxnLst/>
              <a:rect r="r" b="b" t="t" l="l"/>
              <a:pathLst>
                <a:path h="1745418" w="785164">
                  <a:moveTo>
                    <a:pt x="0" y="0"/>
                  </a:moveTo>
                  <a:lnTo>
                    <a:pt x="785164" y="0"/>
                  </a:lnTo>
                  <a:lnTo>
                    <a:pt x="785164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785164" cy="17930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2114629" y="-174016"/>
            <a:ext cx="10289343" cy="1434517"/>
            <a:chOff x="0" y="0"/>
            <a:chExt cx="2709950" cy="37781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709950" cy="377815"/>
            </a:xfrm>
            <a:custGeom>
              <a:avLst/>
              <a:gdLst/>
              <a:ahLst/>
              <a:cxnLst/>
              <a:rect r="r" b="b" t="t" l="l"/>
              <a:pathLst>
                <a:path h="377815" w="2709950">
                  <a:moveTo>
                    <a:pt x="0" y="0"/>
                  </a:moveTo>
                  <a:lnTo>
                    <a:pt x="2709950" y="0"/>
                  </a:lnTo>
                  <a:lnTo>
                    <a:pt x="2709950" y="377815"/>
                  </a:lnTo>
                  <a:lnTo>
                    <a:pt x="0" y="377815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2709950" cy="4254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6129586" y="2869274"/>
            <a:ext cx="1129714" cy="1050316"/>
            <a:chOff x="0" y="0"/>
            <a:chExt cx="297538" cy="276626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97538" cy="276626"/>
            </a:xfrm>
            <a:custGeom>
              <a:avLst/>
              <a:gdLst/>
              <a:ahLst/>
              <a:cxnLst/>
              <a:rect r="r" b="b" t="t" l="l"/>
              <a:pathLst>
                <a:path h="276626" w="297538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028700" y="210185"/>
            <a:ext cx="1129714" cy="1050316"/>
            <a:chOff x="0" y="0"/>
            <a:chExt cx="297538" cy="276626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97538" cy="276626"/>
            </a:xfrm>
            <a:custGeom>
              <a:avLst/>
              <a:gdLst/>
              <a:ahLst/>
              <a:cxnLst/>
              <a:rect r="r" b="b" t="t" l="l"/>
              <a:pathLst>
                <a:path h="276626" w="297538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1307625" y="1195614"/>
            <a:ext cx="12887740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СТРУКТУРА НАВЧАЛЬНОЇ ДИСЦИПЛІНИ 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1593557" y="5463458"/>
            <a:ext cx="10765640" cy="4278001"/>
            <a:chOff x="0" y="0"/>
            <a:chExt cx="2835395" cy="1126716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2835395" cy="1126716"/>
            </a:xfrm>
            <a:custGeom>
              <a:avLst/>
              <a:gdLst/>
              <a:ahLst/>
              <a:cxnLst/>
              <a:rect r="r" b="b" t="t" l="l"/>
              <a:pathLst>
                <a:path h="1126716" w="2835395">
                  <a:moveTo>
                    <a:pt x="0" y="0"/>
                  </a:moveTo>
                  <a:lnTo>
                    <a:pt x="2835395" y="0"/>
                  </a:lnTo>
                  <a:lnTo>
                    <a:pt x="2835395" y="1126716"/>
                  </a:lnTo>
                  <a:lnTo>
                    <a:pt x="0" y="112671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47625"/>
              <a:ext cx="2835395" cy="11743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1715841" y="5568508"/>
            <a:ext cx="10643356" cy="4375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1.Основи конкурентного маркетингу: концепції та терміни.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2.Аналіз конкурентного середовища: методи та інструменти.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3.Стратегії конкурентної боротьби.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4.Аналіз споживачів та їх поведінки.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5.Цифровізація в конкурентному маркетингу: інструменти та стратегії.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6.Управління брендом в умовах конкуренції.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7.Маркетингова комунікація та просування в конкурентному середовищі.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8.Оцінка ефективності конкурентних стратегій.</a:t>
            </a:r>
          </a:p>
          <a:p>
            <a:pPr algn="l">
              <a:lnSpc>
                <a:spcPts val="3499"/>
              </a:lnSpc>
            </a:pPr>
          </a:p>
        </p:txBody>
      </p:sp>
      <p:grpSp>
        <p:nvGrpSpPr>
          <p:cNvPr name="Group 25" id="25"/>
          <p:cNvGrpSpPr>
            <a:grpSpLocks noChangeAspect="true"/>
          </p:cNvGrpSpPr>
          <p:nvPr/>
        </p:nvGrpSpPr>
        <p:grpSpPr>
          <a:xfrm rot="0">
            <a:off x="12026079" y="2656839"/>
            <a:ext cx="6261921" cy="4373905"/>
            <a:chOff x="0" y="0"/>
            <a:chExt cx="15163800" cy="10591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15163800" cy="10591800"/>
            </a:xfrm>
            <a:custGeom>
              <a:avLst/>
              <a:gdLst/>
              <a:ahLst/>
              <a:cxnLst/>
              <a:rect r="r" b="b" t="t" l="l"/>
              <a:pathLst>
                <a:path h="10591800" w="15163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t="0" r="-2419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5980531" y="4005124"/>
            <a:ext cx="199169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Теми: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D6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3312552" y="2249097"/>
            <a:ext cx="2995789" cy="2995777"/>
            <a:chOff x="0" y="0"/>
            <a:chExt cx="6350000" cy="634997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6349974"/>
            </a:xfrm>
            <a:custGeom>
              <a:avLst/>
              <a:gdLst/>
              <a:ahLst/>
              <a:cxnLst/>
              <a:rect r="r" b="b" t="t" l="l"/>
              <a:pathLst>
                <a:path h="6349974" w="6350000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39086" t="0" r="-39086" b="0"/>
              </a:stretch>
            </a:blipFill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2413671" y="2249097"/>
            <a:ext cx="2995789" cy="2995777"/>
            <a:chOff x="0" y="0"/>
            <a:chExt cx="6350000" cy="634997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49974"/>
            </a:xfrm>
            <a:custGeom>
              <a:avLst/>
              <a:gdLst/>
              <a:ahLst/>
              <a:cxnLst/>
              <a:rect r="r" b="b" t="t" l="l"/>
              <a:pathLst>
                <a:path h="6349974" w="6350000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25046" t="0" r="-25046" b="0"/>
              </a:stretch>
            </a:blipFill>
          </p:spPr>
        </p:sp>
      </p:grpSp>
      <p:sp>
        <p:nvSpPr>
          <p:cNvPr name="AutoShape 6" id="6"/>
          <p:cNvSpPr/>
          <p:nvPr/>
        </p:nvSpPr>
        <p:spPr>
          <a:xfrm flipH="true" flipV="true">
            <a:off x="8504142" y="5131847"/>
            <a:ext cx="0" cy="4683697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3730812" y="478494"/>
            <a:ext cx="10826377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РЕЗУЛЬТАТИ НАВЧАННЯ ДЛЯ ДИСЦИПЛІНИ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63291" y="5582690"/>
            <a:ext cx="7807464" cy="5051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–основи конкурентного маркетингу та його ключові концепції;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–методи аналізу конкурентного середовища та конкурентів;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–стратегії конкурентної боротьби та їх реалізацію;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–поведінку споживачів та фактори, що на неї впливають;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–методики диференціації продукції та цінові стратегії;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–основи управління брендом в умовах конкуренції;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–інструменти маркетингових комунікацій для ефективного просування;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–вплив цифровізації на конкурентний маркетинг та нові технології в цій сфері.</a:t>
            </a:r>
          </a:p>
          <a:p>
            <a:pPr algn="l">
              <a:lnSpc>
                <a:spcPts val="2797"/>
              </a:lnSpc>
            </a:pPr>
          </a:p>
          <a:p>
            <a:pPr algn="l">
              <a:lnSpc>
                <a:spcPts val="2375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8937530" y="5426020"/>
            <a:ext cx="8759987" cy="537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501"/>
              </a:lnSpc>
            </a:pPr>
            <a:r>
              <a:rPr lang="en-US" sz="1072" spc="12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–аналізувати конкурентне середовище та визначати конкурентів;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стратегії конкурентної боротьби для різних ринків;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–оцінювати поведінку споживачів та адаптувати стратегії відповідно до їх потреб;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–визначати методи диференціації продукції та формувати цінову політику;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–управляти брендом та розробляти його стратегію в умовах конкуренції;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та впроваджувати маркетингові комунікації для просування товарів;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–оцінювати результати впроваджених конкурентних стратегій;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використовувати цифрові інструменти для підвищення конкурентоспроможності.</a:t>
            </a:r>
          </a:p>
          <a:p>
            <a:pPr algn="l">
              <a:lnSpc>
                <a:spcPts val="2449"/>
              </a:lnSpc>
            </a:pPr>
          </a:p>
          <a:p>
            <a:pPr algn="l">
              <a:lnSpc>
                <a:spcPts val="2449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1171937" y="4339226"/>
            <a:ext cx="1027881" cy="415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b="true" sz="239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знати: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829492" y="4266201"/>
            <a:ext cx="1020291" cy="415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b="true" sz="239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вміти: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323781" y="107521"/>
            <a:ext cx="8417613" cy="10071958"/>
            <a:chOff x="0" y="0"/>
            <a:chExt cx="3663950" cy="438404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31750" y="31750"/>
              <a:ext cx="3600450" cy="4320540"/>
            </a:xfrm>
            <a:custGeom>
              <a:avLst/>
              <a:gdLst/>
              <a:ahLst/>
              <a:cxnLst/>
              <a:rect r="r" b="b" t="t" l="l"/>
              <a:pathLst>
                <a:path h="4320540" w="3600450">
                  <a:moveTo>
                    <a:pt x="0" y="0"/>
                  </a:moveTo>
                  <a:lnTo>
                    <a:pt x="3600450" y="0"/>
                  </a:lnTo>
                  <a:lnTo>
                    <a:pt x="3600450" y="4320540"/>
                  </a:lnTo>
                  <a:lnTo>
                    <a:pt x="0" y="4320540"/>
                  </a:lnTo>
                  <a:close/>
                </a:path>
              </a:pathLst>
            </a:custGeom>
            <a:blipFill>
              <a:blip r:embed="rId2"/>
              <a:stretch>
                <a:fillRect l="-40056" t="0" r="-40056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663950" cy="4384040"/>
            </a:xfrm>
            <a:custGeom>
              <a:avLst/>
              <a:gdLst/>
              <a:ahLst/>
              <a:cxnLst/>
              <a:rect r="r" b="b" t="t" l="l"/>
              <a:pathLst>
                <a:path h="4384040" w="3663950">
                  <a:moveTo>
                    <a:pt x="3663950" y="4384040"/>
                  </a:moveTo>
                  <a:lnTo>
                    <a:pt x="0" y="4384040"/>
                  </a:lnTo>
                  <a:lnTo>
                    <a:pt x="0" y="0"/>
                  </a:lnTo>
                  <a:lnTo>
                    <a:pt x="3663950" y="0"/>
                  </a:lnTo>
                  <a:lnTo>
                    <a:pt x="3663950" y="4384040"/>
                  </a:lnTo>
                  <a:close/>
                  <a:moveTo>
                    <a:pt x="63500" y="4320540"/>
                  </a:moveTo>
                  <a:lnTo>
                    <a:pt x="3600450" y="4320540"/>
                  </a:lnTo>
                  <a:lnTo>
                    <a:pt x="3600450" y="63500"/>
                  </a:lnTo>
                  <a:lnTo>
                    <a:pt x="63500" y="63500"/>
                  </a:lnTo>
                  <a:lnTo>
                    <a:pt x="63500" y="432054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9144000" y="346846"/>
            <a:ext cx="8770426" cy="1894679"/>
            <a:chOff x="0" y="0"/>
            <a:chExt cx="2309906" cy="49901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309906" cy="499010"/>
            </a:xfrm>
            <a:custGeom>
              <a:avLst/>
              <a:gdLst/>
              <a:ahLst/>
              <a:cxnLst/>
              <a:rect r="r" b="b" t="t" l="l"/>
              <a:pathLst>
                <a:path h="499010" w="2309906">
                  <a:moveTo>
                    <a:pt x="0" y="0"/>
                  </a:moveTo>
                  <a:lnTo>
                    <a:pt x="2309906" y="0"/>
                  </a:lnTo>
                  <a:lnTo>
                    <a:pt x="2309906" y="499010"/>
                  </a:lnTo>
                  <a:lnTo>
                    <a:pt x="0" y="49901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2309906" cy="54663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9495455" y="232546"/>
            <a:ext cx="7763845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ЗАГАЛЬНІ КОМПЕТЕНТНОСТІ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741394" y="3607449"/>
            <a:ext cx="9575638" cy="43381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14"/>
              </a:lnSpc>
            </a:pPr>
            <a:r>
              <a:rPr lang="en-US" sz="2082" spc="24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1. Здатність проведення досліджень на відповідному рівні. </a:t>
            </a:r>
          </a:p>
          <a:p>
            <a:pPr algn="l">
              <a:lnSpc>
                <a:spcPts val="2914"/>
              </a:lnSpc>
            </a:pPr>
            <a:r>
              <a:rPr lang="en-US" sz="2082" spc="24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3. Навички використання інформаційних та комунікаційних технологій.</a:t>
            </a:r>
          </a:p>
          <a:p>
            <a:pPr algn="l">
              <a:lnSpc>
                <a:spcPts val="2914"/>
              </a:lnSpc>
            </a:pPr>
            <a:r>
              <a:rPr lang="en-US" sz="2082" spc="24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4. Здатність мотивувати людей та рухатися до спільної мети;</a:t>
            </a:r>
          </a:p>
          <a:p>
            <a:pPr algn="l">
              <a:lnSpc>
                <a:spcPts val="2914"/>
              </a:lnSpc>
            </a:pPr>
            <a:r>
              <a:rPr lang="en-US" sz="2082" spc="24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6. Здатність генерувати нові ідеї (креативність);</a:t>
            </a:r>
          </a:p>
          <a:p>
            <a:pPr algn="l">
              <a:lnSpc>
                <a:spcPts val="2914"/>
              </a:lnSpc>
            </a:pPr>
            <a:r>
              <a:rPr lang="en-US" sz="2082" spc="24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8. Здатність застосовувати здобуті теоретичні знання на практиці.</a:t>
            </a:r>
          </a:p>
          <a:p>
            <a:pPr algn="l">
              <a:lnSpc>
                <a:spcPts val="2914"/>
              </a:lnSpc>
            </a:pPr>
            <a:r>
              <a:rPr lang="en-US" sz="2082" spc="24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11. Здатність презентувати ідеї, стратегії та результати проєктів для цільових аудиторій різного типу.</a:t>
            </a:r>
          </a:p>
          <a:p>
            <a:pPr algn="l">
              <a:lnSpc>
                <a:spcPts val="2914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0" y="3275829"/>
            <a:ext cx="18288000" cy="28395"/>
          </a:xfrm>
          <a:prstGeom prst="line">
            <a:avLst/>
          </a:prstGeom>
          <a:ln cap="flat" w="95250">
            <a:solidFill>
              <a:srgbClr val="FFD6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0" y="736657"/>
            <a:ext cx="2491547" cy="2491547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80975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2746610" y="1564394"/>
            <a:ext cx="2491547" cy="249154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80975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3050127" y="812678"/>
            <a:ext cx="2491547" cy="2491547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80975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5370874" y="1982431"/>
            <a:ext cx="2491547" cy="2491547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80975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-264142" y="5359803"/>
            <a:ext cx="18586188" cy="4292045"/>
            <a:chOff x="0" y="0"/>
            <a:chExt cx="24781584" cy="5722727"/>
          </a:xfrm>
        </p:grpSpPr>
        <p:grpSp>
          <p:nvGrpSpPr>
            <p:cNvPr name="Group 16" id="16"/>
            <p:cNvGrpSpPr/>
            <p:nvPr/>
          </p:nvGrpSpPr>
          <p:grpSpPr>
            <a:xfrm rot="0">
              <a:off x="397485" y="421763"/>
              <a:ext cx="24384099" cy="5300964"/>
              <a:chOff x="0" y="0"/>
              <a:chExt cx="4816612" cy="1047104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4816612" cy="1047104"/>
              </a:xfrm>
              <a:custGeom>
                <a:avLst/>
                <a:gdLst/>
                <a:ahLst/>
                <a:cxnLst/>
                <a:rect r="r" b="b" t="t" l="l"/>
                <a:pathLst>
                  <a:path h="1047104" w="4816612">
                    <a:moveTo>
                      <a:pt x="0" y="0"/>
                    </a:moveTo>
                    <a:lnTo>
                      <a:pt x="4816612" y="0"/>
                    </a:lnTo>
                    <a:lnTo>
                      <a:pt x="4816612" y="1047104"/>
                    </a:lnTo>
                    <a:lnTo>
                      <a:pt x="0" y="1047104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438150" cap="sq">
                <a:solidFill>
                  <a:srgbClr val="FFD600"/>
                </a:solidFill>
                <a:prstDash val="solid"/>
                <a:miter/>
              </a:ln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47625"/>
                <a:ext cx="4816612" cy="109472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19" id="19"/>
            <p:cNvGrpSpPr/>
            <p:nvPr/>
          </p:nvGrpSpPr>
          <p:grpSpPr>
            <a:xfrm rot="0">
              <a:off x="0" y="0"/>
              <a:ext cx="24781584" cy="1901840"/>
              <a:chOff x="0" y="0"/>
              <a:chExt cx="4895128" cy="375672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4895128" cy="375672"/>
              </a:xfrm>
              <a:custGeom>
                <a:avLst/>
                <a:gdLst/>
                <a:ahLst/>
                <a:cxnLst/>
                <a:rect r="r" b="b" t="t" l="l"/>
                <a:pathLst>
                  <a:path h="375672" w="4895128">
                    <a:moveTo>
                      <a:pt x="0" y="0"/>
                    </a:moveTo>
                    <a:lnTo>
                      <a:pt x="4895128" y="0"/>
                    </a:lnTo>
                    <a:lnTo>
                      <a:pt x="4895128" y="375672"/>
                    </a:lnTo>
                    <a:lnTo>
                      <a:pt x="0" y="375672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47625"/>
                <a:ext cx="4895128" cy="42329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</p:grpSp>
      <p:grpSp>
        <p:nvGrpSpPr>
          <p:cNvPr name="Group 22" id="22"/>
          <p:cNvGrpSpPr/>
          <p:nvPr/>
        </p:nvGrpSpPr>
        <p:grpSpPr>
          <a:xfrm rot="0">
            <a:off x="3809757" y="3388002"/>
            <a:ext cx="365253" cy="319596"/>
            <a:chOff x="0" y="0"/>
            <a:chExt cx="812800" cy="7112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711200"/>
                  </a:moveTo>
                  <a:lnTo>
                    <a:pt x="812800" y="0"/>
                  </a:lnTo>
                  <a:lnTo>
                    <a:pt x="0" y="0"/>
                  </a:lnTo>
                  <a:lnTo>
                    <a:pt x="406400" y="71120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127000" y="31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8629653" y="2650370"/>
            <a:ext cx="365253" cy="319596"/>
            <a:chOff x="0" y="0"/>
            <a:chExt cx="812800" cy="7112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711200"/>
                  </a:moveTo>
                  <a:lnTo>
                    <a:pt x="812800" y="0"/>
                  </a:lnTo>
                  <a:lnTo>
                    <a:pt x="0" y="0"/>
                  </a:lnTo>
                  <a:lnTo>
                    <a:pt x="406400" y="71120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127000" y="31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3467354" y="3388002"/>
            <a:ext cx="365253" cy="319596"/>
            <a:chOff x="0" y="0"/>
            <a:chExt cx="812800" cy="7112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711200"/>
                  </a:moveTo>
                  <a:lnTo>
                    <a:pt x="812800" y="0"/>
                  </a:lnTo>
                  <a:lnTo>
                    <a:pt x="0" y="0"/>
                  </a:lnTo>
                  <a:lnTo>
                    <a:pt x="406400" y="71120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127000" y="31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4586522" y="2459977"/>
            <a:ext cx="365253" cy="319596"/>
            <a:chOff x="0" y="0"/>
            <a:chExt cx="812800" cy="7112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711200"/>
                  </a:moveTo>
                  <a:lnTo>
                    <a:pt x="812800" y="0"/>
                  </a:lnTo>
                  <a:lnTo>
                    <a:pt x="0" y="0"/>
                  </a:lnTo>
                  <a:lnTo>
                    <a:pt x="406400" y="71120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127000" y="31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4590550" y="-793024"/>
            <a:ext cx="8876804" cy="3185155"/>
            <a:chOff x="0" y="0"/>
            <a:chExt cx="2337924" cy="838889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2337924" cy="838889"/>
            </a:xfrm>
            <a:custGeom>
              <a:avLst/>
              <a:gdLst/>
              <a:ahLst/>
              <a:cxnLst/>
              <a:rect r="r" b="b" t="t" l="l"/>
              <a:pathLst>
                <a:path h="838889" w="2337924">
                  <a:moveTo>
                    <a:pt x="0" y="0"/>
                  </a:moveTo>
                  <a:lnTo>
                    <a:pt x="2337924" y="0"/>
                  </a:lnTo>
                  <a:lnTo>
                    <a:pt x="2337924" y="838889"/>
                  </a:lnTo>
                  <a:lnTo>
                    <a:pt x="0" y="83888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0" y="-47625"/>
              <a:ext cx="2337924" cy="8865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7" id="37"/>
          <p:cNvSpPr txBox="true"/>
          <p:nvPr/>
        </p:nvSpPr>
        <p:spPr>
          <a:xfrm rot="0">
            <a:off x="5380748" y="7643"/>
            <a:ext cx="7526505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СПЕЦІАЛЬНІ КОМПЕТЕНТНОСТІ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534868" y="4426353"/>
            <a:ext cx="17327553" cy="50572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266"/>
              </a:lnSpc>
              <a:spcBef>
                <a:spcPct val="0"/>
              </a:spcBef>
            </a:pPr>
          </a:p>
          <a:p>
            <a:pPr algn="l">
              <a:lnSpc>
                <a:spcPts val="2406"/>
              </a:lnSpc>
              <a:spcBef>
                <a:spcPct val="0"/>
              </a:spcBef>
            </a:pPr>
            <a:r>
              <a:rPr lang="en-US" sz="17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СК1. Здатність обирати та використовувати концепції, методи та інструментарій менеджменту, в тому числі у відповідності до визначених цілей та міжнародних стандартів;</a:t>
            </a:r>
          </a:p>
          <a:p>
            <a:pPr algn="l">
              <a:lnSpc>
                <a:spcPts val="2406"/>
              </a:lnSpc>
              <a:spcBef>
                <a:spcPct val="0"/>
              </a:spcBef>
            </a:pPr>
            <a:r>
              <a:rPr lang="en-US" sz="17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СК2. Здатність встановлювати цінності, бачення, місію, цілі та критерії, за якими організація визначає подальші напрями розвитку, розробляти і реалізовувати відповідні стратегії та плани;</a:t>
            </a:r>
          </a:p>
          <a:p>
            <a:pPr algn="l">
              <a:lnSpc>
                <a:spcPts val="2406"/>
              </a:lnSpc>
              <a:spcBef>
                <a:spcPct val="0"/>
              </a:spcBef>
            </a:pPr>
            <a:r>
              <a:rPr lang="en-US" sz="17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СК8. Здатність використовувати психологічні технології роботи з персоналом.</a:t>
            </a:r>
          </a:p>
          <a:p>
            <a:pPr algn="l">
              <a:lnSpc>
                <a:spcPts val="2406"/>
              </a:lnSpc>
              <a:spcBef>
                <a:spcPct val="0"/>
              </a:spcBef>
            </a:pPr>
            <a:r>
              <a:rPr lang="en-US" sz="17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СК9. Здатність аналізувати й структурувати проблеми організації, приймати ефективні управлінські рішення та забезпечувати їх реалізацію.</a:t>
            </a:r>
          </a:p>
          <a:p>
            <a:pPr algn="l">
              <a:lnSpc>
                <a:spcPts val="2406"/>
              </a:lnSpc>
              <a:spcBef>
                <a:spcPct val="0"/>
              </a:spcBef>
            </a:pPr>
            <a:r>
              <a:rPr lang="en-US" sz="17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СК12. Здатність до вироблення ефективних механізмів управління персоналом в ЗОЗ, планування потреби в медичних та інших працівниках, забезпечення їх соціального захисту, розвитку та безпеки.</a:t>
            </a:r>
          </a:p>
          <a:p>
            <a:pPr algn="l">
              <a:lnSpc>
                <a:spcPts val="2406"/>
              </a:lnSpc>
              <a:spcBef>
                <a:spcPct val="0"/>
              </a:spcBef>
            </a:pPr>
            <a:r>
              <a:rPr lang="en-US" sz="17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СК13. Здатність забезпечувати ефективне управління фінансовими ресурсами ЗОЗ, планувати потребу в медичних послугах та ресурсах з урахуванням чинників зовнішнього та внутрішнього середовища.</a:t>
            </a:r>
          </a:p>
          <a:p>
            <a:pPr algn="l">
              <a:lnSpc>
                <a:spcPts val="2406"/>
              </a:lnSpc>
              <a:spcBef>
                <a:spcPct val="0"/>
              </a:spcBef>
            </a:pPr>
            <a:r>
              <a:rPr lang="en-US" sz="17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СК14. Здатністьрозробляти варіанти стратегій на ринку охорони здоров’я, політик якості надання медичних послуг з метою збереження та зміцненняздоров’я населення та оцінювати їх ефективність.</a:t>
            </a:r>
          </a:p>
          <a:p>
            <a:pPr algn="l">
              <a:lnSpc>
                <a:spcPts val="2406"/>
              </a:lnSpc>
              <a:spcBef>
                <a:spcPct val="0"/>
              </a:spcBef>
            </a:pPr>
            <a:r>
              <a:rPr lang="en-US" sz="17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СК15. Застосовувати основні принципи функціонування організації в господарській діяльності, маркетингу, фінансах та управлінні.</a:t>
            </a:r>
          </a:p>
          <a:p>
            <a:pPr algn="l">
              <a:lnSpc>
                <a:spcPts val="2406"/>
              </a:lnSpc>
              <a:spcBef>
                <a:spcPct val="0"/>
              </a:spcBef>
            </a:pPr>
            <a:r>
              <a:rPr lang="en-US" sz="17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СК16. Застосовувати знання про організацію та фінансування медичної допомоги на комплексній основі.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-96435" y="-697966"/>
            <a:ext cx="18480869" cy="4773692"/>
            <a:chOff x="0" y="0"/>
            <a:chExt cx="24583390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583389" cy="6350000"/>
            </a:xfrm>
            <a:custGeom>
              <a:avLst/>
              <a:gdLst/>
              <a:ahLst/>
              <a:cxnLst/>
              <a:rect r="r" b="b" t="t" l="l"/>
              <a:pathLst>
                <a:path h="6350000" w="24583389">
                  <a:moveTo>
                    <a:pt x="0" y="0"/>
                  </a:moveTo>
                  <a:lnTo>
                    <a:pt x="24583389" y="0"/>
                  </a:lnTo>
                  <a:lnTo>
                    <a:pt x="24583389" y="6350000"/>
                  </a:lnTo>
                  <a:lnTo>
                    <a:pt x="0" y="63500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45720" y="54610"/>
              <a:ext cx="24493219" cy="1004570"/>
            </a:xfrm>
            <a:custGeom>
              <a:avLst/>
              <a:gdLst/>
              <a:ahLst/>
              <a:cxnLst/>
              <a:rect r="r" b="b" t="t" l="l"/>
              <a:pathLst>
                <a:path h="1004570" w="24493219">
                  <a:moveTo>
                    <a:pt x="24493219" y="1004570"/>
                  </a:moveTo>
                  <a:lnTo>
                    <a:pt x="24493219" y="0"/>
                  </a:lnTo>
                  <a:lnTo>
                    <a:pt x="0" y="0"/>
                  </a:lnTo>
                  <a:lnTo>
                    <a:pt x="0" y="1004570"/>
                  </a:lnTo>
                  <a:lnTo>
                    <a:pt x="24493219" y="1004570"/>
                  </a:lnTo>
                  <a:close/>
                  <a:moveTo>
                    <a:pt x="23632160" y="435610"/>
                  </a:moveTo>
                  <a:cubicBezTo>
                    <a:pt x="23634700" y="427990"/>
                    <a:pt x="23641050" y="421640"/>
                    <a:pt x="23649941" y="420370"/>
                  </a:cubicBezTo>
                  <a:lnTo>
                    <a:pt x="23812501" y="396240"/>
                  </a:lnTo>
                  <a:lnTo>
                    <a:pt x="23884891" y="248920"/>
                  </a:lnTo>
                  <a:cubicBezTo>
                    <a:pt x="23892510" y="233680"/>
                    <a:pt x="23917910" y="233680"/>
                    <a:pt x="23925530" y="248920"/>
                  </a:cubicBezTo>
                  <a:lnTo>
                    <a:pt x="23997919" y="396240"/>
                  </a:lnTo>
                  <a:lnTo>
                    <a:pt x="24160480" y="420370"/>
                  </a:lnTo>
                  <a:cubicBezTo>
                    <a:pt x="24168100" y="421640"/>
                    <a:pt x="24175719" y="427990"/>
                    <a:pt x="24178260" y="435610"/>
                  </a:cubicBezTo>
                  <a:cubicBezTo>
                    <a:pt x="24180800" y="443230"/>
                    <a:pt x="24178260" y="452120"/>
                    <a:pt x="24171910" y="458470"/>
                  </a:cubicBezTo>
                  <a:lnTo>
                    <a:pt x="24053800" y="572770"/>
                  </a:lnTo>
                  <a:lnTo>
                    <a:pt x="24081739" y="735330"/>
                  </a:lnTo>
                  <a:cubicBezTo>
                    <a:pt x="24083009" y="742950"/>
                    <a:pt x="24079200" y="751840"/>
                    <a:pt x="24072850" y="756920"/>
                  </a:cubicBezTo>
                  <a:cubicBezTo>
                    <a:pt x="24069039" y="759460"/>
                    <a:pt x="24065230" y="760730"/>
                    <a:pt x="24060150" y="760730"/>
                  </a:cubicBezTo>
                  <a:cubicBezTo>
                    <a:pt x="24056339" y="760730"/>
                    <a:pt x="24053800" y="759460"/>
                    <a:pt x="24049989" y="758190"/>
                  </a:cubicBezTo>
                  <a:lnTo>
                    <a:pt x="23903939" y="681990"/>
                  </a:lnTo>
                  <a:lnTo>
                    <a:pt x="23757889" y="758190"/>
                  </a:lnTo>
                  <a:cubicBezTo>
                    <a:pt x="23750269" y="762000"/>
                    <a:pt x="23740109" y="762000"/>
                    <a:pt x="23733759" y="756920"/>
                  </a:cubicBezTo>
                  <a:cubicBezTo>
                    <a:pt x="23727409" y="751840"/>
                    <a:pt x="23723598" y="744220"/>
                    <a:pt x="23724869" y="735330"/>
                  </a:cubicBezTo>
                  <a:lnTo>
                    <a:pt x="23752809" y="572770"/>
                  </a:lnTo>
                  <a:lnTo>
                    <a:pt x="23638509" y="458470"/>
                  </a:lnTo>
                  <a:cubicBezTo>
                    <a:pt x="23632160" y="452120"/>
                    <a:pt x="23629619" y="443230"/>
                    <a:pt x="23632160" y="435610"/>
                  </a:cubicBezTo>
                  <a:close/>
                  <a:moveTo>
                    <a:pt x="1639570" y="271780"/>
                  </a:moveTo>
                  <a:cubicBezTo>
                    <a:pt x="1639570" y="259080"/>
                    <a:pt x="1649730" y="248920"/>
                    <a:pt x="1662430" y="248920"/>
                  </a:cubicBezTo>
                  <a:lnTo>
                    <a:pt x="2114550" y="248920"/>
                  </a:lnTo>
                  <a:cubicBezTo>
                    <a:pt x="2127250" y="248920"/>
                    <a:pt x="2137410" y="259080"/>
                    <a:pt x="2137410" y="271780"/>
                  </a:cubicBezTo>
                  <a:lnTo>
                    <a:pt x="2137410" y="723900"/>
                  </a:lnTo>
                  <a:cubicBezTo>
                    <a:pt x="2137410" y="736600"/>
                    <a:pt x="2127250" y="746760"/>
                    <a:pt x="2114550" y="746760"/>
                  </a:cubicBezTo>
                  <a:lnTo>
                    <a:pt x="1662430" y="746760"/>
                  </a:lnTo>
                  <a:cubicBezTo>
                    <a:pt x="1649730" y="746760"/>
                    <a:pt x="1639570" y="736600"/>
                    <a:pt x="1639570" y="723900"/>
                  </a:cubicBezTo>
                  <a:lnTo>
                    <a:pt x="1639570" y="271780"/>
                  </a:lnTo>
                  <a:close/>
                  <a:moveTo>
                    <a:pt x="948690" y="271780"/>
                  </a:moveTo>
                  <a:cubicBezTo>
                    <a:pt x="948690" y="259080"/>
                    <a:pt x="958850" y="248920"/>
                    <a:pt x="971550" y="248920"/>
                  </a:cubicBezTo>
                  <a:lnTo>
                    <a:pt x="1423670" y="248920"/>
                  </a:lnTo>
                  <a:cubicBezTo>
                    <a:pt x="1436370" y="248920"/>
                    <a:pt x="1446530" y="259080"/>
                    <a:pt x="1446530" y="271780"/>
                  </a:cubicBezTo>
                  <a:lnTo>
                    <a:pt x="1446530" y="723900"/>
                  </a:lnTo>
                  <a:cubicBezTo>
                    <a:pt x="1446530" y="736600"/>
                    <a:pt x="1436370" y="746760"/>
                    <a:pt x="1423670" y="746760"/>
                  </a:cubicBezTo>
                  <a:lnTo>
                    <a:pt x="971550" y="746760"/>
                  </a:lnTo>
                  <a:cubicBezTo>
                    <a:pt x="960120" y="746760"/>
                    <a:pt x="949960" y="736600"/>
                    <a:pt x="948690" y="723900"/>
                  </a:cubicBezTo>
                  <a:lnTo>
                    <a:pt x="948690" y="271780"/>
                  </a:lnTo>
                  <a:close/>
                  <a:moveTo>
                    <a:pt x="259080" y="271780"/>
                  </a:moveTo>
                  <a:cubicBezTo>
                    <a:pt x="259080" y="259080"/>
                    <a:pt x="269240" y="248920"/>
                    <a:pt x="281940" y="248920"/>
                  </a:cubicBezTo>
                  <a:lnTo>
                    <a:pt x="734060" y="248920"/>
                  </a:lnTo>
                  <a:cubicBezTo>
                    <a:pt x="746760" y="248920"/>
                    <a:pt x="756920" y="259080"/>
                    <a:pt x="756920" y="271780"/>
                  </a:cubicBezTo>
                  <a:lnTo>
                    <a:pt x="756920" y="723900"/>
                  </a:lnTo>
                  <a:cubicBezTo>
                    <a:pt x="756920" y="736600"/>
                    <a:pt x="746760" y="746760"/>
                    <a:pt x="734060" y="746760"/>
                  </a:cubicBezTo>
                  <a:lnTo>
                    <a:pt x="281940" y="746760"/>
                  </a:lnTo>
                  <a:cubicBezTo>
                    <a:pt x="269240" y="746760"/>
                    <a:pt x="259080" y="736600"/>
                    <a:pt x="259080" y="723900"/>
                  </a:cubicBezTo>
                  <a:lnTo>
                    <a:pt x="259080" y="271780"/>
                  </a:lnTo>
                  <a:close/>
                </a:path>
              </a:pathLst>
            </a:custGeom>
            <a:solidFill>
              <a:srgbClr val="C6E9D3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45720" y="1104900"/>
              <a:ext cx="24493219" cy="5199380"/>
            </a:xfrm>
            <a:custGeom>
              <a:avLst/>
              <a:gdLst/>
              <a:ahLst/>
              <a:cxnLst/>
              <a:rect r="r" b="b" t="t" l="l"/>
              <a:pathLst>
                <a:path h="5199380" w="24493219">
                  <a:moveTo>
                    <a:pt x="0" y="0"/>
                  </a:moveTo>
                  <a:lnTo>
                    <a:pt x="24493219" y="0"/>
                  </a:lnTo>
                  <a:lnTo>
                    <a:pt x="24493219" y="5199380"/>
                  </a:lnTo>
                  <a:lnTo>
                    <a:pt x="0" y="5199380"/>
                  </a:lnTo>
                  <a:close/>
                </a:path>
              </a:pathLst>
            </a:custGeom>
            <a:blipFill>
              <a:blip r:embed="rId2"/>
              <a:stretch>
                <a:fillRect l="0" t="-28611" r="0" b="-28611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141730" y="449580"/>
              <a:ext cx="205740" cy="45720"/>
            </a:xfrm>
            <a:custGeom>
              <a:avLst/>
              <a:gdLst/>
              <a:ahLst/>
              <a:cxnLst/>
              <a:rect r="r" b="b" t="t" l="l"/>
              <a:pathLst>
                <a:path h="45720" w="205740">
                  <a:moveTo>
                    <a:pt x="0" y="0"/>
                  </a:moveTo>
                  <a:lnTo>
                    <a:pt x="205740" y="0"/>
                  </a:lnTo>
                  <a:lnTo>
                    <a:pt x="205740" y="45720"/>
                  </a:lnTo>
                  <a:lnTo>
                    <a:pt x="0" y="4572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141730" y="541020"/>
              <a:ext cx="205740" cy="114300"/>
            </a:xfrm>
            <a:custGeom>
              <a:avLst/>
              <a:gdLst/>
              <a:ahLst/>
              <a:cxnLst/>
              <a:rect r="r" b="b" t="t" l="l"/>
              <a:pathLst>
                <a:path h="114300" w="205740">
                  <a:moveTo>
                    <a:pt x="0" y="0"/>
                  </a:moveTo>
                  <a:lnTo>
                    <a:pt x="205740" y="0"/>
                  </a:lnTo>
                  <a:lnTo>
                    <a:pt x="205740" y="114300"/>
                  </a:lnTo>
                  <a:lnTo>
                    <a:pt x="0" y="11430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040130" y="349250"/>
              <a:ext cx="407670" cy="407670"/>
            </a:xfrm>
            <a:custGeom>
              <a:avLst/>
              <a:gdLst/>
              <a:ahLst/>
              <a:cxnLst/>
              <a:rect r="r" b="b" t="t" l="l"/>
              <a:pathLst>
                <a:path h="407670" w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3060" y="328930"/>
                  </a:moveTo>
                  <a:cubicBezTo>
                    <a:pt x="353060" y="341630"/>
                    <a:pt x="342900" y="351790"/>
                    <a:pt x="330200" y="351790"/>
                  </a:cubicBezTo>
                  <a:lnTo>
                    <a:pt x="78740" y="351790"/>
                  </a:lnTo>
                  <a:cubicBezTo>
                    <a:pt x="66040" y="351790"/>
                    <a:pt x="55880" y="341630"/>
                    <a:pt x="55880" y="328930"/>
                  </a:cubicBezTo>
                  <a:lnTo>
                    <a:pt x="55880" y="77470"/>
                  </a:lnTo>
                  <a:cubicBezTo>
                    <a:pt x="55880" y="64770"/>
                    <a:pt x="66040" y="54610"/>
                    <a:pt x="78740" y="54610"/>
                  </a:cubicBezTo>
                  <a:lnTo>
                    <a:pt x="328930" y="54610"/>
                  </a:lnTo>
                  <a:cubicBezTo>
                    <a:pt x="341630" y="54610"/>
                    <a:pt x="351790" y="64770"/>
                    <a:pt x="353060" y="77470"/>
                  </a:cubicBezTo>
                  <a:lnTo>
                    <a:pt x="353060" y="32893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350520" y="349250"/>
              <a:ext cx="407670" cy="407670"/>
            </a:xfrm>
            <a:custGeom>
              <a:avLst/>
              <a:gdLst/>
              <a:ahLst/>
              <a:cxnLst/>
              <a:rect r="r" b="b" t="t" l="l"/>
              <a:pathLst>
                <a:path h="407670" w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37820" y="336550"/>
                  </a:moveTo>
                  <a:cubicBezTo>
                    <a:pt x="334010" y="340360"/>
                    <a:pt x="327660" y="342900"/>
                    <a:pt x="321310" y="342900"/>
                  </a:cubicBezTo>
                  <a:cubicBezTo>
                    <a:pt x="314960" y="342900"/>
                    <a:pt x="309880" y="340360"/>
                    <a:pt x="304800" y="336550"/>
                  </a:cubicBezTo>
                  <a:lnTo>
                    <a:pt x="203200" y="234950"/>
                  </a:lnTo>
                  <a:lnTo>
                    <a:pt x="101600" y="336550"/>
                  </a:lnTo>
                  <a:cubicBezTo>
                    <a:pt x="97790" y="340360"/>
                    <a:pt x="91440" y="342900"/>
                    <a:pt x="85090" y="342900"/>
                  </a:cubicBezTo>
                  <a:cubicBezTo>
                    <a:pt x="78740" y="342900"/>
                    <a:pt x="73660" y="340360"/>
                    <a:pt x="68580" y="336550"/>
                  </a:cubicBezTo>
                  <a:cubicBezTo>
                    <a:pt x="59690" y="327660"/>
                    <a:pt x="59690" y="313690"/>
                    <a:pt x="68580" y="304800"/>
                  </a:cubicBezTo>
                  <a:lnTo>
                    <a:pt x="170180" y="203200"/>
                  </a:lnTo>
                  <a:lnTo>
                    <a:pt x="68580" y="101600"/>
                  </a:lnTo>
                  <a:cubicBezTo>
                    <a:pt x="59690" y="92710"/>
                    <a:pt x="59690" y="78740"/>
                    <a:pt x="68580" y="69850"/>
                  </a:cubicBezTo>
                  <a:cubicBezTo>
                    <a:pt x="77470" y="60960"/>
                    <a:pt x="91440" y="60960"/>
                    <a:pt x="100330" y="69850"/>
                  </a:cubicBezTo>
                  <a:lnTo>
                    <a:pt x="201930" y="171450"/>
                  </a:lnTo>
                  <a:lnTo>
                    <a:pt x="303530" y="69850"/>
                  </a:lnTo>
                  <a:cubicBezTo>
                    <a:pt x="312420" y="60960"/>
                    <a:pt x="326390" y="60960"/>
                    <a:pt x="335280" y="69850"/>
                  </a:cubicBezTo>
                  <a:cubicBezTo>
                    <a:pt x="344170" y="78740"/>
                    <a:pt x="346710" y="92710"/>
                    <a:pt x="337820" y="101600"/>
                  </a:cubicBezTo>
                  <a:lnTo>
                    <a:pt x="236220" y="203200"/>
                  </a:lnTo>
                  <a:lnTo>
                    <a:pt x="337820" y="304800"/>
                  </a:lnTo>
                  <a:cubicBezTo>
                    <a:pt x="346710" y="313690"/>
                    <a:pt x="346710" y="327660"/>
                    <a:pt x="337820" y="33655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23743920" y="363220"/>
              <a:ext cx="410211" cy="388620"/>
            </a:xfrm>
            <a:custGeom>
              <a:avLst/>
              <a:gdLst/>
              <a:ahLst/>
              <a:cxnLst/>
              <a:rect r="r" b="b" t="t" l="l"/>
              <a:pathLst>
                <a:path h="388620" w="410211">
                  <a:moveTo>
                    <a:pt x="410210" y="148590"/>
                  </a:moveTo>
                  <a:lnTo>
                    <a:pt x="280671" y="129540"/>
                  </a:lnTo>
                  <a:cubicBezTo>
                    <a:pt x="274321" y="128270"/>
                    <a:pt x="267971" y="123190"/>
                    <a:pt x="264160" y="116840"/>
                  </a:cubicBezTo>
                  <a:lnTo>
                    <a:pt x="205741" y="0"/>
                  </a:lnTo>
                  <a:lnTo>
                    <a:pt x="147321" y="116840"/>
                  </a:lnTo>
                  <a:cubicBezTo>
                    <a:pt x="144782" y="124460"/>
                    <a:pt x="138432" y="128270"/>
                    <a:pt x="130810" y="129540"/>
                  </a:cubicBezTo>
                  <a:lnTo>
                    <a:pt x="0" y="148590"/>
                  </a:lnTo>
                  <a:lnTo>
                    <a:pt x="93980" y="240030"/>
                  </a:lnTo>
                  <a:cubicBezTo>
                    <a:pt x="99060" y="245110"/>
                    <a:pt x="101600" y="252730"/>
                    <a:pt x="100330" y="260350"/>
                  </a:cubicBezTo>
                  <a:lnTo>
                    <a:pt x="78741" y="388620"/>
                  </a:lnTo>
                  <a:lnTo>
                    <a:pt x="194310" y="327660"/>
                  </a:lnTo>
                  <a:cubicBezTo>
                    <a:pt x="201930" y="323850"/>
                    <a:pt x="209550" y="323850"/>
                    <a:pt x="215900" y="327660"/>
                  </a:cubicBezTo>
                  <a:lnTo>
                    <a:pt x="331469" y="388620"/>
                  </a:lnTo>
                  <a:lnTo>
                    <a:pt x="309880" y="260350"/>
                  </a:lnTo>
                  <a:cubicBezTo>
                    <a:pt x="308610" y="252730"/>
                    <a:pt x="311150" y="245110"/>
                    <a:pt x="316230" y="240030"/>
                  </a:cubicBezTo>
                  <a:lnTo>
                    <a:pt x="410210" y="14859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31010" y="349250"/>
              <a:ext cx="407670" cy="407670"/>
            </a:xfrm>
            <a:custGeom>
              <a:avLst/>
              <a:gdLst/>
              <a:ahLst/>
              <a:cxnLst/>
              <a:rect r="r" b="b" t="t" l="l"/>
              <a:pathLst>
                <a:path h="407670" w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0520" y="344170"/>
                  </a:moveTo>
                  <a:lnTo>
                    <a:pt x="54610" y="344170"/>
                  </a:lnTo>
                  <a:cubicBezTo>
                    <a:pt x="41910" y="344170"/>
                    <a:pt x="31750" y="334010"/>
                    <a:pt x="31750" y="321310"/>
                  </a:cubicBezTo>
                  <a:cubicBezTo>
                    <a:pt x="31750" y="308610"/>
                    <a:pt x="41910" y="298450"/>
                    <a:pt x="54610" y="298450"/>
                  </a:cubicBezTo>
                  <a:lnTo>
                    <a:pt x="350520" y="298450"/>
                  </a:lnTo>
                  <a:cubicBezTo>
                    <a:pt x="363220" y="298450"/>
                    <a:pt x="373380" y="308610"/>
                    <a:pt x="373380" y="321310"/>
                  </a:cubicBezTo>
                  <a:cubicBezTo>
                    <a:pt x="373380" y="334010"/>
                    <a:pt x="363220" y="344170"/>
                    <a:pt x="350520" y="34417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573512" y="4450842"/>
            <a:ext cx="17452073" cy="6926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86"/>
              </a:lnSpc>
            </a:pPr>
            <a:r>
              <a:rPr lang="en-US" sz="4200" u="sng">
                <a:solidFill>
                  <a:srgbClr val="5F4433"/>
                </a:solidFill>
                <a:latin typeface="Yeseva One"/>
                <a:ea typeface="Yeseva One"/>
                <a:cs typeface="Yeseva One"/>
                <a:sym typeface="Yeseva One"/>
              </a:rPr>
              <a:t>ІНТЕГРАТИВНІ КІНЦЕВІ ПРОГРАМНІ РЕЗУЛЬТАТИ НАВЧАННЯ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62415" y="5911543"/>
            <a:ext cx="17763171" cy="2280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889"/>
              </a:lnSpc>
            </a:pPr>
          </a:p>
          <a:p>
            <a:pPr algn="just">
              <a:lnSpc>
                <a:spcPts val="2520"/>
              </a:lnSpc>
            </a:pPr>
            <a:r>
              <a:rPr lang="en-US" sz="1800" spc="21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1. Критично осмислювати, вибирати та використовувати необхідний науковий, методичний i аналітичний інструментарій для управління в охороні здоров’я в непередбачуваних умовах;</a:t>
            </a:r>
          </a:p>
          <a:p>
            <a:pPr algn="just">
              <a:lnSpc>
                <a:spcPts val="2520"/>
              </a:lnSpc>
            </a:pPr>
            <a:r>
              <a:rPr lang="en-US" sz="1800" spc="21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5. Планувати діяльність організації охорони здоров’я в стратегічному та тактичному розрізах;</a:t>
            </a:r>
          </a:p>
          <a:p>
            <a:pPr algn="just">
              <a:lnSpc>
                <a:spcPts val="2520"/>
              </a:lnSpc>
            </a:pPr>
            <a:r>
              <a:rPr lang="en-US" sz="1800" spc="21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13. Вміти планувати i здійснювати інформаційне, правове, методичне, матеріальне, фінансове, кадрове та маркетингове забезпечення ЗОЗ (підрозділу ЗОЗ).</a:t>
            </a:r>
          </a:p>
          <a:p>
            <a:pPr algn="just">
              <a:lnSpc>
                <a:spcPts val="1889"/>
              </a:lnSpc>
            </a:pPr>
          </a:p>
          <a:p>
            <a:pPr algn="just">
              <a:lnSpc>
                <a:spcPts val="1889"/>
              </a:lnSpc>
            </a:pPr>
          </a:p>
        </p:txBody>
      </p:sp>
      <p:grpSp>
        <p:nvGrpSpPr>
          <p:cNvPr name="Group 14" id="14"/>
          <p:cNvGrpSpPr/>
          <p:nvPr/>
        </p:nvGrpSpPr>
        <p:grpSpPr>
          <a:xfrm rot="0">
            <a:off x="573512" y="-484622"/>
            <a:ext cx="3361031" cy="1708136"/>
            <a:chOff x="0" y="0"/>
            <a:chExt cx="885210" cy="449879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85210" cy="449879"/>
            </a:xfrm>
            <a:custGeom>
              <a:avLst/>
              <a:gdLst/>
              <a:ahLst/>
              <a:cxnLst/>
              <a:rect r="r" b="b" t="t" l="l"/>
              <a:pathLst>
                <a:path h="449879" w="885210">
                  <a:moveTo>
                    <a:pt x="0" y="0"/>
                  </a:moveTo>
                  <a:lnTo>
                    <a:pt x="885210" y="0"/>
                  </a:lnTo>
                  <a:lnTo>
                    <a:pt x="885210" y="449879"/>
                  </a:lnTo>
                  <a:lnTo>
                    <a:pt x="0" y="44987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47625"/>
              <a:ext cx="885210" cy="4975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DAGgqqr2x9Y</dc:identifier>
  <dcterms:modified xsi:type="dcterms:W3CDTF">2011-08-01T06:04:30Z</dcterms:modified>
  <cp:revision>1</cp:revision>
  <dc:title>ВК 7</dc:title>
</cp:coreProperties>
</file>