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440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5/27/26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 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313353" y="2039815"/>
            <a:ext cx="7839241" cy="20554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ВК 5.2. </a:t>
            </a:r>
            <a:r>
              <a:rPr lang="ru-RU" b="1" dirty="0" err="1">
                <a:solidFill>
                  <a:srgbClr val="C00000"/>
                </a:solidFill>
              </a:rPr>
              <a:t>Сучасні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лікувально-профілактичні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стратегії</a:t>
            </a:r>
            <a:r>
              <a:rPr lang="ru-RU" b="1" dirty="0">
                <a:solidFill>
                  <a:srgbClr val="C00000"/>
                </a:solidFill>
              </a:rPr>
              <a:t> при </a:t>
            </a:r>
            <a:r>
              <a:rPr lang="ru-RU" b="1" dirty="0" err="1">
                <a:solidFill>
                  <a:srgbClr val="C00000"/>
                </a:solidFill>
              </a:rPr>
              <a:t>вірус-асоційованих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пандеміях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br>
              <a:rPr lang="uk-UA" sz="3200" dirty="0"/>
            </a:br>
            <a:r>
              <a:rPr lang="uk-UA" sz="3200" b="1" dirty="0">
                <a:solidFill>
                  <a:srgbClr val="002060"/>
                </a:solidFill>
              </a:rPr>
              <a:t>ВК 5.2 «</a:t>
            </a:r>
            <a:r>
              <a:rPr lang="ru-RU" sz="3200" b="1" dirty="0" err="1">
                <a:solidFill>
                  <a:srgbClr val="002060"/>
                </a:solidFill>
              </a:rPr>
              <a:t>Сучасні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лікувально-профілактичні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стратегії</a:t>
            </a:r>
            <a:r>
              <a:rPr lang="ru-RU" sz="3200" b="1" dirty="0">
                <a:solidFill>
                  <a:srgbClr val="002060"/>
                </a:solidFill>
              </a:rPr>
              <a:t> при </a:t>
            </a:r>
            <a:r>
              <a:rPr lang="ru-RU" sz="3200" b="1" dirty="0" err="1">
                <a:solidFill>
                  <a:srgbClr val="002060"/>
                </a:solidFill>
              </a:rPr>
              <a:t>вірус-асоційованих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пандеміях</a:t>
            </a:r>
            <a:r>
              <a:rPr lang="uk-UA" sz="3200" b="1" dirty="0">
                <a:solidFill>
                  <a:srgbClr val="002060"/>
                </a:solidFill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400" dirty="0"/>
              <a:t>Спеціальність: І3 Педіатрія</a:t>
            </a:r>
          </a:p>
          <a:p>
            <a:r>
              <a:rPr lang="uk-UA" sz="2400" dirty="0"/>
              <a:t>Курс: 5-й</a:t>
            </a:r>
          </a:p>
          <a:p>
            <a:r>
              <a:rPr lang="uk-UA" sz="2400" dirty="0"/>
              <a:t>Кредити: 2,0</a:t>
            </a:r>
          </a:p>
          <a:p>
            <a:r>
              <a:rPr lang="uk-UA" sz="2400" dirty="0"/>
              <a:t>Форма контролю: залік</a:t>
            </a:r>
          </a:p>
          <a:p>
            <a:r>
              <a:rPr lang="uk-UA" sz="2400" dirty="0"/>
              <a:t>Мова: українська, англійська</a:t>
            </a:r>
          </a:p>
          <a:p>
            <a:r>
              <a:rPr lang="uk-UA" sz="2400" dirty="0" err="1"/>
              <a:t>Пререквізити</a:t>
            </a:r>
            <a:r>
              <a:rPr lang="uk-UA" sz="2400" dirty="0"/>
              <a:t>: медична біологія та генетика, біохімія, патологічна анатомія, патологічна фізіологія, мікробіологія, вірусологія та імунологія, фармакологія, пропедевтика внутрішніх </a:t>
            </a:r>
            <a:r>
              <a:rPr lang="uk-UA" sz="2400" dirty="0" err="1"/>
              <a:t>хвороб</a:t>
            </a:r>
            <a:r>
              <a:rPr lang="uk-UA" sz="2400" dirty="0"/>
              <a:t>, внутрішня медицина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/>
              <a:t>Практична </a:t>
            </a:r>
            <a:r>
              <a:rPr lang="ru-RU" sz="2400" b="1" dirty="0" err="1"/>
              <a:t>орієнтація</a:t>
            </a:r>
            <a:r>
              <a:rPr lang="ru-RU" sz="2400" b="1" dirty="0"/>
              <a:t> на </a:t>
            </a:r>
            <a:r>
              <a:rPr lang="ru-RU" sz="2400" b="1" dirty="0" err="1"/>
              <a:t>реальні</a:t>
            </a:r>
            <a:r>
              <a:rPr lang="ru-RU" sz="2400" b="1" dirty="0"/>
              <a:t> </a:t>
            </a:r>
            <a:r>
              <a:rPr lang="ru-RU" sz="2400" b="1" dirty="0" err="1"/>
              <a:t>клінічні</a:t>
            </a:r>
            <a:r>
              <a:rPr lang="ru-RU" sz="2400" b="1" dirty="0"/>
              <a:t> </a:t>
            </a:r>
            <a:r>
              <a:rPr lang="ru-RU" sz="2400" b="1" dirty="0" err="1"/>
              <a:t>сценарії</a:t>
            </a:r>
            <a:r>
              <a:rPr lang="ru-RU" sz="2400" b="1" dirty="0"/>
              <a:t> </a:t>
            </a:r>
            <a:r>
              <a:rPr lang="ru-RU" sz="2400" b="1" dirty="0" err="1"/>
              <a:t>сучасних</a:t>
            </a:r>
            <a:r>
              <a:rPr lang="ru-RU" sz="2400" b="1" dirty="0"/>
              <a:t> </a:t>
            </a:r>
            <a:r>
              <a:rPr lang="ru-RU" sz="2400" b="1" dirty="0" err="1"/>
              <a:t>пандемій</a:t>
            </a:r>
            <a:endParaRPr lang="uk-UA" sz="2400" b="1" dirty="0"/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клінічну практику та доказову медицину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охоплює реальні кейси з інфекційної практики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прийняття рішень у складних клінічних ситуаціях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навчає працювати в умовах епідемічних викликів і ресурсних обмежень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uk-UA" sz="2400" dirty="0"/>
              <a:t>сучасні підходів до діагностики, лікування та профілактики вірус-асоційованих пандемій (ВІЛ-інфекція, грип, </a:t>
            </a:r>
            <a:r>
              <a:rPr lang="en-US" sz="2400" dirty="0"/>
              <a:t>COVID-19) </a:t>
            </a:r>
            <a:r>
              <a:rPr lang="uk-UA" sz="2400" dirty="0"/>
              <a:t>з акцентом на клінічне ведення пацієнта та громадське здоров’я;</a:t>
            </a:r>
          </a:p>
          <a:p>
            <a:r>
              <a:rPr lang="uk-UA" sz="2400" dirty="0"/>
              <a:t>призначення, моніторинг та корекція </a:t>
            </a:r>
            <a:r>
              <a:rPr lang="uk-UA" sz="2400" dirty="0" err="1"/>
              <a:t>антиретровірусної</a:t>
            </a:r>
            <a:r>
              <a:rPr lang="uk-UA" sz="2400" dirty="0"/>
              <a:t> і противірусної терапії, профілактичні стратегії (</a:t>
            </a:r>
            <a:r>
              <a:rPr lang="uk-UA" sz="2400" dirty="0" err="1"/>
              <a:t>доконтактна</a:t>
            </a:r>
            <a:r>
              <a:rPr lang="uk-UA" sz="2400" dirty="0"/>
              <a:t> і </a:t>
            </a:r>
            <a:r>
              <a:rPr lang="uk-UA" sz="2400" dirty="0" err="1"/>
              <a:t>постконтактна</a:t>
            </a:r>
            <a:r>
              <a:rPr lang="uk-UA" sz="2400" dirty="0"/>
              <a:t> профілактика, профілактика вертикальної трансмісії), вакцинація, інфекційний контроль та </a:t>
            </a:r>
            <a:r>
              <a:rPr lang="uk-UA" sz="2400" dirty="0" err="1"/>
              <a:t>біобезпека</a:t>
            </a:r>
            <a:r>
              <a:rPr lang="uk-UA" sz="2400" dirty="0"/>
              <a:t>;</a:t>
            </a:r>
          </a:p>
          <a:p>
            <a:r>
              <a:rPr lang="uk-UA" sz="2400" dirty="0"/>
              <a:t>прийняттю клінічних рішень у складних та масових випадках, ведення пацієнтів із ускладненнями, забезпечення прихильності до лікування, а також організація медичної допомоги в умовах епідемій і пандемій.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та оцінювати клінічний стан пацієнта; </a:t>
            </a:r>
          </a:p>
          <a:p>
            <a:pPr lvl="0"/>
            <a:r>
              <a:rPr lang="uk-UA" sz="2800" dirty="0"/>
              <a:t>інтерпретувати лабораторні показники (ПЛР, ІФА, вірусне навантаження, </a:t>
            </a:r>
            <a:r>
              <a:rPr lang="en-US" sz="2800" dirty="0"/>
              <a:t>CD4+); </a:t>
            </a:r>
            <a:endParaRPr lang="uk-UA" sz="2800" dirty="0"/>
          </a:p>
          <a:p>
            <a:pPr lvl="0"/>
            <a:r>
              <a:rPr lang="uk-UA" sz="2800" dirty="0"/>
              <a:t>формувати та коригувати схеми </a:t>
            </a:r>
            <a:r>
              <a:rPr lang="uk-UA" sz="2800" dirty="0" err="1"/>
              <a:t>антиретровірусної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/>
              <a:t>призначати противірусну терапію при грипі та </a:t>
            </a:r>
            <a:r>
              <a:rPr lang="en-US" sz="2800" dirty="0"/>
              <a:t>COVID-19 </a:t>
            </a:r>
            <a:r>
              <a:rPr lang="uk-UA" sz="2800" dirty="0"/>
              <a:t>відповідно до протоколів; </a:t>
            </a:r>
          </a:p>
          <a:p>
            <a:pPr lvl="0"/>
            <a:r>
              <a:rPr lang="uk-UA" sz="2800" dirty="0"/>
              <a:t>застосовувати заходи інфекційного контролю та </a:t>
            </a:r>
            <a:r>
              <a:rPr lang="uk-UA" sz="2800" dirty="0" err="1"/>
              <a:t>біобезпеки</a:t>
            </a:r>
            <a:r>
              <a:rPr lang="uk-UA" sz="2800" dirty="0"/>
              <a:t>; </a:t>
            </a:r>
          </a:p>
          <a:p>
            <a:pPr lvl="0"/>
            <a:r>
              <a:rPr lang="uk-UA" sz="2800" dirty="0"/>
              <a:t>консультувати пацієнтів щодо профілактики, вакцинації та прихильності до лікування; </a:t>
            </a:r>
          </a:p>
          <a:p>
            <a:pPr lvl="0"/>
            <a:r>
              <a:rPr lang="uk-UA" sz="2800" dirty="0"/>
              <a:t>розпізнавати ускладнення (дихальна недостатність, </a:t>
            </a:r>
            <a:r>
              <a:rPr lang="uk-UA" sz="2800" dirty="0" err="1"/>
              <a:t>цитокіновий</a:t>
            </a:r>
            <a:r>
              <a:rPr lang="uk-UA" sz="2800" dirty="0"/>
              <a:t> шторм) та визначати тактику допомоги; </a:t>
            </a:r>
          </a:p>
          <a:p>
            <a:pPr lvl="0"/>
            <a:r>
              <a:rPr lang="uk-UA" sz="2800" dirty="0"/>
              <a:t>організовувати медичну допомогу в умовах спалахів і пандемій. </a:t>
            </a:r>
            <a:endParaRPr lang="uk-UA" sz="4000" dirty="0"/>
          </a:p>
          <a:p>
            <a:pPr marL="0" indent="0" algn="just">
              <a:buNone/>
            </a:pPr>
            <a:r>
              <a:rPr lang="uk-UA" sz="2800" b="1" i="1" dirty="0">
                <a:solidFill>
                  <a:srgbClr val="002060"/>
                </a:solidFill>
              </a:rPr>
              <a:t>Сфера застосування:</a:t>
            </a:r>
            <a:r>
              <a:rPr lang="uk-UA" sz="2800" b="1" dirty="0">
                <a:solidFill>
                  <a:srgbClr val="002060"/>
                </a:solidFill>
              </a:rPr>
              <a:t> </a:t>
            </a:r>
            <a:r>
              <a:rPr lang="uk-UA" sz="2800" dirty="0"/>
              <a:t>клінічна практика; інфекційні хвороби; громадське здоров’я; невідкладна допомога; робота в умовах епідемій і пандемій; міжнародні медичні програми.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107</TotalTime>
  <Words>447</Words>
  <Application>Microsoft Macintosh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5.2. Сучасні лікувально-профілактичні стратегії при вірус-асоційованих пандеміях</vt:lpstr>
      <vt:lpstr>Паспорт освітнього компонента ВК 5.2 «Сучасні лікувально-профілактичні стратегії при вірус-асоційованих пандеміях»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Ніна Житнюк</cp:lastModifiedBy>
  <cp:revision>8</cp:revision>
  <dcterms:created xsi:type="dcterms:W3CDTF">2026-04-08T10:22:59Z</dcterms:created>
  <dcterms:modified xsi:type="dcterms:W3CDTF">2026-05-27T09:35:32Z</dcterms:modified>
</cp:coreProperties>
</file>