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5" r:id="rId1"/>
  </p:sldMasterIdLst>
  <p:sldIdLst>
    <p:sldId id="256" r:id="rId2"/>
    <p:sldId id="258" r:id="rId3"/>
    <p:sldId id="257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321001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71462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691638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087529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474950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463308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425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48007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993630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947055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0946600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9199036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1674099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106362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943034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94655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213E3-C9CA-4C23-9337-47EBCCB98492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B1E68AD-15D7-47F7-A75A-533049B2D4C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184748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  <p:sldLayoutId id="2147483837" r:id="rId12"/>
    <p:sldLayoutId id="2147483838" r:id="rId13"/>
    <p:sldLayoutId id="2147483839" r:id="rId14"/>
    <p:sldLayoutId id="2147483840" r:id="rId15"/>
    <p:sldLayoutId id="214748384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36EA0F-3FEB-424E-8EAC-C29E0BD633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5500" y="400419"/>
            <a:ext cx="8001000" cy="1663005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Функціональна патологія</a:t>
            </a:r>
            <a:br>
              <a:rPr lang="uk-UA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зубощелепної системи </a:t>
            </a:r>
            <a:br>
              <a:rPr lang="uk-UA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(пародонт, СНЩС, дисфункції).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3D9AB80-4672-4563-9731-7C0434745783}"/>
              </a:ext>
            </a:extLst>
          </p:cNvPr>
          <p:cNvSpPr txBox="1"/>
          <p:nvPr/>
        </p:nvSpPr>
        <p:spPr>
          <a:xfrm>
            <a:off x="1066255" y="4372244"/>
            <a:ext cx="535902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dirty="0"/>
              <a:t>Кафедра ортопедичної стоматології</a:t>
            </a:r>
          </a:p>
          <a:p>
            <a:pPr algn="r"/>
            <a:endParaRPr lang="uk-UA" dirty="0"/>
          </a:p>
          <a:p>
            <a:pPr algn="r"/>
            <a:r>
              <a:rPr lang="uk-UA" dirty="0"/>
              <a:t>Вибіркова дисципліна для підготовки </a:t>
            </a:r>
          </a:p>
          <a:p>
            <a:pPr algn="r"/>
            <a:r>
              <a:rPr lang="uk-UA" dirty="0"/>
              <a:t>здобувачів освіти </a:t>
            </a:r>
            <a:r>
              <a:rPr lang="uk-UA" dirty="0" smtClean="0"/>
              <a:t>5 курсу</a:t>
            </a:r>
            <a:endParaRPr lang="uk-UA" dirty="0"/>
          </a:p>
          <a:p>
            <a:pPr algn="r"/>
            <a:r>
              <a:rPr lang="uk-UA" dirty="0"/>
              <a:t>спеціальності 221 «Стоматологія»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44218FD-796D-47D0-92E4-20E26D9BD84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5277" y="2460009"/>
            <a:ext cx="5612641" cy="4009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098988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40E5AECB-0FED-4869-8511-018165E03F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738" y="685800"/>
            <a:ext cx="10197380" cy="4565708"/>
          </a:xfrm>
        </p:spPr>
        <p:txBody>
          <a:bodyPr>
            <a:normAutofit/>
          </a:bodyPr>
          <a:lstStyle/>
          <a:p>
            <a:pPr indent="0" algn="just">
              <a:spcAft>
                <a:spcPts val="0"/>
              </a:spcAft>
              <a:buNone/>
            </a:pPr>
            <a:r>
              <a:rPr lang="uk-UA" sz="24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Функціональна патологія  зубощелепної системи </a:t>
            </a:r>
            <a:r>
              <a:rPr lang="uk-UA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– це навчальна дисципліна, що надає змогу здобувачам вищої освіти оволодіти в клініці певними стоматологічними маніпуляціями, що використовуються при лікуванні пацієнтів з </a:t>
            </a:r>
            <a:r>
              <a:rPr lang="ru-RU" sz="24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морфофункціональними</a:t>
            </a:r>
            <a:r>
              <a:rPr lang="ru-RU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порушеннями</a:t>
            </a:r>
            <a:r>
              <a:rPr lang="ru-RU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розвитку</a:t>
            </a:r>
            <a:r>
              <a:rPr lang="ru-RU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зубощелепної</a:t>
            </a:r>
            <a:r>
              <a:rPr lang="ru-RU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системи</a:t>
            </a:r>
            <a:r>
              <a:rPr lang="uk-UA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uk-UA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Набуті таким чином спеціальні (фахові) компетенції студенти в подальшому використають у процесі лікування стоматологічних пацієнтів ортопедичного профілю.</a:t>
            </a:r>
            <a:endParaRPr lang="uk-UA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uk-U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4334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4AB532E-812A-4B0F-BBBE-6241A07B9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229" y="1532712"/>
            <a:ext cx="10117542" cy="4544704"/>
          </a:xfrm>
        </p:spPr>
        <p:txBody>
          <a:bodyPr>
            <a:normAutofit/>
          </a:bodyPr>
          <a:lstStyle/>
          <a:p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Розвиток </a:t>
            </a:r>
            <a:r>
              <a:rPr lang="uk-UA" sz="1800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зубощелепної</a:t>
            </a:r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системи знаходиться в безперервній взаємозумовленості форми і функції протягом тривалого періоду еволюції.</a:t>
            </a:r>
            <a:b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uk-UA" sz="1800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Зубощелепна</a:t>
            </a:r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система являє собою сукупність органів, об'єднаних анатомічно і виконують ряд важливих для організму функцій: травлення, дихання, формування мови і ін.</a:t>
            </a:r>
            <a:b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Функціональні розлади дихання, ковтання, жування, мовлення, а також</a:t>
            </a:r>
            <a:b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аномальний розвиток твердих і м'яких тканин порожнини рота ведуть до порушення </a:t>
            </a:r>
            <a:r>
              <a:rPr lang="uk-UA" sz="1800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зубощелепної</a:t>
            </a:r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системи. </a:t>
            </a:r>
            <a:b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Морфологічні порушення розвитку </a:t>
            </a:r>
            <a:r>
              <a:rPr lang="uk-UA" sz="1800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зубощелепної</a:t>
            </a:r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системи поєднуються зі значними функціональними дисфункціями. Вони, в свою чергу, створюють несприятливі умови для збереження стійкості </a:t>
            </a:r>
            <a:r>
              <a:rPr lang="uk-UA" sz="1800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зубощелепної</a:t>
            </a:r>
            <a:r>
              <a:rPr lang="uk-UA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системи до фізіологічних навантажень.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63709838-56DE-42CC-BB7D-DE5177F310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1191" y="150125"/>
            <a:ext cx="8186833" cy="1146412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Актуальність</a:t>
            </a:r>
          </a:p>
        </p:txBody>
      </p:sp>
      <p:sp>
        <p:nvSpPr>
          <p:cNvPr id="5" name="Стрілка: вправо 4">
            <a:extLst>
              <a:ext uri="{FF2B5EF4-FFF2-40B4-BE49-F238E27FC236}">
                <a16:creationId xmlns:a16="http://schemas.microsoft.com/office/drawing/2014/main" xmlns="" id="{0B282930-7CF3-4172-B877-DC7BAC2CE730}"/>
              </a:ext>
            </a:extLst>
          </p:cNvPr>
          <p:cNvSpPr/>
          <p:nvPr/>
        </p:nvSpPr>
        <p:spPr>
          <a:xfrm>
            <a:off x="115846" y="166982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трілка: вправо 5">
            <a:extLst>
              <a:ext uri="{FF2B5EF4-FFF2-40B4-BE49-F238E27FC236}">
                <a16:creationId xmlns:a16="http://schemas.microsoft.com/office/drawing/2014/main" xmlns="" id="{5C77EFC8-6F63-4EC1-9D1F-E7CFF958C9AA}"/>
              </a:ext>
            </a:extLst>
          </p:cNvPr>
          <p:cNvSpPr/>
          <p:nvPr/>
        </p:nvSpPr>
        <p:spPr>
          <a:xfrm>
            <a:off x="115846" y="256830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трілка: вправо 6">
            <a:extLst>
              <a:ext uri="{FF2B5EF4-FFF2-40B4-BE49-F238E27FC236}">
                <a16:creationId xmlns:a16="http://schemas.microsoft.com/office/drawing/2014/main" xmlns="" id="{3478E490-E826-4CFE-9FF3-D44E9DCA769E}"/>
              </a:ext>
            </a:extLst>
          </p:cNvPr>
          <p:cNvSpPr/>
          <p:nvPr/>
        </p:nvSpPr>
        <p:spPr>
          <a:xfrm>
            <a:off x="115846" y="359175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трілка: вправо 7">
            <a:extLst>
              <a:ext uri="{FF2B5EF4-FFF2-40B4-BE49-F238E27FC236}">
                <a16:creationId xmlns:a16="http://schemas.microsoft.com/office/drawing/2014/main" xmlns="" id="{88DA8DC6-5698-4C51-850F-F2AF69456CF5}"/>
              </a:ext>
            </a:extLst>
          </p:cNvPr>
          <p:cNvSpPr/>
          <p:nvPr/>
        </p:nvSpPr>
        <p:spPr>
          <a:xfrm>
            <a:off x="115846" y="458621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665303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55117DAD-7B24-4ECA-9F48-8CC1B392C8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3170" y="643855"/>
            <a:ext cx="9332243" cy="3615267"/>
          </a:xfrm>
        </p:spPr>
        <p:txBody>
          <a:bodyPr/>
          <a:lstStyle/>
          <a:p>
            <a:pPr marL="0" indent="0" algn="just">
              <a:spcAft>
                <a:spcPts val="0"/>
              </a:spcAft>
              <a:buNone/>
            </a:pPr>
            <a:r>
              <a:rPr lang="uk-UA" sz="3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Мета курсу:</a:t>
            </a:r>
            <a:r>
              <a:rPr lang="uk-UA" sz="3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uk-UA" sz="3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uk-UA" sz="2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Навчити майбутнього стоматолога діагностувати та проводити ортопедичне </a:t>
            </a:r>
            <a:r>
              <a:rPr lang="uk-UA" sz="2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лікування основних </a:t>
            </a:r>
            <a:r>
              <a:rPr lang="uk-UA" sz="2800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дисфункціональних</a:t>
            </a:r>
            <a:r>
              <a:rPr lang="uk-UA" sz="2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патологій </a:t>
            </a:r>
            <a:r>
              <a:rPr lang="uk-UA" sz="2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зубощелепної системи  в клініці ортопедичної стоматології</a:t>
            </a:r>
            <a:r>
              <a:rPr lang="uk-UA" sz="2800" dirty="0"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endParaRPr lang="uk-UA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5676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3361A920-7A3D-4211-805B-BC3FB12254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7254" y="379602"/>
            <a:ext cx="10668001" cy="609879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uk-UA" sz="128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Цілі навчальної дисципліни</a:t>
            </a:r>
            <a:r>
              <a:rPr lang="uk-UA" sz="12800" dirty="0">
                <a:solidFill>
                  <a:schemeClr val="tx1"/>
                </a:solidFill>
                <a:latin typeface="Arial Black" panose="020B0A04020102020204" pitchFamily="34" charset="0"/>
              </a:rPr>
              <a:t>:</a:t>
            </a:r>
          </a:p>
          <a:p>
            <a:pPr marL="0" indent="0">
              <a:buNone/>
            </a:pPr>
            <a:endParaRPr lang="uk-UA" sz="8000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uk-UA" sz="80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Сформувати поглиблений об’єм медичних знань, що формують професійні компетентності лікаря-стоматолога-ортопеда.</a:t>
            </a:r>
          </a:p>
          <a:p>
            <a:pPr marL="0" indent="0">
              <a:buNone/>
            </a:pPr>
            <a:endParaRPr lang="uk-UA" sz="8000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uk-UA" sz="80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Сформувати та вдосконалити професійну підготовку </a:t>
            </a:r>
            <a:r>
              <a:rPr kumimoji="0" lang="uk-UA" sz="80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</a:rPr>
              <a:t>лікаря-стоматолога-ортопеда, що володіє клінічним мисленням, добре орієнтується у функціональній патології зубощелепної системи.</a:t>
            </a:r>
          </a:p>
          <a:p>
            <a:pPr marL="0" indent="0">
              <a:buNone/>
            </a:pPr>
            <a:endParaRPr kumimoji="0" lang="uk-UA" sz="8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Arial Black" panose="020B0A04020102020204" pitchFamily="34" charset="0"/>
            </a:endParaRPr>
          </a:p>
          <a:p>
            <a:r>
              <a:rPr lang="uk-UA" sz="80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Сформувати вміння </a:t>
            </a:r>
            <a:r>
              <a:rPr kumimoji="0" lang="uk-UA" sz="80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</a:rPr>
              <a:t> в засвоєнні нових технологій та </a:t>
            </a:r>
            <a:r>
              <a:rPr kumimoji="0" lang="uk-UA" sz="8000" b="0" i="0" u="none" strike="noStrike" kern="1200" cap="none" spc="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</a:rPr>
              <a:t>методик</a:t>
            </a:r>
            <a:r>
              <a:rPr kumimoji="0" lang="uk-UA" sz="80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</a:rPr>
              <a:t> у сфері </a:t>
            </a:r>
            <a:r>
              <a:rPr kumimoji="0" lang="uk-UA" sz="8000" b="0" i="0" u="none" strike="noStrike" kern="1200" cap="none" spc="0" normalizeH="0" baseline="0" noProof="0" dirty="0" err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</a:rPr>
              <a:t>гнатології</a:t>
            </a:r>
            <a:r>
              <a:rPr kumimoji="0" lang="uk-UA" sz="80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</a:rPr>
              <a:t>.</a:t>
            </a:r>
          </a:p>
          <a:p>
            <a:pPr marL="0" indent="0">
              <a:buNone/>
            </a:pPr>
            <a:endParaRPr kumimoji="0" lang="uk-UA" sz="8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Arial Black" panose="020B0A04020102020204" pitchFamily="34" charset="0"/>
            </a:endParaRPr>
          </a:p>
          <a:p>
            <a:r>
              <a:rPr lang="uk-UA" sz="80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Підготувати магістра до самостійної професійної лікувально-діагностичної діяльності , що вміє провести диференційну діагностику,  надати медичну допомогу, провести профілактичні та реабілітаційні заходи щодо </a:t>
            </a:r>
            <a:r>
              <a:rPr kumimoji="0" lang="uk-UA" sz="80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 Black" panose="020B0A04020102020204" pitchFamily="34" charset="0"/>
              </a:rPr>
              <a:t>функціональної патології зубощелепної системи.</a:t>
            </a:r>
          </a:p>
          <a:p>
            <a:pPr marL="0" indent="0">
              <a:buNone/>
            </a:pPr>
            <a:endParaRPr kumimoji="0" lang="uk-UA" sz="2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indent="0">
              <a:buNone/>
            </a:pPr>
            <a:endParaRPr lang="uk-UA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9440093"/>
      </p:ext>
    </p:extLst>
  </p:cSld>
  <p:clrMapOvr>
    <a:masterClrMapping/>
  </p:clrMapOvr>
</p:sld>
</file>

<file path=ppt/theme/theme1.xml><?xml version="1.0" encoding="utf-8"?>
<a:theme xmlns:a="http://schemas.openxmlformats.org/drawingml/2006/main" name="Віхоть">
  <a:themeElements>
    <a:clrScheme name="Віхоть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Віхоть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іхоть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176</TotalTime>
  <Words>168</Words>
  <Application>Microsoft Office PowerPoint</Application>
  <PresentationFormat>Произвольный</PresentationFormat>
  <Paragraphs>21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Віхоть</vt:lpstr>
      <vt:lpstr>Функціональна патологія  зубощелепної системи  (пародонт, СНЩС, дисфункції).</vt:lpstr>
      <vt:lpstr>Слайд 2</vt:lpstr>
      <vt:lpstr>Розвиток зубощелепної системи знаходиться в безперервній взаємозумовленості форми і функції протягом тривалого періоду еволюції.  Зубощелепна система являє собою сукупність органів, об'єднаних анатомічно і виконують ряд важливих для організму функцій: травлення, дихання, формування мови і ін.  Функціональні розлади дихання, ковтання, жування, мовлення, а також аномальний розвиток твердих і м'яких тканин порожнини рота ведуть до порушення зубощелепної системи.   Морфологічні порушення розвитку зубощелепної системи поєднуються зі значними функціональними дисфункціями. Вони, в свою чергу, створюють несприятливі умови для збереження стійкості зубощелепної системи до фізіологічних навантажень.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Функціональна патологія зубо-щелепної системи (пародонт, СНЩС, дисфункції).</dc:title>
  <dc:creator>Олеся Чайка</dc:creator>
  <cp:lastModifiedBy>user</cp:lastModifiedBy>
  <cp:revision>16</cp:revision>
  <dcterms:created xsi:type="dcterms:W3CDTF">2020-12-17T20:11:01Z</dcterms:created>
  <dcterms:modified xsi:type="dcterms:W3CDTF">2022-05-24T19:39:10Z</dcterms:modified>
</cp:coreProperties>
</file>