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22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04.05.2022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04.05.2022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04.05.2022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04.05.2022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04.05.2022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04.05.2022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04.05.2022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04.05.2022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04.05.2022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04.05.2022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04.05.2022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04.05.2022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vnmu.edu.ua/&#1082;&#1072;&#1092;&#1077;&#1076;&#1088;&#1072;-&#1092;&#1072;&#1088;&#1084;&#1072;&#1094;&#1077;&#1074;&#1090;&#1080;&#1095;&#1085;&#1086;&#111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75656" y="1052736"/>
            <a:ext cx="7126560" cy="963538"/>
          </a:xfrm>
        </p:spPr>
        <p:txBody>
          <a:bodyPr>
            <a:noAutofit/>
          </a:bodyPr>
          <a:lstStyle/>
          <a:p>
            <a:r>
              <a:rPr lang="uk-UA" sz="4000" b="1" dirty="0" smtClean="0">
                <a:latin typeface="Times New Roman" pitchFamily="18" charset="0"/>
                <a:cs typeface="Times New Roman" pitchFamily="18" charset="0"/>
              </a:rPr>
              <a:t>С</a:t>
            </a:r>
            <a:r>
              <a:rPr lang="en-US" sz="4000" b="1" dirty="0" err="1" smtClean="0">
                <a:latin typeface="Times New Roman" pitchFamily="18" charset="0"/>
                <a:cs typeface="Times New Roman" pitchFamily="18" charset="0"/>
              </a:rPr>
              <a:t>hemical</a:t>
            </a:r>
            <a:r>
              <a:rPr lang="en-US" sz="40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interaction of drugs</a:t>
            </a:r>
            <a:endParaRPr lang="ru-RU" sz="4000" b="1" i="1"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3851920" y="2636912"/>
            <a:ext cx="4600600" cy="1320552"/>
          </a:xfrm>
        </p:spPr>
        <p:txBody>
          <a:bodyPr>
            <a:normAutofit/>
          </a:bodyPr>
          <a:lstStyle/>
          <a:p>
            <a:r>
              <a:rPr lang="uk-UA" sz="2800" i="1" dirty="0" smtClean="0">
                <a:solidFill>
                  <a:schemeClr val="tx1"/>
                </a:solidFill>
                <a:latin typeface="Times New Roman" pitchFamily="18" charset="0"/>
                <a:cs typeface="Times New Roman" pitchFamily="18" charset="0"/>
              </a:rPr>
              <a:t>Вибіркова дисципліна за спеціалізацією</a:t>
            </a:r>
            <a:endParaRPr lang="ru-RU" sz="2800" i="1" dirty="0">
              <a:solidFill>
                <a:schemeClr val="tx1"/>
              </a:solidFill>
              <a:latin typeface="Times New Roman" pitchFamily="18" charset="0"/>
              <a:cs typeface="Times New Roman" pitchFamily="18" charset="0"/>
            </a:endParaRPr>
          </a:p>
        </p:txBody>
      </p:sp>
      <p:sp>
        <p:nvSpPr>
          <p:cNvPr id="5" name="Прямоугольник 4"/>
          <p:cNvSpPr/>
          <p:nvPr/>
        </p:nvSpPr>
        <p:spPr>
          <a:xfrm>
            <a:off x="0" y="4509120"/>
            <a:ext cx="4572000" cy="1384995"/>
          </a:xfrm>
          <a:prstGeom prst="rect">
            <a:avLst/>
          </a:prstGeom>
        </p:spPr>
        <p:txBody>
          <a:bodyPr>
            <a:spAutoFit/>
          </a:bodyPr>
          <a:lstStyle/>
          <a:p>
            <a:r>
              <a:rPr lang="en-US" altLang="ru-RU" sz="2400" i="1" dirty="0" smtClean="0">
                <a:solidFill>
                  <a:schemeClr val="tx2">
                    <a:lumMod val="50000"/>
                  </a:schemeClr>
                </a:solidFill>
                <a:latin typeface="Times New Roman" pitchFamily="18" charset="0"/>
                <a:cs typeface="Times New Roman" pitchFamily="18" charset="0"/>
              </a:rPr>
              <a:t>Pharmaceutical Chemistry</a:t>
            </a:r>
          </a:p>
          <a:p>
            <a:r>
              <a:rPr lang="en-US" altLang="ru-RU" sz="2400" i="1" dirty="0" smtClean="0">
                <a:solidFill>
                  <a:schemeClr val="tx2">
                    <a:lumMod val="50000"/>
                  </a:schemeClr>
                </a:solidFill>
                <a:latin typeface="Times New Roman" pitchFamily="18" charset="0"/>
                <a:cs typeface="Times New Roman" pitchFamily="18" charset="0"/>
              </a:rPr>
              <a:t>Department</a:t>
            </a:r>
            <a:r>
              <a:rPr lang="uk-UA" altLang="ru-RU" sz="1600" i="1" dirty="0" smtClean="0">
                <a:solidFill>
                  <a:schemeClr val="tx2">
                    <a:lumMod val="50000"/>
                  </a:schemeClr>
                </a:solidFill>
                <a:latin typeface="Times New Roman" pitchFamily="18" charset="0"/>
                <a:cs typeface="Times New Roman" pitchFamily="18" charset="0"/>
              </a:rPr>
              <a:t/>
            </a:r>
            <a:br>
              <a:rPr lang="uk-UA" altLang="ru-RU" sz="1600" i="1" dirty="0" smtClean="0">
                <a:solidFill>
                  <a:schemeClr val="tx2">
                    <a:lumMod val="50000"/>
                  </a:schemeClr>
                </a:solidFill>
                <a:latin typeface="Times New Roman" pitchFamily="18" charset="0"/>
                <a:cs typeface="Times New Roman" pitchFamily="18" charset="0"/>
              </a:rPr>
            </a:br>
            <a:r>
              <a:rPr lang="uk-UA" altLang="ru-RU" dirty="0" smtClean="0">
                <a:solidFill>
                  <a:schemeClr val="tx2">
                    <a:lumMod val="50000"/>
                  </a:schemeClr>
                </a:solidFill>
                <a:latin typeface="Times New Roman" pitchFamily="18" charset="0"/>
                <a:cs typeface="Times New Roman" pitchFamily="18" charset="0"/>
                <a:hlinkClick r:id="rId2"/>
              </a:rPr>
              <a:t>https://www.vnmu.edu.ua/кафедра </a:t>
            </a:r>
            <a:r>
              <a:rPr lang="uk-UA" altLang="ru-RU" u="sng" dirty="0" smtClean="0">
                <a:solidFill>
                  <a:srgbClr val="00B0F0"/>
                </a:solidFill>
                <a:latin typeface="Times New Roman" pitchFamily="18" charset="0"/>
                <a:cs typeface="Times New Roman" pitchFamily="18" charset="0"/>
                <a:hlinkClick r:id="rId2"/>
              </a:rPr>
              <a:t>фармацевтичної</a:t>
            </a:r>
            <a:r>
              <a:rPr lang="uk-UA" altLang="ru-RU" u="sng" dirty="0" smtClean="0">
                <a:solidFill>
                  <a:srgbClr val="00B0F0"/>
                </a:solidFill>
                <a:latin typeface="Times New Roman" pitchFamily="18" charset="0"/>
                <a:cs typeface="Times New Roman" pitchFamily="18" charset="0"/>
              </a:rPr>
              <a:t> хімії</a:t>
            </a:r>
            <a:endParaRPr lang="uk-UA" dirty="0">
              <a:latin typeface="Times New Roman" pitchFamily="18" charset="0"/>
              <a:cs typeface="Times New Roman" pitchFamily="18" charset="0"/>
            </a:endParaRPr>
          </a:p>
        </p:txBody>
      </p:sp>
      <p:sp>
        <p:nvSpPr>
          <p:cNvPr id="6" name="Прямоугольник 5"/>
          <p:cNvSpPr/>
          <p:nvPr/>
        </p:nvSpPr>
        <p:spPr>
          <a:xfrm>
            <a:off x="1331640" y="260648"/>
            <a:ext cx="6614055" cy="369332"/>
          </a:xfrm>
          <a:prstGeom prst="rect">
            <a:avLst/>
          </a:prstGeom>
        </p:spPr>
        <p:txBody>
          <a:bodyPr wrap="none">
            <a:spAutoFit/>
          </a:bodyPr>
          <a:lstStyle/>
          <a:p>
            <a:r>
              <a:rPr lang="en-US" b="1" dirty="0" smtClean="0">
                <a:latin typeface="Times New Roman" pitchFamily="18" charset="0"/>
                <a:cs typeface="Times New Roman" pitchFamily="18" charset="0"/>
              </a:rPr>
              <a:t>NATIONAL PIROGOV MEMORIAL MEDICAL UNIVERSITY</a:t>
            </a:r>
            <a:endParaRPr lang="uk-UA" b="1" dirty="0">
              <a:latin typeface="Times New Roman" pitchFamily="18" charset="0"/>
              <a:cs typeface="Times New Roman" pitchFamily="18" charset="0"/>
            </a:endParaRPr>
          </a:p>
        </p:txBody>
      </p:sp>
      <p:pic>
        <p:nvPicPr>
          <p:cNvPr id="4" name="Picture 2" descr="Ілюстративне фото"/>
          <p:cNvPicPr>
            <a:picLocks noChangeAspect="1" noChangeArrowheads="1"/>
          </p:cNvPicPr>
          <p:nvPr/>
        </p:nvPicPr>
        <p:blipFill>
          <a:blip r:embed="rId3" cstate="print"/>
          <a:srcRect/>
          <a:stretch>
            <a:fillRect/>
          </a:stretch>
        </p:blipFill>
        <p:spPr bwMode="auto">
          <a:xfrm>
            <a:off x="4213173" y="4077072"/>
            <a:ext cx="4930827" cy="2780928"/>
          </a:xfrm>
          <a:prstGeom prst="rect">
            <a:avLst/>
          </a:prstGeom>
          <a:noFill/>
        </p:spPr>
      </p:pic>
    </p:spTree>
    <p:extLst>
      <p:ext uri="{BB962C8B-B14F-4D97-AF65-F5344CB8AC3E}">
        <p14:creationId xmlns:p14="http://schemas.microsoft.com/office/powerpoint/2010/main" xmlns="" val="37354638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229600" cy="5832648"/>
          </a:xfrm>
        </p:spPr>
        <p:txBody>
          <a:bodyPr>
            <a:normAutofit/>
          </a:bodyPr>
          <a:lstStyle/>
          <a:p>
            <a:pPr marL="0" indent="0">
              <a:buNone/>
            </a:pPr>
            <a:r>
              <a:rPr lang="uk-UA" dirty="0" smtClean="0"/>
              <a:t>	</a:t>
            </a:r>
            <a:r>
              <a:rPr lang="uk-UA" dirty="0" smtClean="0"/>
              <a:t>“</a:t>
            </a:r>
            <a:r>
              <a:rPr lang="en-US" b="1" dirty="0" smtClean="0">
                <a:latin typeface="Times New Roman" pitchFamily="18" charset="0"/>
                <a:cs typeface="Times New Roman" pitchFamily="18" charset="0"/>
              </a:rPr>
              <a:t>Chemical </a:t>
            </a:r>
            <a:r>
              <a:rPr lang="en-US" b="1" dirty="0" smtClean="0">
                <a:latin typeface="Times New Roman" pitchFamily="18" charset="0"/>
                <a:cs typeface="Times New Roman" pitchFamily="18" charset="0"/>
              </a:rPr>
              <a:t>interaction of </a:t>
            </a:r>
            <a:r>
              <a:rPr lang="en-US" b="1" dirty="0" smtClean="0">
                <a:latin typeface="Times New Roman" pitchFamily="18" charset="0"/>
                <a:cs typeface="Times New Roman" pitchFamily="18" charset="0"/>
              </a:rPr>
              <a:t>drugs</a:t>
            </a:r>
            <a:r>
              <a:rPr lang="uk-UA" b="1" dirty="0" smtClean="0">
                <a:latin typeface="Times New Roman" pitchFamily="18" charset="0"/>
                <a:cs typeface="Times New Roman" pitchFamily="18" charset="0"/>
              </a:rPr>
              <a:t>”</a:t>
            </a:r>
            <a:r>
              <a:rPr lang="en-US" b="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is a very interesting and useful discipline. At simultaneous appointment of several medicines their interaction among themselves is possible that can lead to change of expressiveness and character of the main effect, its duration, and also to strengthening or </a:t>
            </a:r>
            <a:r>
              <a:rPr lang="en-US" dirty="0" smtClean="0">
                <a:latin typeface="Times New Roman" pitchFamily="18" charset="0"/>
                <a:cs typeface="Times New Roman" pitchFamily="18" charset="0"/>
              </a:rPr>
              <a:t>weakening</a:t>
            </a:r>
          </a:p>
          <a:p>
            <a:pPr marL="0" indent="0">
              <a:buNone/>
            </a:pP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of side and toxic effects </a:t>
            </a:r>
            <a:endParaRPr lang="en-US" dirty="0" smtClean="0">
              <a:latin typeface="Times New Roman" pitchFamily="18" charset="0"/>
              <a:cs typeface="Times New Roman" pitchFamily="18" charset="0"/>
            </a:endParaRPr>
          </a:p>
          <a:p>
            <a:pPr marL="0" indent="0">
              <a:buNone/>
            </a:pPr>
            <a:r>
              <a:rPr lang="en-US" dirty="0" smtClean="0">
                <a:latin typeface="Times New Roman" pitchFamily="18" charset="0"/>
                <a:cs typeface="Times New Roman" pitchFamily="18" charset="0"/>
              </a:rPr>
              <a:t>of </a:t>
            </a:r>
            <a:r>
              <a:rPr lang="en-US" dirty="0" smtClean="0">
                <a:latin typeface="Times New Roman" pitchFamily="18" charset="0"/>
                <a:cs typeface="Times New Roman" pitchFamily="18" charset="0"/>
              </a:rPr>
              <a:t>some drugs, or to full loss of their pharmacological activity.</a:t>
            </a:r>
            <a:endParaRPr lang="ru-RU" sz="2800" dirty="0">
              <a:latin typeface="Times New Roman" pitchFamily="18" charset="0"/>
              <a:cs typeface="Times New Roman" pitchFamily="18" charset="0"/>
            </a:endParaRPr>
          </a:p>
        </p:txBody>
      </p:sp>
      <p:pic>
        <p:nvPicPr>
          <p:cNvPr id="4" name="Picture 2" descr="https://www.bsmu.edu.ua/wp-content/uploads/2022/01/03.jpg"/>
          <p:cNvPicPr>
            <a:picLocks noChangeAspect="1" noChangeArrowheads="1"/>
          </p:cNvPicPr>
          <p:nvPr/>
        </p:nvPicPr>
        <p:blipFill>
          <a:blip r:embed="rId2" cstate="print"/>
          <a:srcRect/>
          <a:stretch>
            <a:fillRect/>
          </a:stretch>
        </p:blipFill>
        <p:spPr bwMode="auto">
          <a:xfrm>
            <a:off x="4788024" y="3501008"/>
            <a:ext cx="3731289" cy="2794866"/>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xmlns="" val="33096841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04664"/>
            <a:ext cx="8229600" cy="5184576"/>
          </a:xfrm>
        </p:spPr>
        <p:txBody>
          <a:bodyPr>
            <a:normAutofit/>
          </a:bodyPr>
          <a:lstStyle/>
          <a:p>
            <a:pPr>
              <a:buNone/>
            </a:pPr>
            <a:r>
              <a:rPr lang="uk-UA" sz="3000" dirty="0" smtClean="0">
                <a:latin typeface="Times New Roman" pitchFamily="18" charset="0"/>
                <a:cs typeface="Times New Roman" pitchFamily="18" charset="0"/>
              </a:rPr>
              <a:t>    </a:t>
            </a:r>
            <a:r>
              <a:rPr lang="en-US" sz="3000" i="1" dirty="0" smtClean="0">
                <a:latin typeface="Times New Roman" pitchFamily="18" charset="0"/>
                <a:cs typeface="Times New Roman" pitchFamily="18" charset="0"/>
              </a:rPr>
              <a:t>During the </a:t>
            </a:r>
            <a:r>
              <a:rPr lang="en-US" sz="3000" i="1" dirty="0" err="1" smtClean="0">
                <a:latin typeface="Times New Roman" pitchFamily="18" charset="0"/>
                <a:cs typeface="Times New Roman" pitchFamily="18" charset="0"/>
              </a:rPr>
              <a:t>studing</a:t>
            </a:r>
            <a:r>
              <a:rPr lang="en-US" sz="3000" i="1" dirty="0" smtClean="0">
                <a:latin typeface="Times New Roman" pitchFamily="18" charset="0"/>
                <a:cs typeface="Times New Roman" pitchFamily="18" charset="0"/>
              </a:rPr>
              <a:t> of the discipline, each student</a:t>
            </a:r>
          </a:p>
          <a:p>
            <a:pPr>
              <a:buNone/>
            </a:pPr>
            <a:r>
              <a:rPr lang="en-US" sz="3000" i="1" dirty="0" smtClean="0">
                <a:latin typeface="Times New Roman" pitchFamily="18" charset="0"/>
                <a:cs typeface="Times New Roman" pitchFamily="18" charset="0"/>
              </a:rPr>
              <a:t>learns:</a:t>
            </a:r>
            <a:r>
              <a:rPr lang="uk-UA" sz="3000" dirty="0" smtClean="0">
                <a:latin typeface="Times New Roman" pitchFamily="18" charset="0"/>
                <a:cs typeface="Times New Roman" pitchFamily="18" charset="0"/>
              </a:rPr>
              <a:t>	</a:t>
            </a:r>
          </a:p>
          <a:p>
            <a:r>
              <a:rPr lang="en-US" sz="2800" dirty="0" smtClean="0">
                <a:latin typeface="Times New Roman" pitchFamily="18" charset="0"/>
                <a:cs typeface="Times New Roman" pitchFamily="18" charset="0"/>
              </a:rPr>
              <a:t>what medications cannot be taken at the same time and why; </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how </a:t>
            </a:r>
            <a:r>
              <a:rPr lang="en-US" sz="2800" dirty="0" smtClean="0">
                <a:latin typeface="Times New Roman" pitchFamily="18" charset="0"/>
                <a:cs typeface="Times New Roman" pitchFamily="18" charset="0"/>
              </a:rPr>
              <a:t>to properly take medication while taking it; </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how </a:t>
            </a:r>
            <a:r>
              <a:rPr lang="en-US" sz="2800" dirty="0" smtClean="0">
                <a:latin typeface="Times New Roman" pitchFamily="18" charset="0"/>
                <a:cs typeface="Times New Roman" pitchFamily="18" charset="0"/>
              </a:rPr>
              <a:t>the effectiveness of drugs will change under the influence of food;</a:t>
            </a:r>
            <a:endParaRPr lang="ru-RU" dirty="0" smtClean="0">
              <a:latin typeface="Times New Roman" pitchFamily="18" charset="0"/>
              <a:cs typeface="Times New Roman" pitchFamily="18" charset="0"/>
            </a:endParaRPr>
          </a:p>
        </p:txBody>
      </p:sp>
      <p:pic>
        <p:nvPicPr>
          <p:cNvPr id="5" name="Picture 4" descr="Коли приймати і чим запивати: основні правила прийому лікарських засобів"/>
          <p:cNvPicPr>
            <a:picLocks noChangeAspect="1" noChangeArrowheads="1"/>
          </p:cNvPicPr>
          <p:nvPr/>
        </p:nvPicPr>
        <p:blipFill>
          <a:blip r:embed="rId2" cstate="print"/>
          <a:srcRect/>
          <a:stretch>
            <a:fillRect/>
          </a:stretch>
        </p:blipFill>
        <p:spPr bwMode="auto">
          <a:xfrm>
            <a:off x="1" y="3854184"/>
            <a:ext cx="4499991" cy="3003816"/>
          </a:xfrm>
          <a:prstGeom prst="rect">
            <a:avLst/>
          </a:prstGeom>
          <a:noFill/>
        </p:spPr>
      </p:pic>
      <p:sp>
        <p:nvSpPr>
          <p:cNvPr id="9" name="Прямоугольник 8"/>
          <p:cNvSpPr/>
          <p:nvPr/>
        </p:nvSpPr>
        <p:spPr>
          <a:xfrm>
            <a:off x="4572000" y="4437112"/>
            <a:ext cx="4248472" cy="1231106"/>
          </a:xfrm>
          <a:prstGeom prst="rect">
            <a:avLst/>
          </a:prstGeom>
        </p:spPr>
        <p:txBody>
          <a:bodyPr wrap="square">
            <a:spAutoFit/>
          </a:bodyPr>
          <a:lstStyle/>
          <a:p>
            <a:r>
              <a:rPr lang="en-US" sz="2800" dirty="0" smtClean="0">
                <a:latin typeface="Times New Roman" pitchFamily="18" charset="0"/>
                <a:cs typeface="Times New Roman" pitchFamily="18" charset="0"/>
              </a:rPr>
              <a:t>and much more interesting</a:t>
            </a:r>
            <a:r>
              <a:rPr lang="en-US" sz="2800"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a:t>
            </a:r>
            <a:endParaRPr lang="uk-UA" dirty="0"/>
          </a:p>
        </p:txBody>
      </p:sp>
    </p:spTree>
    <p:extLst>
      <p:ext uri="{BB962C8B-B14F-4D97-AF65-F5344CB8AC3E}">
        <p14:creationId xmlns:p14="http://schemas.microsoft.com/office/powerpoint/2010/main" xmlns="" val="30204082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0"/>
            <a:ext cx="4644008" cy="2308324"/>
          </a:xfrm>
          <a:prstGeom prst="rect">
            <a:avLst/>
          </a:prstGeom>
        </p:spPr>
        <p:txBody>
          <a:bodyPr wrap="square">
            <a:spAutoFit/>
          </a:bodyPr>
          <a:lstStyle/>
          <a:p>
            <a:pPr>
              <a:buNone/>
            </a:pPr>
            <a:r>
              <a:rPr lang="en-US" sz="2400" dirty="0" smtClean="0">
                <a:latin typeface="Times New Roman" pitchFamily="18" charset="0"/>
                <a:cs typeface="Times New Roman" pitchFamily="18" charset="0"/>
              </a:rPr>
              <a:t>And we will also learn to work with electronic resources, which can be used to determine whether certain drugs or substances that are part of them interact with each other and how to properly combine drugs !!!</a:t>
            </a:r>
            <a:endParaRPr lang="ru-RU" sz="2400" dirty="0" smtClean="0">
              <a:latin typeface="Times New Roman" pitchFamily="18" charset="0"/>
              <a:cs typeface="Times New Roman" pitchFamily="18" charset="0"/>
            </a:endParaRPr>
          </a:p>
        </p:txBody>
      </p:sp>
      <p:pic>
        <p:nvPicPr>
          <p:cNvPr id="2" name="Picture 2" descr="Drug Interactions:Amazon.ca:Appstore for Android"/>
          <p:cNvPicPr>
            <a:picLocks noChangeAspect="1" noChangeArrowheads="1"/>
          </p:cNvPicPr>
          <p:nvPr/>
        </p:nvPicPr>
        <p:blipFill>
          <a:blip r:embed="rId2" cstate="print"/>
          <a:srcRect/>
          <a:stretch>
            <a:fillRect/>
          </a:stretch>
        </p:blipFill>
        <p:spPr bwMode="auto">
          <a:xfrm>
            <a:off x="4932040" y="0"/>
            <a:ext cx="4211960" cy="2527176"/>
          </a:xfrm>
          <a:prstGeom prst="rect">
            <a:avLst/>
          </a:prstGeom>
          <a:noFill/>
        </p:spPr>
      </p:pic>
      <p:pic>
        <p:nvPicPr>
          <p:cNvPr id="3078" name="Picture 6" descr="Daily #1: Project Revamp — Skincare Interaction Checker | by Nancy Yang |  Medium"/>
          <p:cNvPicPr>
            <a:picLocks noChangeAspect="1" noChangeArrowheads="1"/>
          </p:cNvPicPr>
          <p:nvPr/>
        </p:nvPicPr>
        <p:blipFill>
          <a:blip r:embed="rId3" cstate="print"/>
          <a:srcRect/>
          <a:stretch>
            <a:fillRect/>
          </a:stretch>
        </p:blipFill>
        <p:spPr bwMode="auto">
          <a:xfrm>
            <a:off x="1547664" y="2689354"/>
            <a:ext cx="6336704" cy="4168646"/>
          </a:xfrm>
          <a:prstGeom prst="rect">
            <a:avLst/>
          </a:prstGeom>
          <a:noFill/>
        </p:spPr>
      </p:pic>
    </p:spTree>
    <p:extLst>
      <p:ext uri="{BB962C8B-B14F-4D97-AF65-F5344CB8AC3E}">
        <p14:creationId xmlns:p14="http://schemas.microsoft.com/office/powerpoint/2010/main" xmlns="" val="12990419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rug Interactions - Consumer Health News | HealthDay"/>
          <p:cNvPicPr>
            <a:picLocks noChangeAspect="1" noChangeArrowheads="1"/>
          </p:cNvPicPr>
          <p:nvPr/>
        </p:nvPicPr>
        <p:blipFill>
          <a:blip r:embed="rId2" cstate="print"/>
          <a:srcRect/>
          <a:stretch>
            <a:fillRect/>
          </a:stretch>
        </p:blipFill>
        <p:spPr bwMode="auto">
          <a:xfrm>
            <a:off x="3309754" y="3356992"/>
            <a:ext cx="5834246" cy="3501008"/>
          </a:xfrm>
          <a:prstGeom prst="rect">
            <a:avLst/>
          </a:prstGeom>
          <a:noFill/>
        </p:spPr>
      </p:pic>
      <p:sp>
        <p:nvSpPr>
          <p:cNvPr id="5" name="Содержимое 4"/>
          <p:cNvSpPr>
            <a:spLocks noGrp="1"/>
          </p:cNvSpPr>
          <p:nvPr>
            <p:ph idx="1"/>
          </p:nvPr>
        </p:nvSpPr>
        <p:spPr>
          <a:xfrm>
            <a:off x="3517032" y="188640"/>
            <a:ext cx="5447456" cy="2808312"/>
          </a:xfrm>
        </p:spPr>
        <p:txBody>
          <a:bodyPr/>
          <a:lstStyle/>
          <a:p>
            <a:pPr>
              <a:buNone/>
            </a:pPr>
            <a:r>
              <a:rPr lang="uk-UA"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discipline "Chemical interaction of drugs" will be useful </a:t>
            </a:r>
            <a:r>
              <a:rPr lang="en-US" dirty="0" smtClean="0">
                <a:latin typeface="Times New Roman" pitchFamily="18" charset="0"/>
                <a:cs typeface="Times New Roman" pitchFamily="18" charset="0"/>
              </a:rPr>
              <a:t>in </a:t>
            </a:r>
            <a:r>
              <a:rPr lang="en-US" dirty="0" smtClean="0">
                <a:latin typeface="Times New Roman" pitchFamily="18" charset="0"/>
                <a:cs typeface="Times New Roman" pitchFamily="18" charset="0"/>
              </a:rPr>
              <a:t>future professional activities</a:t>
            </a:r>
            <a:endParaRPr lang="uk-UA" dirty="0">
              <a:latin typeface="Times New Roman" pitchFamily="18" charset="0"/>
              <a:cs typeface="Times New Roman" pitchFamily="18" charset="0"/>
            </a:endParaRPr>
          </a:p>
        </p:txBody>
      </p:sp>
      <p:pic>
        <p:nvPicPr>
          <p:cNvPr id="2052" name="Picture 4" descr="Stretch To Succeed: Never stop learning, because life never stops teaching"/>
          <p:cNvPicPr>
            <a:picLocks noChangeAspect="1" noChangeArrowheads="1"/>
          </p:cNvPicPr>
          <p:nvPr/>
        </p:nvPicPr>
        <p:blipFill>
          <a:blip r:embed="rId3" cstate="print"/>
          <a:srcRect/>
          <a:stretch>
            <a:fillRect/>
          </a:stretch>
        </p:blipFill>
        <p:spPr bwMode="auto">
          <a:xfrm>
            <a:off x="1" y="1"/>
            <a:ext cx="3347864" cy="3347864"/>
          </a:xfrm>
          <a:prstGeom prst="rect">
            <a:avLst/>
          </a:prstGeom>
          <a:noFill/>
        </p:spPr>
      </p:pic>
      <p:sp>
        <p:nvSpPr>
          <p:cNvPr id="7" name="Содержимое 4"/>
          <p:cNvSpPr txBox="1">
            <a:spLocks/>
          </p:cNvSpPr>
          <p:nvPr/>
        </p:nvSpPr>
        <p:spPr>
          <a:xfrm>
            <a:off x="0" y="3645024"/>
            <a:ext cx="3131840" cy="2808312"/>
          </a:xfrm>
          <a:prstGeom prst="rect">
            <a:avLst/>
          </a:prstGeom>
        </p:spPr>
        <p:txBody>
          <a:bodyPr vert="horz" lIns="91440" tIns="45720" rIns="91440" bIns="45720" rtlCol="0">
            <a:normAutofit/>
          </a:bodyPr>
          <a:lstStyle/>
          <a:p>
            <a:pPr marL="342900" lvl="0" indent="-342900">
              <a:spcBef>
                <a:spcPct val="20000"/>
              </a:spcBef>
              <a:defRPr/>
            </a:pPr>
            <a:r>
              <a:rPr kumimoji="0" lang="uk-UA" sz="3200" b="0"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 </a:t>
            </a:r>
            <a:r>
              <a:rPr kumimoji="0" lang="en-US" sz="3200" b="0"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   </a:t>
            </a:r>
            <a:r>
              <a:rPr lang="en-US" sz="3200" dirty="0" smtClean="0"/>
              <a:t>And </a:t>
            </a:r>
            <a:r>
              <a:rPr lang="en-US" sz="3200" dirty="0" smtClean="0"/>
              <a:t>it will be useful for everyone personally!</a:t>
            </a:r>
            <a:endParaRPr kumimoji="0" lang="uk-UA" sz="3200" b="0"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xmlns="" val="31888419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017 Drug Interactions Report: A Growing and Deadly Threat – USA Herald"/>
          <p:cNvPicPr>
            <a:picLocks noChangeAspect="1" noChangeArrowheads="1"/>
          </p:cNvPicPr>
          <p:nvPr/>
        </p:nvPicPr>
        <p:blipFill>
          <a:blip r:embed="rId2" cstate="print">
            <a:lum bright="20000"/>
          </a:blip>
          <a:srcRect/>
          <a:stretch>
            <a:fillRect/>
          </a:stretch>
        </p:blipFill>
        <p:spPr bwMode="auto">
          <a:xfrm>
            <a:off x="755576" y="1196752"/>
            <a:ext cx="7488832" cy="5335554"/>
          </a:xfrm>
          <a:prstGeom prst="ellipse">
            <a:avLst/>
          </a:prstGeom>
          <a:ln>
            <a:noFill/>
          </a:ln>
          <a:effectLst>
            <a:softEdge rad="112500"/>
          </a:effectLst>
        </p:spPr>
      </p:pic>
      <p:sp>
        <p:nvSpPr>
          <p:cNvPr id="3" name="Содержимое 2"/>
          <p:cNvSpPr>
            <a:spLocks noGrp="1"/>
          </p:cNvSpPr>
          <p:nvPr>
            <p:ph idx="1"/>
          </p:nvPr>
        </p:nvSpPr>
        <p:spPr>
          <a:xfrm>
            <a:off x="457200" y="2276872"/>
            <a:ext cx="8229600" cy="3849291"/>
          </a:xfrm>
        </p:spPr>
        <p:txBody>
          <a:bodyPr/>
          <a:lstStyle/>
          <a:p>
            <a:pPr algn="ctr">
              <a:buNone/>
            </a:pPr>
            <a:r>
              <a:rPr lang="en-US" b="1" dirty="0" smtClean="0">
                <a:latin typeface="Times New Roman" pitchFamily="18" charset="0"/>
                <a:cs typeface="Times New Roman" pitchFamily="18" charset="0"/>
              </a:rPr>
              <a:t>We are waiting for you at practical </a:t>
            </a:r>
            <a:r>
              <a:rPr lang="en-US" b="1" smtClean="0">
                <a:latin typeface="Times New Roman" pitchFamily="18" charset="0"/>
                <a:cs typeface="Times New Roman" pitchFamily="18" charset="0"/>
              </a:rPr>
              <a:t>classes</a:t>
            </a:r>
            <a:r>
              <a:rPr lang="en-US" b="1" smtClean="0">
                <a:latin typeface="Times New Roman" pitchFamily="18" charset="0"/>
                <a:cs typeface="Times New Roman" pitchFamily="18" charset="0"/>
              </a:rPr>
              <a:t>!</a:t>
            </a:r>
            <a:endParaRPr lang="en-US" b="1" dirty="0" smtClean="0">
              <a:latin typeface="Times New Roman" pitchFamily="18" charset="0"/>
              <a:cs typeface="Times New Roman" pitchFamily="18" charset="0"/>
            </a:endParaRPr>
          </a:p>
          <a:p>
            <a:pPr algn="ctr">
              <a:buNone/>
            </a:pPr>
            <a:r>
              <a:rPr lang="en-US" b="1" dirty="0" smtClean="0">
                <a:latin typeface="Times New Roman" pitchFamily="18" charset="0"/>
                <a:cs typeface="Times New Roman" pitchFamily="18" charset="0"/>
              </a:rPr>
              <a:t>It will be interesting!</a:t>
            </a:r>
            <a:endParaRPr lang="uk-UA"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9563</TotalTime>
  <Words>113</Words>
  <Application>Microsoft Office PowerPoint</Application>
  <PresentationFormat>Экран (4:3)</PresentationFormat>
  <Paragraphs>20</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Тема Office</vt:lpstr>
      <vt:lpstr>Сhemical interaction of drugs</vt:lpstr>
      <vt:lpstr>Слайд 2</vt:lpstr>
      <vt:lpstr>Слайд 3</vt:lpstr>
      <vt:lpstr>Слайд 4</vt:lpstr>
      <vt:lpstr>Слайд 5</vt:lpstr>
      <vt:lpstr>Слайд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КОСМЕТИЧНА ХІМІЯ</dc:title>
  <dc:creator>Admin</dc:creator>
  <cp:lastModifiedBy>User</cp:lastModifiedBy>
  <cp:revision>155</cp:revision>
  <dcterms:created xsi:type="dcterms:W3CDTF">2021-03-04T07:36:37Z</dcterms:created>
  <dcterms:modified xsi:type="dcterms:W3CDTF">2022-05-04T18:12:31Z</dcterms:modified>
</cp:coreProperties>
</file>