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notesMasterIdLst>
    <p:notesMasterId r:id="rId9"/>
  </p:notesMasterIdLst>
  <p:sldIdLst>
    <p:sldId id="256" r:id="rId2"/>
    <p:sldId id="359" r:id="rId3"/>
    <p:sldId id="364" r:id="rId4"/>
    <p:sldId id="360" r:id="rId5"/>
    <p:sldId id="361" r:id="rId6"/>
    <p:sldId id="363" r:id="rId7"/>
    <p:sldId id="344" r:id="rId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84" y="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47960E-DE90-4223-BBEA-3640764A0D5A}" type="datetimeFigureOut">
              <a:rPr lang="uk-UA" smtClean="0"/>
              <a:pPr/>
              <a:t>13.05.2022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58F2ED-7A07-49F2-A4B2-BD4FB929255F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2986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241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878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000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928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857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661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557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291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070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454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74488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9980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87336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2576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4966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183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534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0458" y="1124744"/>
            <a:ext cx="8458200" cy="3700466"/>
          </a:xfrm>
        </p:spPr>
        <p:txBody>
          <a:bodyPr>
            <a:noAutofit/>
          </a:bodyPr>
          <a:lstStyle/>
          <a:p>
            <a:r>
              <a:rPr lang="en-US" sz="3200" b="1" dirty="0"/>
              <a:t>ANTOTATION OF THE ELECTIVE COURSE</a:t>
            </a:r>
            <a:br>
              <a:rPr lang="ru-RU" sz="3600" b="1" dirty="0"/>
            </a:br>
            <a:r>
              <a:rPr lang="en-US" sz="3600" b="1" dirty="0">
                <a:solidFill>
                  <a:schemeClr val="accent1"/>
                </a:solidFill>
              </a:rPr>
              <a:t>EC</a:t>
            </a:r>
            <a:r>
              <a:rPr lang="ru-RU" sz="3600" b="1" dirty="0">
                <a:solidFill>
                  <a:schemeClr val="accent1"/>
                </a:solidFill>
              </a:rPr>
              <a:t> 6.</a:t>
            </a:r>
            <a:r>
              <a:rPr lang="en-US" sz="3600" b="1" dirty="0">
                <a:solidFill>
                  <a:schemeClr val="accent1"/>
                </a:solidFill>
              </a:rPr>
              <a:t>6</a:t>
            </a:r>
            <a:r>
              <a:rPr lang="ru-RU" sz="3600" b="1" dirty="0">
                <a:solidFill>
                  <a:schemeClr val="accent1"/>
                </a:solidFill>
              </a:rPr>
              <a:t>. </a:t>
            </a:r>
            <a:r>
              <a:rPr lang="en-US" sz="3600" b="1" dirty="0">
                <a:solidFill>
                  <a:schemeClr val="accent1"/>
                </a:solidFill>
              </a:rPr>
              <a:t>Practical course of forensic histology</a:t>
            </a:r>
            <a:br>
              <a:rPr lang="ru-RU" sz="3600" dirty="0"/>
            </a:br>
            <a:br>
              <a:rPr lang="ru-RU" sz="3200" dirty="0"/>
            </a:br>
            <a:endParaRPr lang="uk-UA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4289425"/>
            <a:ext cx="8358246" cy="1071570"/>
          </a:xfrm>
        </p:spPr>
        <p:txBody>
          <a:bodyPr/>
          <a:lstStyle/>
          <a:p>
            <a:r>
              <a:rPr lang="uk-UA" dirty="0"/>
              <a:t> </a:t>
            </a:r>
            <a:r>
              <a:rPr lang="en-US" sz="2400" b="1" dirty="0">
                <a:solidFill>
                  <a:schemeClr val="tx1"/>
                </a:solidFill>
              </a:rPr>
              <a:t>for 6th year students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222 "Medicine"</a:t>
            </a:r>
            <a:endParaRPr lang="uk-UA" sz="2400" b="1" dirty="0">
              <a:solidFill>
                <a:schemeClr val="tx1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7211C75-BF7F-4026-8026-46869CCEA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-41499"/>
            <a:ext cx="2587793" cy="183733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1257D56-FD93-440D-AD03-4D0C049580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2767"/>
            <a:ext cx="1049146" cy="1628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F33380-7409-4CD4-A4CC-77F0F5BA1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THIS COURSE?</a:t>
            </a:r>
            <a:endParaRPr lang="uk-UA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A655736-447B-401F-842F-69A4DBE69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2060848"/>
            <a:ext cx="6591985" cy="3777622"/>
          </a:xfrm>
        </p:spPr>
        <p:txBody>
          <a:bodyPr>
            <a:normAutofit/>
          </a:bodyPr>
          <a:lstStyle/>
          <a:p>
            <a:r>
              <a:rPr lang="en-US" b="1" dirty="0"/>
              <a:t>Haven't you worked on a microscope yet?</a:t>
            </a:r>
            <a:endParaRPr lang="uk-UA" b="1" dirty="0"/>
          </a:p>
          <a:p>
            <a:endParaRPr lang="uk-UA" b="1" dirty="0"/>
          </a:p>
          <a:p>
            <a:r>
              <a:rPr lang="en-US" b="1" dirty="0"/>
              <a:t>Are you tired of studying incomprehensible drawings?</a:t>
            </a:r>
            <a:endParaRPr lang="uk-UA" b="1" dirty="0"/>
          </a:p>
          <a:p>
            <a:endParaRPr lang="uk-UA" b="1" dirty="0"/>
          </a:p>
          <a:p>
            <a:r>
              <a:rPr lang="en-US" b="1" dirty="0"/>
              <a:t>Do you want to recognize organs under a microscope?</a:t>
            </a:r>
            <a:endParaRPr lang="uk-UA" b="1" dirty="0"/>
          </a:p>
          <a:p>
            <a:endParaRPr lang="uk-UA" b="1" dirty="0"/>
          </a:p>
          <a:p>
            <a:r>
              <a:rPr lang="en-US" b="1" dirty="0"/>
              <a:t>Want to surprise your colleagues and doctors with the ability to make diagnoses with microscopic examination?</a:t>
            </a:r>
            <a:endParaRPr lang="uk-UA" b="1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6D62F83-A53A-40B3-93DE-205AADA3A3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61837">
            <a:off x="6389175" y="3314206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579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ACE1BF3-6E11-4BF9-BF47-91C5311FFF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1720" y="836712"/>
            <a:ext cx="6591985" cy="3777622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EXPECTATIONS </a:t>
            </a:r>
            <a:r>
              <a:rPr lang="uk-UA" b="1" dirty="0"/>
              <a:t>                                           </a:t>
            </a:r>
            <a:r>
              <a:rPr lang="en-GB" b="1" dirty="0"/>
              <a:t>REALITY</a:t>
            </a:r>
            <a:endParaRPr lang="uk-UA" b="1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C65CB37-1790-4ADC-BD6D-96A4F5D77E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75"/>
          <a:stretch/>
        </p:blipFill>
        <p:spPr>
          <a:xfrm rot="10800000">
            <a:off x="5652120" y="1490662"/>
            <a:ext cx="2646243" cy="387445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7CBF686-9D65-4F73-A5F8-1BF0E4DFD1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487585"/>
            <a:ext cx="3765263" cy="387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690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C11F24-D440-4CE3-8048-1EEBB65D3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OBJECTIVE</a:t>
            </a:r>
            <a:endParaRPr lang="uk-UA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5B8E7AE-109A-429F-90EB-6C57CBBD6B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mastering practical skills in microscopic identification of human organs, which are most often selected for forensic histological examination</a:t>
            </a:r>
            <a:r>
              <a:rPr lang="uk-UA" sz="2000" dirty="0"/>
              <a:t>;</a:t>
            </a:r>
          </a:p>
          <a:p>
            <a:r>
              <a:rPr lang="en-US" sz="2000" dirty="0"/>
              <a:t>formation of a sufficient amount of practical skills and knowledge in order to identify the leading pathological conditions found in forensic thanatology</a:t>
            </a:r>
            <a:r>
              <a:rPr lang="uk-UA" sz="2000" dirty="0"/>
              <a:t>;</a:t>
            </a:r>
          </a:p>
          <a:p>
            <a:r>
              <a:rPr lang="en-US" sz="2000" dirty="0"/>
              <a:t>acquisition of skills to describe the detected microscopic changes, stages and elements of the study of histological specimens</a:t>
            </a:r>
            <a:r>
              <a:rPr lang="uk-UA" sz="2000" dirty="0"/>
              <a:t>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31759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0491C7-B649-4DAA-B846-646E19922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WAYS TO ACHIEVE THE GOAL</a:t>
            </a:r>
            <a:endParaRPr lang="uk-UA" dirty="0">
              <a:solidFill>
                <a:schemeClr val="accent1"/>
              </a:solidFill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8DB9B5C-F143-42B2-9784-ABBF9BF3D3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In case of resumption of classroom training: classes are conducted using a microscope connected to a projector; archival histological preparations are used; archival photos.</a:t>
            </a:r>
            <a:r>
              <a:rPr lang="uk-UA" sz="2000" dirty="0"/>
              <a:t>.</a:t>
            </a:r>
          </a:p>
          <a:p>
            <a:r>
              <a:rPr lang="en-US" sz="2000" dirty="0"/>
              <a:t>In the case of continuing distance learning: classes are conducted on the basis of recommended free educational programs (Microsoft Times, etc.) by showing a picture from a microscope in real time; archival histological specimens are used</a:t>
            </a:r>
            <a:r>
              <a:rPr lang="uk-UA" sz="2000" dirty="0"/>
              <a:t>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130167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93B30B-8776-46DE-BBA7-7D8E751DB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EXPECTED RESULTS</a:t>
            </a:r>
            <a:endParaRPr lang="uk-UA" dirty="0">
              <a:solidFill>
                <a:schemeClr val="accent1"/>
              </a:solidFill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A296201-0282-4B02-88EC-7AC2E0EE6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0561" y="1302064"/>
            <a:ext cx="6591985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Mastering skills such as:</a:t>
            </a:r>
          </a:p>
          <a:p>
            <a:r>
              <a:rPr lang="en-US" dirty="0"/>
              <a:t>microscopic identification of the brain, lungs, heart, liver, kidneys, pancreas, skin;</a:t>
            </a:r>
          </a:p>
          <a:p>
            <a:r>
              <a:rPr lang="en-US" dirty="0"/>
              <a:t>identification of the main staining methods used in forensic histology (HE, Sudan III, Van </a:t>
            </a:r>
            <a:r>
              <a:rPr lang="en-US" dirty="0" err="1"/>
              <a:t>Gizon</a:t>
            </a:r>
            <a:r>
              <a:rPr lang="en-US" dirty="0"/>
              <a:t>);</a:t>
            </a:r>
          </a:p>
          <a:p>
            <a:r>
              <a:rPr lang="en-US" dirty="0"/>
              <a:t>formation of preliminary conclusions on the most common pathologies found in forensic histology</a:t>
            </a:r>
            <a:r>
              <a:rPr lang="uk-UA" dirty="0"/>
              <a:t>;</a:t>
            </a:r>
          </a:p>
          <a:p>
            <a:r>
              <a:rPr lang="en-US" dirty="0"/>
              <a:t>you will become as cool as Shahrukh Khan</a:t>
            </a:r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5C7412F-141A-4CF2-BF56-CB6F10CA56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221088"/>
            <a:ext cx="4291013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6516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95400" y="1828800"/>
            <a:ext cx="6858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Discipline developer:</a:t>
            </a:r>
          </a:p>
          <a:p>
            <a:pPr algn="ctr"/>
            <a:r>
              <a:rPr lang="en-GB" sz="2800" dirty="0" err="1"/>
              <a:t>Gunas</a:t>
            </a:r>
            <a:r>
              <a:rPr lang="en-GB" sz="2800" dirty="0"/>
              <a:t> V</a:t>
            </a:r>
            <a:r>
              <a:rPr lang="en-US" sz="2800" dirty="0" err="1"/>
              <a:t>alery</a:t>
            </a:r>
            <a:endParaRPr lang="en-GB" sz="2800" dirty="0"/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Course lecturers:</a:t>
            </a:r>
          </a:p>
          <a:p>
            <a:pPr algn="ctr"/>
            <a:r>
              <a:rPr lang="en-GB" sz="2800" dirty="0" err="1"/>
              <a:t>Gunas</a:t>
            </a:r>
            <a:r>
              <a:rPr lang="en-GB" sz="2800" dirty="0"/>
              <a:t> Valery</a:t>
            </a:r>
          </a:p>
          <a:p>
            <a:pPr algn="ctr"/>
            <a:r>
              <a:rPr lang="en-GB" sz="2800" dirty="0" err="1"/>
              <a:t>Bondarchuk</a:t>
            </a:r>
            <a:r>
              <a:rPr lang="en-GB" sz="2800" dirty="0"/>
              <a:t> Hanna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152520958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1023</TotalTime>
  <Words>295</Words>
  <Application>Microsoft Office PowerPoint</Application>
  <PresentationFormat>Екран (4:3)</PresentationFormat>
  <Paragraphs>34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Century Gothic</vt:lpstr>
      <vt:lpstr>Times New Roman</vt:lpstr>
      <vt:lpstr>Wingdings 3</vt:lpstr>
      <vt:lpstr>Легкий дым</vt:lpstr>
      <vt:lpstr>ANTOTATION OF THE ELECTIVE COURSE EC 6.6. Practical course of forensic histology  </vt:lpstr>
      <vt:lpstr>WHY THIS COURSE?</vt:lpstr>
      <vt:lpstr>Презентація PowerPoint</vt:lpstr>
      <vt:lpstr>COURSE OBJECTIVE</vt:lpstr>
      <vt:lpstr>WAYS TO ACHIEVE THE GOAL</vt:lpstr>
      <vt:lpstr>EXPECTED RESULTS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3. ОСНОВИ ГОСПОДАРСЬКОЇ ДІЯЛЬНОСТІ ТА СТРАХУВАННЯ У СФЕРІ ОХОРОНИ ЗДОРОВ'Я. ПОНЯТТЯ ТА ВИДИ МЕДИЧНОЇ ДОПОМОГИ. МЕДИЧНА ПОСЛУГА, ДОГОВІР ПРО НАДАННЯ МЕДИЧНИХ ПОСЛУГ.</dc:title>
  <dc:creator>larisa moiseenko</dc:creator>
  <cp:lastModifiedBy>Валерій Ігорович Гунас</cp:lastModifiedBy>
  <cp:revision>142</cp:revision>
  <dcterms:created xsi:type="dcterms:W3CDTF">2017-12-16T18:03:10Z</dcterms:created>
  <dcterms:modified xsi:type="dcterms:W3CDTF">2022-05-13T09:39:38Z</dcterms:modified>
</cp:coreProperties>
</file>